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8" r:id="rId3"/>
    <p:sldId id="267" r:id="rId4"/>
    <p:sldId id="257" r:id="rId5"/>
    <p:sldId id="272" r:id="rId6"/>
    <p:sldId id="270" r:id="rId7"/>
    <p:sldId id="269" r:id="rId8"/>
    <p:sldId id="273" r:id="rId9"/>
    <p:sldId id="274" r:id="rId10"/>
    <p:sldId id="275" r:id="rId11"/>
    <p:sldId id="276" r:id="rId12"/>
    <p:sldId id="27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6404" autoAdjust="0"/>
  </p:normalViewPr>
  <p:slideViewPr>
    <p:cSldViewPr snapToGrid="0">
      <p:cViewPr varScale="1">
        <p:scale>
          <a:sx n="106" d="100"/>
          <a:sy n="106" d="100"/>
        </p:scale>
        <p:origin x="172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B8398-C8FD-4EBA-84E9-B66B247EC697}" type="datetimeFigureOut">
              <a:rPr lang="fr-CA" smtClean="0"/>
              <a:t>2022-09-19</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6E10EF-8C91-4505-A91C-4CE71000EE66}" type="slidenum">
              <a:rPr lang="fr-CA" smtClean="0"/>
              <a:t>‹N°›</a:t>
            </a:fld>
            <a:endParaRPr lang="fr-CA"/>
          </a:p>
        </p:txBody>
      </p:sp>
    </p:spTree>
    <p:extLst>
      <p:ext uri="{BB962C8B-B14F-4D97-AF65-F5344CB8AC3E}">
        <p14:creationId xmlns:p14="http://schemas.microsoft.com/office/powerpoint/2010/main" val="41730608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0" y="1328840"/>
            <a:ext cx="9144000" cy="1783069"/>
          </a:xfrm>
        </p:spPr>
        <p:txBody>
          <a:bodyPr>
            <a:normAutofit/>
          </a:bodyPr>
          <a:lstStyle>
            <a:lvl1pPr algn="ctr">
              <a:defRPr sz="4800"/>
            </a:lvl1pPr>
          </a:lstStyle>
          <a:p>
            <a:r>
              <a:rPr lang="fr-CA" dirty="0"/>
              <a:t>MODIFIER LE STYLE DU TITRE</a:t>
            </a:r>
          </a:p>
        </p:txBody>
      </p:sp>
      <p:sp>
        <p:nvSpPr>
          <p:cNvPr id="5" name="Sous-titre 2"/>
          <p:cNvSpPr>
            <a:spLocks noGrp="1"/>
          </p:cNvSpPr>
          <p:nvPr>
            <p:ph type="subTitle" idx="1" hasCustomPrompt="1"/>
          </p:nvPr>
        </p:nvSpPr>
        <p:spPr>
          <a:xfrm>
            <a:off x="2050026" y="3244492"/>
            <a:ext cx="5043948" cy="1655762"/>
          </a:xfrm>
        </p:spPr>
        <p:txBody>
          <a:bodyPr>
            <a:normAutofit/>
          </a:bodyPr>
          <a:lstStyle>
            <a:lvl1pPr marL="0" indent="0" algn="ctr">
              <a:buNone/>
              <a:defRPr sz="3200" b="1" baseline="0">
                <a:solidFill>
                  <a:schemeClr val="accent2"/>
                </a:solidFill>
              </a:defRPr>
            </a:lvl1pPr>
          </a:lstStyle>
          <a:p>
            <a:r>
              <a:rPr lang="fr-CA" dirty="0"/>
              <a:t>MODIFIER LE STYLE DES SOUS-TITRES DU MASQUE</a:t>
            </a: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5976" y="5368325"/>
            <a:ext cx="3938024" cy="1487427"/>
          </a:xfrm>
          <a:prstGeom prst="rect">
            <a:avLst/>
          </a:prstGeom>
        </p:spPr>
      </p:pic>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425" y="5372406"/>
            <a:ext cx="3687679" cy="1484808"/>
          </a:xfrm>
          <a:prstGeom prst="rect">
            <a:avLst/>
          </a:prstGeom>
        </p:spPr>
      </p:pic>
    </p:spTree>
    <p:extLst>
      <p:ext uri="{BB962C8B-B14F-4D97-AF65-F5344CB8AC3E}">
        <p14:creationId xmlns:p14="http://schemas.microsoft.com/office/powerpoint/2010/main" val="110639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328840"/>
            <a:ext cx="9144000" cy="1783069"/>
          </a:xfrm>
        </p:spPr>
        <p:txBody>
          <a:bodyPr anchor="b">
            <a:normAutofit/>
          </a:bodyPr>
          <a:lstStyle>
            <a:lvl1pPr algn="ctr">
              <a:defRPr sz="4800" b="0">
                <a:solidFill>
                  <a:schemeClr val="tx1"/>
                </a:solidFill>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050026" y="3244492"/>
            <a:ext cx="5043948" cy="1655762"/>
          </a:xfrm>
        </p:spPr>
        <p:txBody>
          <a:bodyPr>
            <a:normAutofit/>
          </a:bodyPr>
          <a:lstStyle>
            <a:lvl1pPr marL="0" indent="0" algn="ctr">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5" name="Imag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51455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04686"/>
            <a:ext cx="7886700" cy="494069"/>
          </a:xfrm>
        </p:spPr>
        <p:txBody>
          <a:bodyPr anchor="b">
            <a:no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p:nvPr>
        </p:nvSpPr>
        <p:spPr>
          <a:xfrm>
            <a:off x="623888" y="1706155"/>
            <a:ext cx="7886700" cy="3123942"/>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14182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187"/>
            <a:ext cx="7886700" cy="435078"/>
          </a:xfrm>
        </p:spPr>
        <p:txBody>
          <a:bodyPr>
            <a:normAutofit/>
          </a:bodyPr>
          <a:lstStyle>
            <a:lvl1pPr>
              <a:defRPr sz="3600" b="1">
                <a:latin typeface="+mn-lt"/>
              </a:defRPr>
            </a:lvl1pPr>
          </a:lstStyle>
          <a:p>
            <a:r>
              <a:rPr lang="fr-FR" dirty="0"/>
              <a:t>MODIFIEZ LE STYLE DU TITRE</a:t>
            </a:r>
            <a:endParaRPr lang="en-US" dirty="0"/>
          </a:p>
        </p:txBody>
      </p:sp>
      <p:sp>
        <p:nvSpPr>
          <p:cNvPr id="3" name="Content Placeholder 2"/>
          <p:cNvSpPr>
            <a:spLocks noGrp="1"/>
          </p:cNvSpPr>
          <p:nvPr>
            <p:ph idx="1"/>
          </p:nvPr>
        </p:nvSpPr>
        <p:spPr>
          <a:xfrm>
            <a:off x="628650" y="1825625"/>
            <a:ext cx="7886700" cy="3609156"/>
          </a:xfrm>
        </p:spPr>
        <p:txBody>
          <a:bodyPr/>
          <a:lstStyle>
            <a:lvl1pPr>
              <a:buClr>
                <a:schemeClr val="accent3">
                  <a:lumMod val="60000"/>
                  <a:lumOff val="40000"/>
                </a:schemeClr>
              </a:buClr>
              <a:defRPr>
                <a:solidFill>
                  <a:schemeClr val="tx1"/>
                </a:solidFill>
              </a:defRPr>
            </a:lvl1pPr>
            <a:lvl2pPr>
              <a:buClr>
                <a:schemeClr val="accent3">
                  <a:lumMod val="60000"/>
                  <a:lumOff val="40000"/>
                </a:schemeClr>
              </a:buClr>
              <a:defRPr>
                <a:solidFill>
                  <a:schemeClr val="tx1"/>
                </a:solidFill>
              </a:defRPr>
            </a:lvl2pPr>
            <a:lvl3pPr>
              <a:buClr>
                <a:schemeClr val="accent3">
                  <a:lumMod val="60000"/>
                  <a:lumOff val="40000"/>
                </a:schemeClr>
              </a:buClr>
              <a:defRPr>
                <a:solidFill>
                  <a:schemeClr val="tx1"/>
                </a:solidFill>
              </a:defRPr>
            </a:lvl3pPr>
            <a:lvl4pPr>
              <a:buClr>
                <a:schemeClr val="accent3">
                  <a:lumMod val="60000"/>
                  <a:lumOff val="40000"/>
                </a:schemeClr>
              </a:buClr>
              <a:defRPr>
                <a:solidFill>
                  <a:schemeClr val="tx1"/>
                </a:solidFill>
              </a:defRPr>
            </a:lvl4pPr>
            <a:lvl5pPr>
              <a:buClr>
                <a:schemeClr val="accent3">
                  <a:lumMod val="60000"/>
                  <a:lumOff val="40000"/>
                </a:schemeClr>
              </a:buClr>
              <a:defRPr>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88153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7309"/>
            <a:ext cx="7886700" cy="412955"/>
          </a:xfrm>
        </p:spPr>
        <p:txBody>
          <a:bodyPr>
            <a:normAutofit/>
          </a:bodyPr>
          <a:lstStyle>
            <a:lvl1pPr>
              <a:defRPr sz="3600">
                <a:latin typeface="+mn-lt"/>
              </a:defRPr>
            </a:lvl1pPr>
          </a:lstStyle>
          <a:p>
            <a:r>
              <a:rPr lang="fr-FR" dirty="0"/>
              <a:t>MODIFIEZ LE STYLE DU TITRE</a:t>
            </a:r>
            <a:endParaRPr lang="en-US" dirty="0"/>
          </a:p>
        </p:txBody>
      </p:sp>
      <p:sp>
        <p:nvSpPr>
          <p:cNvPr id="3" name="Content Placeholder 2"/>
          <p:cNvSpPr>
            <a:spLocks noGrp="1"/>
          </p:cNvSpPr>
          <p:nvPr>
            <p:ph sz="half" idx="1" hasCustomPrompt="1"/>
          </p:nvPr>
        </p:nvSpPr>
        <p:spPr>
          <a:xfrm>
            <a:off x="628650" y="1825625"/>
            <a:ext cx="3886200" cy="3587033"/>
          </a:xfrm>
        </p:spPr>
        <p:txBody>
          <a:bodyPr>
            <a:normAutofit/>
          </a:bodyPr>
          <a:lstStyle>
            <a:lvl1pPr marL="342900" indent="-342900">
              <a:buClr>
                <a:schemeClr val="accent3">
                  <a:lumMod val="40000"/>
                  <a:lumOff val="60000"/>
                </a:schemeClr>
              </a:buClr>
              <a:buFont typeface="Arial" panose="020B0604020202020204" pitchFamily="34" charset="0"/>
              <a:buChar char="•"/>
              <a:defRPr sz="2400"/>
            </a:lvl1pPr>
            <a:lvl2pPr marL="800100" indent="-342900">
              <a:buClr>
                <a:schemeClr val="accent3">
                  <a:lumMod val="40000"/>
                  <a:lumOff val="60000"/>
                </a:schemeClr>
              </a:buClr>
              <a:buFont typeface="Arial" panose="020B0604020202020204" pitchFamily="34" charset="0"/>
              <a:buChar char="•"/>
              <a:defRPr sz="2000"/>
            </a:lvl2pPr>
            <a:lvl3pPr marL="1200150" indent="-285750">
              <a:buClr>
                <a:schemeClr val="accent3">
                  <a:lumMod val="40000"/>
                  <a:lumOff val="60000"/>
                </a:schemeClr>
              </a:buClr>
              <a:buFont typeface="Arial" panose="020B0604020202020204" pitchFamily="34" charset="0"/>
              <a:buChar char="•"/>
              <a:defRPr sz="1800"/>
            </a:lvl3pPr>
            <a:lvl4pPr marL="1657350" indent="-285750">
              <a:buClr>
                <a:schemeClr val="accent3">
                  <a:lumMod val="40000"/>
                  <a:lumOff val="60000"/>
                </a:schemeClr>
              </a:buClr>
              <a:buFont typeface="Arial" panose="020B0604020202020204" pitchFamily="34" charset="0"/>
              <a:buChar char="•"/>
              <a:defRPr sz="1600"/>
            </a:lvl4pPr>
            <a:lvl5pPr marL="2114550" indent="-285750">
              <a:buClr>
                <a:schemeClr val="accent3">
                  <a:lumMod val="40000"/>
                  <a:lumOff val="60000"/>
                </a:schemeClr>
              </a:buClr>
              <a:buFont typeface="Arial" panose="020B0604020202020204" pitchFamily="34" charset="0"/>
              <a:buChar cha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4629150" y="1825625"/>
            <a:ext cx="3886200" cy="3587033"/>
          </a:xfrm>
        </p:spPr>
        <p:txBody>
          <a:bodyPr/>
          <a:lstStyle>
            <a:lvl1pPr>
              <a:buClr>
                <a:schemeClr val="accent3">
                  <a:lumMod val="40000"/>
                  <a:lumOff val="60000"/>
                </a:schemeClr>
              </a:buClr>
              <a:defRPr/>
            </a:lvl1pPr>
            <a:lvl2pPr>
              <a:buClr>
                <a:schemeClr val="accent3">
                  <a:lumMod val="40000"/>
                  <a:lumOff val="60000"/>
                </a:schemeClr>
              </a:buClr>
              <a:defRPr/>
            </a:lvl2pPr>
            <a:lvl3pPr>
              <a:buClr>
                <a:schemeClr val="accent3">
                  <a:lumMod val="40000"/>
                  <a:lumOff val="60000"/>
                </a:schemeClr>
              </a:buClr>
              <a:defRPr/>
            </a:lvl3pPr>
            <a:lvl4pPr>
              <a:buClr>
                <a:schemeClr val="accent3">
                  <a:lumMod val="40000"/>
                  <a:lumOff val="60000"/>
                </a:schemeClr>
              </a:buClr>
              <a:defRPr/>
            </a:lvl4pPr>
            <a:lvl5pPr>
              <a:buClr>
                <a:schemeClr val="accent3">
                  <a:lumMod val="40000"/>
                  <a:lumOff val="60000"/>
                </a:schemeClr>
              </a:buClr>
              <a:defRPr/>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161068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02427"/>
            <a:ext cx="7886700" cy="405531"/>
          </a:xfrm>
        </p:spPr>
        <p:txBody>
          <a:bodyPr>
            <a:norm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629842" y="1364071"/>
            <a:ext cx="3868340"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4" name="Content Placeholder 3"/>
          <p:cNvSpPr>
            <a:spLocks noGrp="1"/>
          </p:cNvSpPr>
          <p:nvPr>
            <p:ph sz="half" idx="2" hasCustomPrompt="1"/>
          </p:nvPr>
        </p:nvSpPr>
        <p:spPr>
          <a:xfrm>
            <a:off x="629842" y="2544095"/>
            <a:ext cx="3868340"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4629150" y="1364071"/>
            <a:ext cx="3887391"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10" name="Content Placeholder 3"/>
          <p:cNvSpPr>
            <a:spLocks noGrp="1"/>
          </p:cNvSpPr>
          <p:nvPr>
            <p:ph sz="half" idx="13" hasCustomPrompt="1"/>
          </p:nvPr>
        </p:nvSpPr>
        <p:spPr>
          <a:xfrm>
            <a:off x="4647010" y="2527041"/>
            <a:ext cx="3868340"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376159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7310"/>
            <a:ext cx="7886700" cy="412955"/>
          </a:xfrm>
        </p:spPr>
        <p:txBody>
          <a:bodyPr>
            <a:noAutofit/>
          </a:bodyPr>
          <a:lstStyle>
            <a:lvl1pPr>
              <a:defRPr sz="3600">
                <a:latin typeface="+mn-lt"/>
              </a:defRPr>
            </a:lvl1pPr>
          </a:lstStyle>
          <a:p>
            <a:r>
              <a:rPr lang="fr-FR" dirty="0"/>
              <a:t>MODIFIEZ LE STYLE DU TITRE</a:t>
            </a:r>
            <a:endParaRPr lang="en-US"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145054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1386348"/>
            <a:ext cx="2949178" cy="671051"/>
          </a:xfrm>
        </p:spPr>
        <p:txBody>
          <a:bodyPr anchor="b">
            <a:normAutofit/>
          </a:bodyPr>
          <a:lstStyle>
            <a:lvl1pPr>
              <a:defRPr sz="2800" b="1">
                <a:solidFill>
                  <a:schemeClr val="accent2"/>
                </a:solidFill>
                <a:latin typeface="+mn-lt"/>
              </a:defRPr>
            </a:lvl1pPr>
          </a:lstStyle>
          <a:p>
            <a:r>
              <a:rPr lang="fr-FR" dirty="0"/>
              <a:t>MODIFIEZ </a:t>
            </a:r>
            <a:br>
              <a:rPr lang="fr-FR" dirty="0"/>
            </a:br>
            <a:r>
              <a:rPr lang="fr-FR" dirty="0"/>
              <a:t>LE STYLE DU TITRE</a:t>
            </a:r>
            <a:endParaRPr lang="en-US" dirty="0"/>
          </a:p>
        </p:txBody>
      </p:sp>
      <p:sp>
        <p:nvSpPr>
          <p:cNvPr id="3" name="Content Placeholder 2"/>
          <p:cNvSpPr>
            <a:spLocks noGrp="1"/>
          </p:cNvSpPr>
          <p:nvPr>
            <p:ph idx="1" hasCustomPrompt="1"/>
          </p:nvPr>
        </p:nvSpPr>
        <p:spPr>
          <a:xfrm>
            <a:off x="3887391" y="1386349"/>
            <a:ext cx="4629150" cy="3790336"/>
          </a:xfrm>
        </p:spPr>
        <p:txBody>
          <a:bodyPr>
            <a:normAutofit/>
          </a:bodyPr>
          <a:lstStyle>
            <a:lvl1pPr marL="342900" indent="-342900">
              <a:buClr>
                <a:schemeClr val="accent4">
                  <a:lumMod val="40000"/>
                  <a:lumOff val="60000"/>
                </a:schemeClr>
              </a:buClr>
              <a:buFont typeface="Arial" panose="020B0604020202020204" pitchFamily="34" charset="0"/>
              <a:buChar char="•"/>
              <a:defRPr sz="2400"/>
            </a:lvl1pPr>
            <a:lvl2pPr marL="800100" indent="-342900">
              <a:buClr>
                <a:schemeClr val="accent4">
                  <a:lumMod val="40000"/>
                  <a:lumOff val="60000"/>
                </a:schemeClr>
              </a:buClr>
              <a:buFont typeface="Arial" panose="020B0604020202020204" pitchFamily="34" charset="0"/>
              <a:buChar char="•"/>
              <a:defRPr sz="2000"/>
            </a:lvl2pPr>
            <a:lvl3pPr marL="1200150" indent="-285750">
              <a:buClr>
                <a:schemeClr val="accent4">
                  <a:lumMod val="40000"/>
                  <a:lumOff val="60000"/>
                </a:schemeClr>
              </a:buClr>
              <a:buFont typeface="Arial" panose="020B0604020202020204" pitchFamily="34" charset="0"/>
              <a:buChar char="•"/>
              <a:defRPr sz="1800"/>
            </a:lvl3pPr>
            <a:lvl4pPr marL="1657350" indent="-285750">
              <a:buClr>
                <a:schemeClr val="accent4">
                  <a:lumMod val="40000"/>
                  <a:lumOff val="60000"/>
                </a:schemeClr>
              </a:buClr>
              <a:buFont typeface="Arial" panose="020B0604020202020204" pitchFamily="34" charset="0"/>
              <a:buChar char="•"/>
              <a:defRPr sz="1600"/>
            </a:lvl4pPr>
            <a:lvl5pPr marL="2114550" indent="-285750">
              <a:buClr>
                <a:schemeClr val="accent4">
                  <a:lumMod val="40000"/>
                  <a:lumOff val="60000"/>
                </a:schemeClr>
              </a:buClr>
              <a:buFont typeface="Arial" panose="020B0604020202020204" pitchFamily="34" charset="0"/>
              <a:buChar char="•"/>
              <a:defRPr sz="1600"/>
            </a:lvl5pPr>
            <a:lvl6pPr>
              <a:defRPr sz="2000"/>
            </a:lvl6pPr>
            <a:lvl7pPr>
              <a:defRPr sz="2000"/>
            </a:lvl7pPr>
            <a:lvl8pPr>
              <a:defRPr sz="2000"/>
            </a:lvl8pPr>
            <a:lvl9pPr>
              <a:defRPr sz="2000"/>
            </a:lvl9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hasCustomPrompt="1"/>
          </p:nvPr>
        </p:nvSpPr>
        <p:spPr>
          <a:xfrm>
            <a:off x="629841" y="2344994"/>
            <a:ext cx="2949178" cy="283169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8832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1046922"/>
            <a:ext cx="2949178" cy="1010478"/>
          </a:xfrm>
        </p:spPr>
        <p:txBody>
          <a:bodyPr anchor="b">
            <a:normAutofit/>
          </a:bodyPr>
          <a:lstStyle>
            <a:lvl1pPr>
              <a:defRPr sz="2800" b="1">
                <a:solidFill>
                  <a:schemeClr val="accent2"/>
                </a:solidFill>
                <a:latin typeface="+mn-lt"/>
              </a:defRPr>
            </a:lvl1pPr>
          </a:lstStyle>
          <a:p>
            <a:r>
              <a:rPr lang="fr-FR" dirty="0"/>
              <a:t>MODIFIEZ </a:t>
            </a:r>
            <a:br>
              <a:rPr lang="fr-FR" dirty="0"/>
            </a:br>
            <a:r>
              <a:rPr lang="fr-FR" dirty="0"/>
              <a:t>LE STYLE DU TITRE</a:t>
            </a:r>
            <a:endParaRPr lang="en-US" dirty="0"/>
          </a:p>
        </p:txBody>
      </p:sp>
      <p:sp>
        <p:nvSpPr>
          <p:cNvPr id="3" name="Picture Placeholder 2"/>
          <p:cNvSpPr>
            <a:spLocks noGrp="1" noChangeAspect="1"/>
          </p:cNvSpPr>
          <p:nvPr>
            <p:ph type="pic" idx="1"/>
          </p:nvPr>
        </p:nvSpPr>
        <p:spPr>
          <a:xfrm>
            <a:off x="3887391" y="1600200"/>
            <a:ext cx="3988248" cy="3760839"/>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hasCustomPrompt="1"/>
          </p:nvPr>
        </p:nvSpPr>
        <p:spPr>
          <a:xfrm>
            <a:off x="629841" y="2332383"/>
            <a:ext cx="2949178" cy="302865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9371"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95714"/>
            <a:ext cx="1989472" cy="1162286"/>
          </a:xfrm>
          <a:prstGeom prst="rect">
            <a:avLst/>
          </a:prstGeom>
        </p:spPr>
      </p:pic>
    </p:spTree>
    <p:extLst>
      <p:ext uri="{BB962C8B-B14F-4D97-AF65-F5344CB8AC3E}">
        <p14:creationId xmlns:p14="http://schemas.microsoft.com/office/powerpoint/2010/main" val="361855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04685"/>
            <a:ext cx="7886700" cy="398206"/>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698421594"/>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0" r:id="rId3"/>
    <p:sldLayoutId id="2147483662" r:id="rId4"/>
    <p:sldLayoutId id="2147483664" r:id="rId5"/>
    <p:sldLayoutId id="2147483665" r:id="rId6"/>
    <p:sldLayoutId id="2147483666" r:id="rId7"/>
    <p:sldLayoutId id="2147483668" r:id="rId8"/>
    <p:sldLayoutId id="2147483669" r:id="rId9"/>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342900" indent="-3429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4C0C2FD-66BF-EA4A-825F-8A2B64218951}"/>
              </a:ext>
            </a:extLst>
          </p:cNvPr>
          <p:cNvSpPr>
            <a:spLocks noGrp="1"/>
          </p:cNvSpPr>
          <p:nvPr>
            <p:ph type="ctrTitle"/>
          </p:nvPr>
        </p:nvSpPr>
        <p:spPr/>
        <p:txBody>
          <a:bodyPr/>
          <a:lstStyle/>
          <a:p>
            <a:r>
              <a:rPr lang="fr-FR" dirty="0"/>
              <a:t>Révision des VOIC</a:t>
            </a:r>
          </a:p>
        </p:txBody>
      </p:sp>
      <p:sp>
        <p:nvSpPr>
          <p:cNvPr id="5" name="Sous-titre 4">
            <a:extLst>
              <a:ext uri="{FF2B5EF4-FFF2-40B4-BE49-F238E27FC236}">
                <a16:creationId xmlns:a16="http://schemas.microsoft.com/office/drawing/2014/main" id="{A6FB90D5-BC8C-2741-9869-A732CB7AC6CB}"/>
              </a:ext>
            </a:extLst>
          </p:cNvPr>
          <p:cNvSpPr>
            <a:spLocks noGrp="1"/>
          </p:cNvSpPr>
          <p:nvPr>
            <p:ph type="subTitle" idx="1"/>
          </p:nvPr>
        </p:nvSpPr>
        <p:spPr/>
        <p:txBody>
          <a:bodyPr/>
          <a:lstStyle/>
          <a:p>
            <a:r>
              <a:rPr lang="fr-FR" dirty="0"/>
              <a:t>PAFIT 2028-2033</a:t>
            </a:r>
          </a:p>
        </p:txBody>
      </p:sp>
    </p:spTree>
    <p:extLst>
      <p:ext uri="{BB962C8B-B14F-4D97-AF65-F5344CB8AC3E}">
        <p14:creationId xmlns:p14="http://schemas.microsoft.com/office/powerpoint/2010/main" val="171808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D5F27-8969-4A62-B72A-9627F60C0D89}"/>
              </a:ext>
            </a:extLst>
          </p:cNvPr>
          <p:cNvSpPr>
            <a:spLocks noGrp="1"/>
          </p:cNvSpPr>
          <p:nvPr>
            <p:ph type="title"/>
          </p:nvPr>
        </p:nvSpPr>
        <p:spPr/>
        <p:txBody>
          <a:bodyPr/>
          <a:lstStyle/>
          <a:p>
            <a:r>
              <a:rPr lang="fr-CA" dirty="0"/>
              <a:t>Résumé de la fiche</a:t>
            </a:r>
          </a:p>
        </p:txBody>
      </p:sp>
      <p:sp>
        <p:nvSpPr>
          <p:cNvPr id="3" name="Espace réservé du texte 2">
            <a:extLst>
              <a:ext uri="{FF2B5EF4-FFF2-40B4-BE49-F238E27FC236}">
                <a16:creationId xmlns:a16="http://schemas.microsoft.com/office/drawing/2014/main" id="{1DA8217D-62BF-4F25-B72C-045B335F3C36}"/>
              </a:ext>
            </a:extLst>
          </p:cNvPr>
          <p:cNvSpPr>
            <a:spLocks noGrp="1"/>
          </p:cNvSpPr>
          <p:nvPr>
            <p:ph type="body" idx="1"/>
          </p:nvPr>
        </p:nvSpPr>
        <p:spPr>
          <a:xfrm>
            <a:off x="623888" y="1466661"/>
            <a:ext cx="7886700" cy="3363436"/>
          </a:xfrm>
        </p:spPr>
        <p:txBody>
          <a:bodyPr/>
          <a:lstStyle/>
          <a:p>
            <a:r>
              <a:rPr lang="fr-CA" dirty="0"/>
              <a:t>4 grands pôles de conservation ciblés : </a:t>
            </a:r>
          </a:p>
          <a:p>
            <a:endParaRPr lang="fr-CA" dirty="0"/>
          </a:p>
          <a:p>
            <a:pPr marL="342900" lvl="0" indent="-342900" algn="just">
              <a:buFont typeface="Symbol" panose="05050102010706020507" pitchFamily="18" charset="2"/>
              <a:buChar char=""/>
              <a:tabLst>
                <a:tab pos="483870" algn="l"/>
              </a:tabLst>
            </a:pPr>
            <a:r>
              <a:rPr lang="fr-CA" sz="1800" dirty="0">
                <a:effectLst/>
                <a:latin typeface="Verdana" panose="020B0604030504040204" pitchFamily="34" charset="0"/>
                <a:ea typeface="Times New Roman" panose="02020603050405020304" pitchFamily="18" charset="0"/>
                <a:cs typeface="Times New Roman" panose="02020603050405020304" pitchFamily="18" charset="0"/>
              </a:rPr>
              <a:t>Le Parc national de la Gaspésie;</a:t>
            </a:r>
          </a:p>
          <a:p>
            <a:pPr marL="342900" lvl="0" indent="-342900" algn="just">
              <a:buFont typeface="Symbol" panose="05050102010706020507" pitchFamily="18" charset="2"/>
              <a:buChar char=""/>
              <a:tabLst>
                <a:tab pos="483870" algn="l"/>
              </a:tabLst>
            </a:pPr>
            <a:r>
              <a:rPr lang="fr-CA" sz="1800" dirty="0">
                <a:effectLst/>
                <a:latin typeface="Verdana" panose="020B0604030504040204" pitchFamily="34" charset="0"/>
                <a:ea typeface="Times New Roman" panose="02020603050405020304" pitchFamily="18" charset="0"/>
                <a:cs typeface="Times New Roman" panose="02020603050405020304" pitchFamily="18" charset="0"/>
              </a:rPr>
              <a:t>Le Parc national </a:t>
            </a:r>
            <a:r>
              <a:rPr lang="fr-CA" sz="1800" dirty="0" err="1">
                <a:effectLst/>
                <a:latin typeface="Verdana" panose="020B0604030504040204" pitchFamily="34" charset="0"/>
                <a:ea typeface="Times New Roman" panose="02020603050405020304" pitchFamily="18" charset="0"/>
                <a:cs typeface="Times New Roman" panose="02020603050405020304" pitchFamily="18" charset="0"/>
              </a:rPr>
              <a:t>Forillon</a:t>
            </a:r>
            <a:r>
              <a:rPr lang="fr-CA" sz="1800" dirty="0">
                <a:effectLst/>
                <a:latin typeface="Verdana" panose="020B0604030504040204" pitchFamily="34" charset="0"/>
                <a:ea typeface="Times New Roman" panose="02020603050405020304" pitchFamily="18" charset="0"/>
                <a:cs typeface="Times New Roman" panose="02020603050405020304" pitchFamily="18" charset="0"/>
              </a:rPr>
              <a:t>;</a:t>
            </a:r>
          </a:p>
          <a:p>
            <a:pPr marL="342900" lvl="0" indent="-342900" algn="just">
              <a:buFont typeface="Symbol" panose="05050102010706020507" pitchFamily="18" charset="2"/>
              <a:buChar char=""/>
              <a:tabLst>
                <a:tab pos="483870" algn="l"/>
              </a:tabLst>
            </a:pPr>
            <a:r>
              <a:rPr lang="fr-CA" sz="1800" dirty="0">
                <a:effectLst/>
                <a:latin typeface="Verdana" panose="020B0604030504040204" pitchFamily="34" charset="0"/>
                <a:ea typeface="Times New Roman" panose="02020603050405020304" pitchFamily="18" charset="0"/>
                <a:cs typeface="Times New Roman" panose="02020603050405020304" pitchFamily="18" charset="0"/>
              </a:rPr>
              <a:t>La Réserve écologique de la Grande-Rivière;</a:t>
            </a:r>
          </a:p>
          <a:p>
            <a:pPr marL="342900" lvl="0" indent="-342900" algn="just">
              <a:buFont typeface="Symbol" panose="05050102010706020507" pitchFamily="18" charset="2"/>
              <a:buChar char=""/>
              <a:tabLst>
                <a:tab pos="483870" algn="l"/>
              </a:tabLst>
            </a:pPr>
            <a:r>
              <a:rPr lang="fr-CA" sz="1800" dirty="0">
                <a:effectLst/>
                <a:latin typeface="Verdana" panose="020B0604030504040204" pitchFamily="34" charset="0"/>
                <a:ea typeface="Times New Roman" panose="02020603050405020304" pitchFamily="18" charset="0"/>
                <a:cs typeface="Times New Roman" panose="02020603050405020304" pitchFamily="18" charset="0"/>
              </a:rPr>
              <a:t>La Réserve de biodiversité du Karst de Saint-</a:t>
            </a:r>
            <a:r>
              <a:rPr lang="fr-CA" sz="1800" dirty="0" err="1">
                <a:effectLst/>
                <a:latin typeface="Verdana" panose="020B0604030504040204" pitchFamily="34" charset="0"/>
                <a:ea typeface="Times New Roman" panose="02020603050405020304" pitchFamily="18" charset="0"/>
                <a:cs typeface="Times New Roman" panose="02020603050405020304" pitchFamily="18" charset="0"/>
              </a:rPr>
              <a:t>Elzéar</a:t>
            </a:r>
            <a:r>
              <a:rPr lang="fr-CA" sz="1800" dirty="0">
                <a:effectLst/>
                <a:latin typeface="Verdana" panose="020B0604030504040204" pitchFamily="34" charset="0"/>
                <a:ea typeface="Times New Roman" panose="02020603050405020304" pitchFamily="18" charset="0"/>
                <a:cs typeface="Times New Roman" panose="02020603050405020304" pitchFamily="18" charset="0"/>
              </a:rPr>
              <a:t>.</a:t>
            </a:r>
            <a:endParaRPr lang="fr-CA" dirty="0"/>
          </a:p>
          <a:p>
            <a:endParaRPr lang="fr-CA" dirty="0"/>
          </a:p>
        </p:txBody>
      </p:sp>
    </p:spTree>
    <p:extLst>
      <p:ext uri="{BB962C8B-B14F-4D97-AF65-F5344CB8AC3E}">
        <p14:creationId xmlns:p14="http://schemas.microsoft.com/office/powerpoint/2010/main" val="221632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D5F27-8969-4A62-B72A-9627F60C0D89}"/>
              </a:ext>
            </a:extLst>
          </p:cNvPr>
          <p:cNvSpPr>
            <a:spLocks noGrp="1"/>
          </p:cNvSpPr>
          <p:nvPr>
            <p:ph type="title"/>
          </p:nvPr>
        </p:nvSpPr>
        <p:spPr>
          <a:xfrm>
            <a:off x="190121" y="534666"/>
            <a:ext cx="7886700" cy="494069"/>
          </a:xfrm>
        </p:spPr>
        <p:txBody>
          <a:bodyPr/>
          <a:lstStyle/>
          <a:p>
            <a:r>
              <a:rPr lang="fr-CA" dirty="0"/>
              <a:t>Analyse de percolation</a:t>
            </a:r>
          </a:p>
        </p:txBody>
      </p:sp>
      <p:sp>
        <p:nvSpPr>
          <p:cNvPr id="3" name="Espace réservé du texte 2">
            <a:extLst>
              <a:ext uri="{FF2B5EF4-FFF2-40B4-BE49-F238E27FC236}">
                <a16:creationId xmlns:a16="http://schemas.microsoft.com/office/drawing/2014/main" id="{1DA8217D-62BF-4F25-B72C-045B335F3C36}"/>
              </a:ext>
            </a:extLst>
          </p:cNvPr>
          <p:cNvSpPr>
            <a:spLocks noGrp="1"/>
          </p:cNvSpPr>
          <p:nvPr>
            <p:ph type="body" idx="1"/>
          </p:nvPr>
        </p:nvSpPr>
        <p:spPr>
          <a:xfrm>
            <a:off x="623888" y="1466661"/>
            <a:ext cx="7886700" cy="3363436"/>
          </a:xfrm>
        </p:spPr>
        <p:txBody>
          <a:bodyPr/>
          <a:lstStyle/>
          <a:p>
            <a:endParaRPr lang="fr-CA"/>
          </a:p>
          <a:p>
            <a:endParaRPr lang="fr-CA" dirty="0"/>
          </a:p>
        </p:txBody>
      </p:sp>
      <p:pic>
        <p:nvPicPr>
          <p:cNvPr id="1026" name="Picture 2">
            <a:extLst>
              <a:ext uri="{FF2B5EF4-FFF2-40B4-BE49-F238E27FC236}">
                <a16:creationId xmlns:a16="http://schemas.microsoft.com/office/drawing/2014/main" id="{3CA1002F-CC03-4086-861B-828AA4E6CF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9527" y="233213"/>
            <a:ext cx="3974471" cy="309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256C4B50-49FC-4C8E-9712-EB85BF0ED1B4}"/>
              </a:ext>
            </a:extLst>
          </p:cNvPr>
          <p:cNvSpPr txBox="1"/>
          <p:nvPr/>
        </p:nvSpPr>
        <p:spPr>
          <a:xfrm>
            <a:off x="190122" y="1227559"/>
            <a:ext cx="4979405" cy="2308324"/>
          </a:xfrm>
          <a:prstGeom prst="rect">
            <a:avLst/>
          </a:prstGeom>
          <a:noFill/>
        </p:spPr>
        <p:txBody>
          <a:bodyPr wrap="square" rtlCol="0">
            <a:spAutoFit/>
          </a:bodyPr>
          <a:lstStyle/>
          <a:p>
            <a:r>
              <a:rPr lang="fr-CA" dirty="0"/>
              <a:t>Cette approche examine comment la connectivité est rompue à l’intérieur de la structure spatiale.</a:t>
            </a:r>
          </a:p>
          <a:p>
            <a:endParaRPr lang="fr-CA" dirty="0"/>
          </a:p>
          <a:p>
            <a:r>
              <a:rPr lang="fr-CA" dirty="0"/>
              <a:t>La percolation détermine à quel point deux parcelles contiguës sont connectées. Pour un paysage donné, on dira qu’il « percole » si la composante étudiée est capable de traverser le paysage d’une aire de conservation à l’autre. </a:t>
            </a:r>
          </a:p>
        </p:txBody>
      </p:sp>
      <p:sp>
        <p:nvSpPr>
          <p:cNvPr id="6" name="ZoneTexte 5">
            <a:extLst>
              <a:ext uri="{FF2B5EF4-FFF2-40B4-BE49-F238E27FC236}">
                <a16:creationId xmlns:a16="http://schemas.microsoft.com/office/drawing/2014/main" id="{53059CD8-496F-4A6F-9B7A-78721F1AC06B}"/>
              </a:ext>
            </a:extLst>
          </p:cNvPr>
          <p:cNvSpPr txBox="1"/>
          <p:nvPr/>
        </p:nvSpPr>
        <p:spPr>
          <a:xfrm>
            <a:off x="190121" y="3664687"/>
            <a:ext cx="8772810" cy="2308324"/>
          </a:xfrm>
          <a:prstGeom prst="rect">
            <a:avLst/>
          </a:prstGeom>
          <a:noFill/>
        </p:spPr>
        <p:txBody>
          <a:bodyPr wrap="square" rtlCol="0">
            <a:spAutoFit/>
          </a:bodyPr>
          <a:lstStyle/>
          <a:p>
            <a:pPr algn="just"/>
            <a:r>
              <a:rPr lang="fr-CA" dirty="0"/>
              <a:t>Cette capacité de traverser le paysage ne dépend pas seulement de la distribution des parcelles, mais aussi de la capacité de la composante ou du processus à « sauter » d’une parcelle à l’autre et à traverser la matrice. </a:t>
            </a:r>
          </a:p>
          <a:p>
            <a:pPr algn="just"/>
            <a:r>
              <a:rPr lang="fr-CA" dirty="0"/>
              <a:t> </a:t>
            </a:r>
          </a:p>
          <a:p>
            <a:pPr algn="just"/>
            <a:r>
              <a:rPr lang="fr-CA" dirty="0"/>
              <a:t>Il est important de connaître ce qui régit les déplacements des composantes ou des processus dans un paysage. À cet égard, le document cité précédemment contient une brève revue de la littérature qui viendra justifier les hypothèses soutenues dans l’analyse. </a:t>
            </a:r>
          </a:p>
          <a:p>
            <a:endParaRPr lang="fr-CA" dirty="0"/>
          </a:p>
        </p:txBody>
      </p:sp>
    </p:spTree>
    <p:extLst>
      <p:ext uri="{BB962C8B-B14F-4D97-AF65-F5344CB8AC3E}">
        <p14:creationId xmlns:p14="http://schemas.microsoft.com/office/powerpoint/2010/main" val="133648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55A0E88-32EE-404B-9A06-D89F0C290D67}"/>
              </a:ext>
            </a:extLst>
          </p:cNvPr>
          <p:cNvSpPr>
            <a:spLocks noGrp="1"/>
          </p:cNvSpPr>
          <p:nvPr>
            <p:ph type="body" idx="1"/>
          </p:nvPr>
        </p:nvSpPr>
        <p:spPr>
          <a:xfrm>
            <a:off x="623888" y="1557196"/>
            <a:ext cx="7886700" cy="4300396"/>
          </a:xfrm>
        </p:spPr>
        <p:txBody>
          <a:bodyPr>
            <a:normAutofit/>
          </a:bodyPr>
          <a:lstStyle/>
          <a:p>
            <a:pPr marL="285750" indent="-285750">
              <a:lnSpc>
                <a:spcPct val="170000"/>
              </a:lnSpc>
              <a:buFont typeface="Arial" panose="020B0604020202020204" pitchFamily="34" charset="0"/>
              <a:buChar char="•"/>
            </a:pPr>
            <a:r>
              <a:rPr lang="fr-CA" sz="1800" dirty="0">
                <a:effectLst/>
                <a:latin typeface="Verdana" panose="020B0604030504040204" pitchFamily="34" charset="0"/>
                <a:ea typeface="Times New Roman" panose="02020603050405020304" pitchFamily="18" charset="0"/>
                <a:cs typeface="Times New Roman" panose="02020603050405020304" pitchFamily="18" charset="0"/>
              </a:rPr>
              <a:t>Il faut prendre en compte que la connectivité ne mesure que la possibilité des déplacements dans un paysage. </a:t>
            </a:r>
            <a:endParaRPr lang="fr-CA" sz="1800" dirty="0">
              <a:latin typeface="Verdana" panose="020B0604030504040204" pitchFamily="34" charset="0"/>
              <a:ea typeface="Times New Roman" panose="02020603050405020304" pitchFamily="18" charset="0"/>
              <a:cs typeface="Times New Roman" panose="02020603050405020304" pitchFamily="18" charset="0"/>
            </a:endParaRPr>
          </a:p>
          <a:p>
            <a:pPr marL="285750" indent="-285750">
              <a:lnSpc>
                <a:spcPct val="170000"/>
              </a:lnSpc>
              <a:buFont typeface="Arial" panose="020B0604020202020204" pitchFamily="34" charset="0"/>
              <a:buChar char="•"/>
            </a:pPr>
            <a:r>
              <a:rPr lang="fr-CA" sz="1800" dirty="0">
                <a:effectLst/>
                <a:latin typeface="Verdana" panose="020B0604030504040204" pitchFamily="34" charset="0"/>
                <a:ea typeface="Times New Roman" panose="02020603050405020304" pitchFamily="18" charset="0"/>
                <a:cs typeface="Times New Roman" panose="02020603050405020304" pitchFamily="18" charset="0"/>
              </a:rPr>
              <a:t>Elle ne nous informe pas si cela est suffisant pour maintenir une composante donnée. </a:t>
            </a:r>
          </a:p>
          <a:p>
            <a:pPr marL="285750" indent="-285750">
              <a:lnSpc>
                <a:spcPct val="170000"/>
              </a:lnSpc>
              <a:buFont typeface="Arial" panose="020B0604020202020204" pitchFamily="34" charset="0"/>
              <a:buChar char="•"/>
            </a:pPr>
            <a:r>
              <a:rPr lang="fr-CA" sz="1800" dirty="0">
                <a:effectLst/>
                <a:latin typeface="Verdana" panose="020B0604030504040204" pitchFamily="34" charset="0"/>
                <a:ea typeface="Times New Roman" panose="02020603050405020304" pitchFamily="18" charset="0"/>
                <a:cs typeface="Times New Roman" panose="02020603050405020304" pitchFamily="18" charset="0"/>
              </a:rPr>
              <a:t>Pour ce faire, il faut utiliser d’autres mesures, tel que pris en compte par le biais des indicateurs proposés dans les fiches concernant les enjeux écologiques (particulièrement celle sur l’organisation spatiale), fauniques ou autres. </a:t>
            </a:r>
            <a:endParaRPr lang="fr-CA" dirty="0"/>
          </a:p>
        </p:txBody>
      </p:sp>
      <p:sp>
        <p:nvSpPr>
          <p:cNvPr id="4" name="Titre 1">
            <a:extLst>
              <a:ext uri="{FF2B5EF4-FFF2-40B4-BE49-F238E27FC236}">
                <a16:creationId xmlns:a16="http://schemas.microsoft.com/office/drawing/2014/main" id="{7DD3BB8F-2C93-4F7D-84A5-6129DBFA67E2}"/>
              </a:ext>
            </a:extLst>
          </p:cNvPr>
          <p:cNvSpPr>
            <a:spLocks noGrp="1"/>
          </p:cNvSpPr>
          <p:nvPr>
            <p:ph type="title"/>
          </p:nvPr>
        </p:nvSpPr>
        <p:spPr>
          <a:xfrm>
            <a:off x="623888" y="822121"/>
            <a:ext cx="7886700" cy="493712"/>
          </a:xfrm>
        </p:spPr>
        <p:txBody>
          <a:bodyPr/>
          <a:lstStyle/>
          <a:p>
            <a:r>
              <a:rPr lang="fr-CA" dirty="0"/>
              <a:t>Analyse de percolation</a:t>
            </a:r>
          </a:p>
        </p:txBody>
      </p:sp>
    </p:spTree>
    <p:extLst>
      <p:ext uri="{BB962C8B-B14F-4D97-AF65-F5344CB8AC3E}">
        <p14:creationId xmlns:p14="http://schemas.microsoft.com/office/powerpoint/2010/main" val="370640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5E7F7-B386-014A-A236-CDCEC5050982}"/>
              </a:ext>
            </a:extLst>
          </p:cNvPr>
          <p:cNvSpPr>
            <a:spLocks noGrp="1"/>
          </p:cNvSpPr>
          <p:nvPr>
            <p:ph type="ctrTitle"/>
          </p:nvPr>
        </p:nvSpPr>
        <p:spPr>
          <a:xfrm>
            <a:off x="0" y="2270400"/>
            <a:ext cx="9144000" cy="1783069"/>
          </a:xfrm>
        </p:spPr>
        <p:txBody>
          <a:bodyPr/>
          <a:lstStyle/>
          <a:p>
            <a:r>
              <a:rPr lang="fr-FR" dirty="0"/>
              <a:t>VOIC Qualité visuelle </a:t>
            </a:r>
            <a:br>
              <a:rPr lang="fr-FR" dirty="0"/>
            </a:br>
            <a:r>
              <a:rPr lang="fr-FR" dirty="0"/>
              <a:t>des paysages</a:t>
            </a:r>
          </a:p>
        </p:txBody>
      </p:sp>
    </p:spTree>
    <p:extLst>
      <p:ext uri="{BB962C8B-B14F-4D97-AF65-F5344CB8AC3E}">
        <p14:creationId xmlns:p14="http://schemas.microsoft.com/office/powerpoint/2010/main" val="161749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A92044E5-4A60-4413-8356-1B58F4F8863C}"/>
              </a:ext>
            </a:extLst>
          </p:cNvPr>
          <p:cNvGraphicFramePr>
            <a:graphicFrameLocks noGrp="1"/>
          </p:cNvGraphicFramePr>
          <p:nvPr>
            <p:extLst>
              <p:ext uri="{D42A27DB-BD31-4B8C-83A1-F6EECF244321}">
                <p14:modId xmlns:p14="http://schemas.microsoft.com/office/powerpoint/2010/main" val="1966908205"/>
              </p:ext>
            </p:extLst>
          </p:nvPr>
        </p:nvGraphicFramePr>
        <p:xfrm>
          <a:off x="322217" y="648756"/>
          <a:ext cx="8499566" cy="4689004"/>
        </p:xfrm>
        <a:graphic>
          <a:graphicData uri="http://schemas.openxmlformats.org/drawingml/2006/table">
            <a:tbl>
              <a:tblPr firstRow="1" bandRow="1">
                <a:tableStyleId>{7DF18680-E054-41AD-8BC1-D1AEF772440D}</a:tableStyleId>
              </a:tblPr>
              <a:tblGrid>
                <a:gridCol w="5218504">
                  <a:extLst>
                    <a:ext uri="{9D8B030D-6E8A-4147-A177-3AD203B41FA5}">
                      <a16:colId xmlns:a16="http://schemas.microsoft.com/office/drawing/2014/main" val="1187469093"/>
                    </a:ext>
                  </a:extLst>
                </a:gridCol>
                <a:gridCol w="2163778">
                  <a:extLst>
                    <a:ext uri="{9D8B030D-6E8A-4147-A177-3AD203B41FA5}">
                      <a16:colId xmlns:a16="http://schemas.microsoft.com/office/drawing/2014/main" val="2311713247"/>
                    </a:ext>
                  </a:extLst>
                </a:gridCol>
                <a:gridCol w="1117284">
                  <a:extLst>
                    <a:ext uri="{9D8B030D-6E8A-4147-A177-3AD203B41FA5}">
                      <a16:colId xmlns:a16="http://schemas.microsoft.com/office/drawing/2014/main" val="1208576251"/>
                    </a:ext>
                  </a:extLst>
                </a:gridCol>
              </a:tblGrid>
              <a:tr h="407925">
                <a:tc gridSpan="3">
                  <a:txBody>
                    <a:bodyPr/>
                    <a:lstStyle/>
                    <a:p>
                      <a:pPr algn="ctr"/>
                      <a:r>
                        <a:rPr lang="fr-CA" sz="2000" dirty="0">
                          <a:solidFill>
                            <a:srgbClr val="002060"/>
                          </a:solidFill>
                        </a:rPr>
                        <a:t>VALEUR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hMerge="1">
                  <a:txBody>
                    <a:bodyPr/>
                    <a:lstStyle/>
                    <a:p>
                      <a:endParaRPr lang="fr-CA"/>
                    </a:p>
                  </a:txBody>
                  <a:tcPr>
                    <a:lnL w="12700" cap="flat" cmpd="sng" algn="ctr">
                      <a:solidFill>
                        <a:schemeClr val="tx1"/>
                      </a:solidFill>
                      <a:prstDash val="solid"/>
                      <a:round/>
                      <a:headEnd type="none" w="med" len="med"/>
                      <a:tailEnd type="none" w="med" len="med"/>
                    </a:lnL>
                  </a:tcPr>
                </a:tc>
                <a:tc hMerge="1">
                  <a:txBody>
                    <a:bodyPr/>
                    <a:lstStyle/>
                    <a:p>
                      <a:endParaRPr lang="fr-CA"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extLst>
                  <a:ext uri="{0D108BD9-81ED-4DB2-BD59-A6C34878D82A}">
                    <a16:rowId xmlns:a16="http://schemas.microsoft.com/office/drawing/2014/main" val="1260778561"/>
                  </a:ext>
                </a:extLst>
              </a:tr>
              <a:tr h="407925">
                <a:tc gridSpan="3">
                  <a:txBody>
                    <a:bodyPr/>
                    <a:lstStyle/>
                    <a:p>
                      <a:r>
                        <a:rPr lang="fr-FR" dirty="0"/>
                        <a:t>Qualité visuelle des paysages</a:t>
                      </a:r>
                      <a:endParaRPr lang="fr-CA"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951317135"/>
                  </a:ext>
                </a:extLst>
              </a:tr>
              <a:tr h="407925">
                <a:tc gridSpan="3">
                  <a:txBody>
                    <a:bodyPr/>
                    <a:lstStyle/>
                    <a:p>
                      <a:pPr algn="ctr"/>
                      <a:r>
                        <a:rPr lang="fr-CA" sz="2000" b="1" dirty="0">
                          <a:solidFill>
                            <a:srgbClr val="002060"/>
                          </a:solidFill>
                        </a:rPr>
                        <a:t>OBJECTIF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hMerge="1">
                  <a:txBody>
                    <a:bodyPr/>
                    <a:lstStyle/>
                    <a:p>
                      <a:endParaRPr lang="fr-CA"/>
                    </a:p>
                  </a:txBody>
                  <a:tcPr>
                    <a:lnL w="12700" cap="flat" cmpd="sng" algn="ctr">
                      <a:solidFill>
                        <a:schemeClr val="tx1"/>
                      </a:solidFill>
                      <a:prstDash val="solid"/>
                      <a:round/>
                      <a:headEnd type="none" w="med" len="med"/>
                      <a:tailEnd type="none" w="med" len="med"/>
                    </a:lnL>
                  </a:tcPr>
                </a:tc>
                <a:tc hMerge="1">
                  <a:txBody>
                    <a:bodyPr/>
                    <a:lstStyle/>
                    <a:p>
                      <a:endParaRPr lang="fr-CA"/>
                    </a:p>
                  </a:txBody>
                  <a:tcPr/>
                </a:tc>
                <a:extLst>
                  <a:ext uri="{0D108BD9-81ED-4DB2-BD59-A6C34878D82A}">
                    <a16:rowId xmlns:a16="http://schemas.microsoft.com/office/drawing/2014/main" val="20083610"/>
                  </a:ext>
                </a:extLst>
              </a:tr>
              <a:tr h="407925">
                <a:tc gridSpan="3">
                  <a:txBody>
                    <a:bodyPr/>
                    <a:lstStyle/>
                    <a:p>
                      <a:r>
                        <a:rPr lang="fr-CA" dirty="0"/>
                        <a:t>Assurer le maintien de la qualité visuelle des paysages en milieu forestier</a:t>
                      </a:r>
                      <a:endParaRPr lang="fr-CA"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923301435"/>
                  </a:ext>
                </a:extLst>
              </a:tr>
              <a:tr h="405544">
                <a:tc>
                  <a:txBody>
                    <a:bodyPr/>
                    <a:lstStyle/>
                    <a:p>
                      <a:pPr algn="ctr"/>
                      <a:r>
                        <a:rPr lang="fr-CA" sz="2000" b="1" dirty="0">
                          <a:solidFill>
                            <a:srgbClr val="002060"/>
                          </a:solidFill>
                        </a:rPr>
                        <a:t>INDICATEUR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r>
                        <a:rPr lang="fr-CA" sz="2000" b="1" dirty="0">
                          <a:solidFill>
                            <a:srgbClr val="002060"/>
                          </a:solidFill>
                        </a:rPr>
                        <a:t>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r>
                        <a:rPr lang="fr-CA" sz="2000" b="1" dirty="0">
                          <a:solidFill>
                            <a:srgbClr val="002060"/>
                          </a:solidFill>
                        </a:rPr>
                        <a:t>ÉCHELLE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extLst>
                  <a:ext uri="{0D108BD9-81ED-4DB2-BD59-A6C34878D82A}">
                    <a16:rowId xmlns:a16="http://schemas.microsoft.com/office/drawing/2014/main" val="1650635413"/>
                  </a:ext>
                </a:extLst>
              </a:tr>
              <a:tr h="194444">
                <a:tc>
                  <a:txBody>
                    <a:bodyPr/>
                    <a:lstStyle/>
                    <a:p>
                      <a:r>
                        <a:rPr lang="fr-CA" dirty="0"/>
                        <a:t>1. Taux de respect des modalités prévues au </a:t>
                      </a:r>
                      <a:r>
                        <a:rPr lang="fr-CA" i="1" dirty="0"/>
                        <a:t>Guide régional sur le maintien de la qualité visuelle des paysages lors d’interventions forestières</a:t>
                      </a:r>
                      <a:endParaRPr lang="fr-CA" i="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dirty="0"/>
                        <a:t>100 %</a:t>
                      </a:r>
                      <a:endParaRPr lang="fr-CA"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100" dirty="0">
                          <a:solidFill>
                            <a:srgbClr val="002060"/>
                          </a:solidFill>
                        </a:rPr>
                        <a:t>Unité d’aménagement</a:t>
                      </a:r>
                    </a:p>
                    <a:p>
                      <a:pPr algn="ctr"/>
                      <a:r>
                        <a:rPr lang="fr-CA" sz="1800" dirty="0">
                          <a:solidFill>
                            <a:srgbClr val="002060"/>
                          </a:solidFill>
                        </a:rPr>
                        <a:t>UA</a:t>
                      </a:r>
                      <a:endParaRPr lang="fr-CA" sz="105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13736"/>
                  </a:ext>
                </a:extLst>
              </a:tr>
              <a:tr h="194444">
                <a:tc>
                  <a:txBody>
                    <a:bodyPr/>
                    <a:lstStyle/>
                    <a:p>
                      <a:r>
                        <a:rPr lang="fr-CA" dirty="0">
                          <a:solidFill>
                            <a:srgbClr val="002060"/>
                          </a:solidFill>
                        </a:rPr>
                        <a:t>2</a:t>
                      </a:r>
                      <a:r>
                        <a:rPr lang="fr-CA" dirty="0"/>
                        <a:t>. Ratio, exprimé en pourcentage, de la superficie de la forêt productive de moins de 7 m de hauteur du COS qui n’est pas sous l’influence d’un bloc de forêt résiduelle d’une superficie égale ou supérieure à 5 ha, considérant un rayon d’influence de 600 m et de    900 m, sur la superficie totale du COS</a:t>
                      </a:r>
                      <a:endParaRPr lang="fr-CA"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dirty="0"/>
                        <a:t>Moins de 20 % pour le rayon d’influence de 600 m; moins de 2 % pour le rayon d’influence de 900 m </a:t>
                      </a:r>
                      <a:endParaRPr lang="fr-CA"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100" dirty="0">
                          <a:solidFill>
                            <a:srgbClr val="002060"/>
                          </a:solidFill>
                        </a:rPr>
                        <a:t>Compartiment d’organisation spatiale </a:t>
                      </a:r>
                    </a:p>
                    <a:p>
                      <a:pPr algn="ctr"/>
                      <a:r>
                        <a:rPr lang="fr-CA" dirty="0">
                          <a:solidFill>
                            <a:srgbClr val="002060"/>
                          </a:solidFill>
                        </a:rPr>
                        <a:t>COS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12750"/>
                  </a:ext>
                </a:extLst>
              </a:tr>
            </a:tbl>
          </a:graphicData>
        </a:graphic>
      </p:graphicFrame>
      <p:sp>
        <p:nvSpPr>
          <p:cNvPr id="2" name="Flèche : virage 1">
            <a:extLst>
              <a:ext uri="{FF2B5EF4-FFF2-40B4-BE49-F238E27FC236}">
                <a16:creationId xmlns:a16="http://schemas.microsoft.com/office/drawing/2014/main" id="{453A362B-E5A5-44A3-BB7B-9AD33591A8A4}"/>
              </a:ext>
            </a:extLst>
          </p:cNvPr>
          <p:cNvSpPr/>
          <p:nvPr/>
        </p:nvSpPr>
        <p:spPr>
          <a:xfrm rot="10800000" flipH="1">
            <a:off x="1676627" y="5265086"/>
            <a:ext cx="1129948" cy="767900"/>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solidFill>
                <a:schemeClr val="tx1"/>
              </a:solidFill>
            </a:endParaRPr>
          </a:p>
        </p:txBody>
      </p:sp>
      <p:sp>
        <p:nvSpPr>
          <p:cNvPr id="3" name="ZoneTexte 2">
            <a:extLst>
              <a:ext uri="{FF2B5EF4-FFF2-40B4-BE49-F238E27FC236}">
                <a16:creationId xmlns:a16="http://schemas.microsoft.com/office/drawing/2014/main" id="{34260F5E-78DE-4D17-BC9C-E8053C26F671}"/>
              </a:ext>
            </a:extLst>
          </p:cNvPr>
          <p:cNvSpPr txBox="1"/>
          <p:nvPr/>
        </p:nvSpPr>
        <p:spPr>
          <a:xfrm>
            <a:off x="2933323" y="5495541"/>
            <a:ext cx="4961299" cy="646331"/>
          </a:xfrm>
          <a:prstGeom prst="rect">
            <a:avLst/>
          </a:prstGeom>
          <a:solidFill>
            <a:schemeClr val="accent4">
              <a:lumMod val="60000"/>
              <a:lumOff val="40000"/>
            </a:schemeClr>
          </a:solidFill>
        </p:spPr>
        <p:txBody>
          <a:bodyPr wrap="square" rtlCol="0">
            <a:spAutoFit/>
          </a:bodyPr>
          <a:lstStyle/>
          <a:p>
            <a:r>
              <a:rPr lang="fr-CA" dirty="0"/>
              <a:t>La grande majorité de la superficie de chaque COS est sous l’influence d’un bloc de forêt résiduelle.</a:t>
            </a:r>
          </a:p>
        </p:txBody>
      </p:sp>
    </p:spTree>
    <p:extLst>
      <p:ext uri="{BB962C8B-B14F-4D97-AF65-F5344CB8AC3E}">
        <p14:creationId xmlns:p14="http://schemas.microsoft.com/office/powerpoint/2010/main" val="90946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472BBB1-CC1B-A942-950A-54523B9F3152}"/>
              </a:ext>
            </a:extLst>
          </p:cNvPr>
          <p:cNvSpPr>
            <a:spLocks noGrp="1"/>
          </p:cNvSpPr>
          <p:nvPr>
            <p:ph type="title"/>
          </p:nvPr>
        </p:nvSpPr>
        <p:spPr>
          <a:xfrm>
            <a:off x="623888" y="728149"/>
            <a:ext cx="7886700" cy="494069"/>
          </a:xfrm>
        </p:spPr>
        <p:txBody>
          <a:bodyPr/>
          <a:lstStyle/>
          <a:p>
            <a:r>
              <a:rPr lang="fr-FR" dirty="0"/>
              <a:t>Indicateur 1 : </a:t>
            </a:r>
            <a:r>
              <a:rPr lang="fr-CA" dirty="0"/>
              <a:t>Taux de respect des modalités prévues au </a:t>
            </a:r>
            <a:r>
              <a:rPr lang="fr-CA" i="1" dirty="0"/>
              <a:t>Guide </a:t>
            </a:r>
            <a:endParaRPr lang="fr-FR" dirty="0"/>
          </a:p>
        </p:txBody>
      </p:sp>
      <p:sp>
        <p:nvSpPr>
          <p:cNvPr id="7" name="Espace réservé du texte 6">
            <a:extLst>
              <a:ext uri="{FF2B5EF4-FFF2-40B4-BE49-F238E27FC236}">
                <a16:creationId xmlns:a16="http://schemas.microsoft.com/office/drawing/2014/main" id="{7FDCF949-3ED7-1744-ACB7-961C208A9382}"/>
              </a:ext>
            </a:extLst>
          </p:cNvPr>
          <p:cNvSpPr>
            <a:spLocks noGrp="1"/>
          </p:cNvSpPr>
          <p:nvPr>
            <p:ph type="body" idx="1"/>
          </p:nvPr>
        </p:nvSpPr>
        <p:spPr>
          <a:xfrm>
            <a:off x="534154" y="1439500"/>
            <a:ext cx="7976434" cy="4626321"/>
          </a:xfrm>
        </p:spPr>
        <p:txBody>
          <a:bodyPr>
            <a:normAutofit/>
          </a:bodyPr>
          <a:lstStyle/>
          <a:p>
            <a:pPr marL="185738" indent="-185738">
              <a:buFont typeface="Arial" panose="020B0604020202020204" pitchFamily="34" charset="0"/>
              <a:buChar char="•"/>
            </a:pPr>
            <a:r>
              <a:rPr lang="fr-FR" sz="2000" dirty="0"/>
              <a:t>L’indicateur est mesuré pour l’ensemble des </a:t>
            </a:r>
            <a:r>
              <a:rPr lang="fr-FR" sz="2000" i="1" dirty="0"/>
              <a:t>paysages des secteurs d’intérêt</a:t>
            </a:r>
            <a:endParaRPr lang="fr-FR" sz="2000" dirty="0"/>
          </a:p>
          <a:p>
            <a:pPr marL="185738" indent="-185738">
              <a:buFont typeface="Arial" panose="020B0604020202020204" pitchFamily="34" charset="0"/>
              <a:buChar char="•"/>
            </a:pPr>
            <a:r>
              <a:rPr lang="fr-CA" sz="2000" b="0" i="0" u="none" strike="noStrike" baseline="0" dirty="0">
                <a:latin typeface="TradeGothic Light"/>
              </a:rPr>
              <a:t>Taille maximale des coupes de régénération d’un seul tenant selon les plans de visibilité</a:t>
            </a:r>
          </a:p>
          <a:p>
            <a:pPr marL="185738" indent="-185738">
              <a:buFont typeface="Arial" panose="020B0604020202020204" pitchFamily="34" charset="0"/>
              <a:buChar char="•"/>
            </a:pPr>
            <a:r>
              <a:rPr lang="fr-CA" sz="2000" b="0" i="0" u="none" strike="noStrike" baseline="0" dirty="0">
                <a:latin typeface="TradeGothic Light"/>
              </a:rPr>
              <a:t>Proportion maximale des coupes de régénération selon les plans de visibilité </a:t>
            </a:r>
          </a:p>
          <a:p>
            <a:pPr marL="185738" indent="-185738">
              <a:buFont typeface="Arial" panose="020B0604020202020204" pitchFamily="34" charset="0"/>
              <a:buChar char="•"/>
            </a:pPr>
            <a:r>
              <a:rPr lang="fr-CA" sz="1800" b="0" i="0" u="none" strike="noStrike" baseline="0" dirty="0">
                <a:latin typeface="TradeGothic Light"/>
              </a:rPr>
              <a:t>Ces seuils varient selon le plans d’encadrement (distance) et le type d’élément paysager (route, lac, sentier, rivière à saumon, etc.).</a:t>
            </a:r>
          </a:p>
          <a:p>
            <a:pPr marL="185738" indent="-185738">
              <a:buFont typeface="Arial" panose="020B0604020202020204" pitchFamily="34" charset="0"/>
              <a:buChar char="•"/>
            </a:pPr>
            <a:endParaRPr lang="fr-CA" sz="1800" b="0" i="0" u="none" strike="noStrike" baseline="0" dirty="0">
              <a:latin typeface="TradeGothic Light"/>
            </a:endParaRPr>
          </a:p>
          <a:p>
            <a:pPr marL="185738" indent="-185738">
              <a:buFont typeface="Arial" panose="020B0604020202020204" pitchFamily="34" charset="0"/>
              <a:buChar char="•"/>
            </a:pPr>
            <a:r>
              <a:rPr lang="fr-CA" sz="1800" dirty="0">
                <a:latin typeface="TradeGothic Light"/>
              </a:rPr>
              <a:t>Par exemple : </a:t>
            </a:r>
          </a:p>
          <a:p>
            <a:pPr marL="185738" indent="-185738">
              <a:buFont typeface="Arial" panose="020B0604020202020204" pitchFamily="34" charset="0"/>
              <a:buChar char="•"/>
            </a:pPr>
            <a:endParaRPr lang="fr-CA" sz="1800" dirty="0">
              <a:latin typeface="TradeGothic Light"/>
            </a:endParaRPr>
          </a:p>
          <a:p>
            <a:pPr marL="185738" indent="-185738">
              <a:buFont typeface="Arial" panose="020B0604020202020204" pitchFamily="34" charset="0"/>
              <a:buChar char="•"/>
            </a:pPr>
            <a:endParaRPr lang="fr-CA" sz="1800" b="0" i="0" u="none" strike="noStrike" baseline="0" dirty="0">
              <a:latin typeface="TradeGothic Light"/>
            </a:endParaRPr>
          </a:p>
          <a:p>
            <a:pPr marL="185738" indent="-185738">
              <a:buFont typeface="Arial" panose="020B0604020202020204" pitchFamily="34" charset="0"/>
              <a:buChar char="•"/>
            </a:pPr>
            <a:endParaRPr lang="fr-CA" sz="2000" dirty="0"/>
          </a:p>
        </p:txBody>
      </p:sp>
      <p:pic>
        <p:nvPicPr>
          <p:cNvPr id="3" name="Image 2">
            <a:extLst>
              <a:ext uri="{FF2B5EF4-FFF2-40B4-BE49-F238E27FC236}">
                <a16:creationId xmlns:a16="http://schemas.microsoft.com/office/drawing/2014/main" id="{C864EEC1-2B1C-4258-B58F-C460466CECA6}"/>
              </a:ext>
            </a:extLst>
          </p:cNvPr>
          <p:cNvPicPr>
            <a:picLocks noChangeAspect="1"/>
          </p:cNvPicPr>
          <p:nvPr/>
        </p:nvPicPr>
        <p:blipFill>
          <a:blip r:embed="rId2"/>
          <a:stretch>
            <a:fillRect/>
          </a:stretch>
        </p:blipFill>
        <p:spPr>
          <a:xfrm>
            <a:off x="725149" y="4921296"/>
            <a:ext cx="7359053" cy="617111"/>
          </a:xfrm>
          <a:prstGeom prst="rect">
            <a:avLst/>
          </a:prstGeom>
        </p:spPr>
      </p:pic>
    </p:spTree>
    <p:extLst>
      <p:ext uri="{BB962C8B-B14F-4D97-AF65-F5344CB8AC3E}">
        <p14:creationId xmlns:p14="http://schemas.microsoft.com/office/powerpoint/2010/main" val="123878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B2C950F-2336-4CCA-A6ED-D7AD9349C253}"/>
              </a:ext>
            </a:extLst>
          </p:cNvPr>
          <p:cNvSpPr>
            <a:spLocks noGrp="1"/>
          </p:cNvSpPr>
          <p:nvPr>
            <p:ph type="body" idx="1"/>
          </p:nvPr>
        </p:nvSpPr>
        <p:spPr>
          <a:xfrm>
            <a:off x="623888" y="1837852"/>
            <a:ext cx="7886700" cy="3711922"/>
          </a:xfrm>
        </p:spPr>
        <p:txBody>
          <a:bodyPr>
            <a:normAutofit fontScale="92500" lnSpcReduction="10000"/>
          </a:bodyPr>
          <a:lstStyle/>
          <a:p>
            <a:pPr marL="180975" indent="-161925">
              <a:lnSpc>
                <a:spcPct val="120000"/>
              </a:lnSpc>
              <a:buFont typeface="Arial" panose="020B0604020202020204" pitchFamily="34" charset="0"/>
              <a:buChar char="•"/>
            </a:pPr>
            <a:r>
              <a:rPr lang="fr-CA" sz="2200" dirty="0">
                <a:latin typeface="TradeGothic Light"/>
              </a:rPr>
              <a:t>Aucune intervention de récolte dans les pente de plus de 40 % </a:t>
            </a:r>
          </a:p>
          <a:p>
            <a:pPr marL="180975" indent="-161925">
              <a:lnSpc>
                <a:spcPct val="120000"/>
              </a:lnSpc>
              <a:buFont typeface="Arial" panose="020B0604020202020204" pitchFamily="34" charset="0"/>
              <a:buChar char="•"/>
            </a:pPr>
            <a:r>
              <a:rPr lang="fr-CA" sz="2200" dirty="0">
                <a:latin typeface="TradeGothic Light"/>
              </a:rPr>
              <a:t>S’assurer de la remise en production des sentiers de débardage par le reboisement ou par une régénération naturelle</a:t>
            </a:r>
          </a:p>
          <a:p>
            <a:pPr marL="180975" indent="-161925" algn="just">
              <a:lnSpc>
                <a:spcPct val="120000"/>
              </a:lnSpc>
              <a:buFont typeface="Arial" panose="020B0604020202020204" pitchFamily="34" charset="0"/>
              <a:buChar char="•"/>
            </a:pPr>
            <a:r>
              <a:rPr lang="fr-CA" sz="2200" dirty="0">
                <a:latin typeface="TradeGothic Light"/>
              </a:rPr>
              <a:t>Éviter de laisser des bandes séparatrices le long de la crête ou d'y localiser une bordure forêt-parterre de coupe. Éviter les bordures de coupe rectilignes, suivre les contours naturels des peuplements  (vient du guide des saines pratiques en pentes)</a:t>
            </a:r>
          </a:p>
          <a:p>
            <a:pPr marL="180975" indent="-161925">
              <a:lnSpc>
                <a:spcPct val="120000"/>
              </a:lnSpc>
              <a:buFont typeface="Arial" panose="020B0604020202020204" pitchFamily="34" charset="0"/>
              <a:buChar char="•"/>
            </a:pPr>
            <a:r>
              <a:rPr lang="fr-CA" sz="2200" dirty="0">
                <a:latin typeface="TradeGothic Light"/>
              </a:rPr>
              <a:t>Sur les sols fragiles (c.-à-d. les sols minces et les terrains humides susceptibles à l’orniérage), privilégier les interventions en hiver</a:t>
            </a:r>
            <a:r>
              <a:rPr lang="fr-CA" sz="2200" b="0" i="0" u="none" strike="noStrike" baseline="0" dirty="0">
                <a:solidFill>
                  <a:srgbClr val="000000"/>
                </a:solidFill>
                <a:latin typeface="TradeGothic CondEighteen"/>
              </a:rPr>
              <a:t>	</a:t>
            </a:r>
          </a:p>
          <a:p>
            <a:endParaRPr lang="fr-CA" dirty="0"/>
          </a:p>
        </p:txBody>
      </p:sp>
      <p:sp>
        <p:nvSpPr>
          <p:cNvPr id="4" name="Titre 5">
            <a:extLst>
              <a:ext uri="{FF2B5EF4-FFF2-40B4-BE49-F238E27FC236}">
                <a16:creationId xmlns:a16="http://schemas.microsoft.com/office/drawing/2014/main" id="{48410E5D-2DD5-4808-A7FF-AE97480B3A54}"/>
              </a:ext>
            </a:extLst>
          </p:cNvPr>
          <p:cNvSpPr>
            <a:spLocks noGrp="1"/>
          </p:cNvSpPr>
          <p:nvPr>
            <p:ph type="title"/>
          </p:nvPr>
        </p:nvSpPr>
        <p:spPr>
          <a:xfrm>
            <a:off x="488086" y="1054074"/>
            <a:ext cx="7886700" cy="494069"/>
          </a:xfrm>
        </p:spPr>
        <p:txBody>
          <a:bodyPr/>
          <a:lstStyle/>
          <a:p>
            <a:r>
              <a:rPr lang="fr-FR" dirty="0"/>
              <a:t>Indicateur 1 : </a:t>
            </a:r>
            <a:r>
              <a:rPr lang="fr-CA" dirty="0"/>
              <a:t>Taux de respect des modalités prévues au </a:t>
            </a:r>
            <a:r>
              <a:rPr lang="fr-CA" i="1" dirty="0"/>
              <a:t>Guide </a:t>
            </a:r>
            <a:endParaRPr lang="fr-FR" dirty="0"/>
          </a:p>
        </p:txBody>
      </p:sp>
    </p:spTree>
    <p:extLst>
      <p:ext uri="{BB962C8B-B14F-4D97-AF65-F5344CB8AC3E}">
        <p14:creationId xmlns:p14="http://schemas.microsoft.com/office/powerpoint/2010/main" val="313875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D5F27-8969-4A62-B72A-9627F60C0D89}"/>
              </a:ext>
            </a:extLst>
          </p:cNvPr>
          <p:cNvSpPr>
            <a:spLocks noGrp="1"/>
          </p:cNvSpPr>
          <p:nvPr>
            <p:ph type="title"/>
          </p:nvPr>
        </p:nvSpPr>
        <p:spPr/>
        <p:txBody>
          <a:bodyPr/>
          <a:lstStyle/>
          <a:p>
            <a:r>
              <a:rPr lang="fr-CA" dirty="0"/>
              <a:t>Indicateur 2 : 600-900</a:t>
            </a:r>
          </a:p>
        </p:txBody>
      </p:sp>
      <p:sp>
        <p:nvSpPr>
          <p:cNvPr id="3" name="Espace réservé du texte 2">
            <a:extLst>
              <a:ext uri="{FF2B5EF4-FFF2-40B4-BE49-F238E27FC236}">
                <a16:creationId xmlns:a16="http://schemas.microsoft.com/office/drawing/2014/main" id="{1DA8217D-62BF-4F25-B72C-045B335F3C36}"/>
              </a:ext>
            </a:extLst>
          </p:cNvPr>
          <p:cNvSpPr>
            <a:spLocks noGrp="1"/>
          </p:cNvSpPr>
          <p:nvPr>
            <p:ph type="body" idx="1"/>
          </p:nvPr>
        </p:nvSpPr>
        <p:spPr>
          <a:xfrm>
            <a:off x="623888" y="1466661"/>
            <a:ext cx="7886700" cy="3363436"/>
          </a:xfrm>
        </p:spPr>
        <p:txBody>
          <a:bodyPr/>
          <a:lstStyle/>
          <a:p>
            <a:r>
              <a:rPr lang="fr-CA" dirty="0"/>
              <a:t>Déjà intégré à la nouvelle dérogation COS. Proposition de conserver l’indicateur.</a:t>
            </a:r>
          </a:p>
          <a:p>
            <a:endParaRPr lang="fr-CA" dirty="0"/>
          </a:p>
          <a:p>
            <a:r>
              <a:rPr lang="fr-CA" dirty="0"/>
              <a:t>Vise à atténuer l’impact visuel des grandes coupes et à favoriser la création de coupes de forme allongée</a:t>
            </a:r>
          </a:p>
          <a:p>
            <a:endParaRPr lang="fr-CA" dirty="0"/>
          </a:p>
          <a:p>
            <a:endParaRPr lang="fr-CA" dirty="0"/>
          </a:p>
        </p:txBody>
      </p:sp>
    </p:spTree>
    <p:extLst>
      <p:ext uri="{BB962C8B-B14F-4D97-AF65-F5344CB8AC3E}">
        <p14:creationId xmlns:p14="http://schemas.microsoft.com/office/powerpoint/2010/main" val="35276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0C50A-6BE0-435F-A4C3-0B3552DC1A51}"/>
              </a:ext>
            </a:extLst>
          </p:cNvPr>
          <p:cNvSpPr>
            <a:spLocks noGrp="1"/>
          </p:cNvSpPr>
          <p:nvPr>
            <p:ph type="title"/>
          </p:nvPr>
        </p:nvSpPr>
        <p:spPr/>
        <p:txBody>
          <a:bodyPr/>
          <a:lstStyle/>
          <a:p>
            <a:r>
              <a:rPr lang="fr-CA" dirty="0"/>
              <a:t>Autres précisions</a:t>
            </a:r>
          </a:p>
        </p:txBody>
      </p:sp>
      <p:sp>
        <p:nvSpPr>
          <p:cNvPr id="3" name="Espace réservé du texte 2">
            <a:extLst>
              <a:ext uri="{FF2B5EF4-FFF2-40B4-BE49-F238E27FC236}">
                <a16:creationId xmlns:a16="http://schemas.microsoft.com/office/drawing/2014/main" id="{9DA7233D-2444-4632-9973-8FF060DB65C9}"/>
              </a:ext>
            </a:extLst>
          </p:cNvPr>
          <p:cNvSpPr>
            <a:spLocks noGrp="1"/>
          </p:cNvSpPr>
          <p:nvPr>
            <p:ph type="body" idx="1"/>
          </p:nvPr>
        </p:nvSpPr>
        <p:spPr>
          <a:xfrm>
            <a:off x="623888" y="1339913"/>
            <a:ext cx="7886700" cy="4508626"/>
          </a:xfrm>
        </p:spPr>
        <p:txBody>
          <a:bodyPr>
            <a:normAutofit/>
          </a:bodyPr>
          <a:lstStyle/>
          <a:p>
            <a:pPr marL="457200" indent="-457200">
              <a:buFont typeface="Arial" panose="020B0604020202020204" pitchFamily="34" charset="0"/>
              <a:buChar char="•"/>
            </a:pPr>
            <a:r>
              <a:rPr lang="fr-CA" sz="2000" dirty="0"/>
              <a:t>Il est possible de convenir d’ententes et de mesures d’harmonisation additionnelles sur la protection des paysages lors des consultations sur le PAFIO.</a:t>
            </a:r>
          </a:p>
          <a:p>
            <a:pPr marL="457200" indent="-457200" algn="just">
              <a:buFont typeface="Arial" panose="020B0604020202020204" pitchFamily="34" charset="0"/>
              <a:buChar char="•"/>
            </a:pPr>
            <a:r>
              <a:rPr lang="fr-CA" sz="2000" dirty="0"/>
              <a:t>Autre mesure permettant de répondre à l’enjeu : coupe à rétention variable et coupe partielle : </a:t>
            </a:r>
          </a:p>
          <a:p>
            <a:pPr marL="442913" algn="just"/>
            <a:r>
              <a:rPr lang="fr-CA" sz="2000" dirty="0"/>
              <a:t>20 % de la superficie en coupe totale comprend une rétention de legs biologiques représentatifs du peuplement traité. </a:t>
            </a:r>
          </a:p>
          <a:p>
            <a:pPr marL="442913" algn="just"/>
            <a:r>
              <a:rPr lang="fr-CA" sz="2000" dirty="0"/>
              <a:t>Ces legs doivent représenter en moyenne 5 % du volume marchand du peuplement avant coupe et sont le plus souvent conservés sous forme de bouquets. </a:t>
            </a:r>
          </a:p>
          <a:p>
            <a:pPr marL="442913" algn="just"/>
            <a:r>
              <a:rPr lang="fr-CA" sz="2000" dirty="0"/>
              <a:t>Ce type de rétention devrait être conservé en priorité dans les très grandes coupes.</a:t>
            </a:r>
          </a:p>
        </p:txBody>
      </p:sp>
    </p:spTree>
    <p:extLst>
      <p:ext uri="{BB962C8B-B14F-4D97-AF65-F5344CB8AC3E}">
        <p14:creationId xmlns:p14="http://schemas.microsoft.com/office/powerpoint/2010/main" val="252004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5E7F7-B386-014A-A236-CDCEC5050982}"/>
              </a:ext>
            </a:extLst>
          </p:cNvPr>
          <p:cNvSpPr>
            <a:spLocks noGrp="1"/>
          </p:cNvSpPr>
          <p:nvPr>
            <p:ph type="ctrTitle"/>
          </p:nvPr>
        </p:nvSpPr>
        <p:spPr>
          <a:xfrm>
            <a:off x="0" y="1328840"/>
            <a:ext cx="9144000" cy="1783069"/>
          </a:xfrm>
        </p:spPr>
        <p:txBody>
          <a:bodyPr>
            <a:normAutofit/>
          </a:bodyPr>
          <a:lstStyle/>
          <a:p>
            <a:r>
              <a:rPr lang="fr-FR" dirty="0"/>
              <a:t>VOIC </a:t>
            </a:r>
            <a:r>
              <a:rPr lang="fr-CA" dirty="0"/>
              <a:t>Connectivité entre les grands pôles de conservation </a:t>
            </a:r>
            <a:endParaRPr lang="fr-FR" dirty="0"/>
          </a:p>
        </p:txBody>
      </p:sp>
      <p:sp>
        <p:nvSpPr>
          <p:cNvPr id="3" name="Sous-titre 2">
            <a:extLst>
              <a:ext uri="{FF2B5EF4-FFF2-40B4-BE49-F238E27FC236}">
                <a16:creationId xmlns:a16="http://schemas.microsoft.com/office/drawing/2014/main" id="{BDBB0A0B-EAD5-7045-833E-D9F996DAD503}"/>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46679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A92044E5-4A60-4413-8356-1B58F4F8863C}"/>
              </a:ext>
            </a:extLst>
          </p:cNvPr>
          <p:cNvGraphicFramePr>
            <a:graphicFrameLocks noGrp="1"/>
          </p:cNvGraphicFramePr>
          <p:nvPr>
            <p:extLst>
              <p:ext uri="{D42A27DB-BD31-4B8C-83A1-F6EECF244321}">
                <p14:modId xmlns:p14="http://schemas.microsoft.com/office/powerpoint/2010/main" val="4073995033"/>
              </p:ext>
            </p:extLst>
          </p:nvPr>
        </p:nvGraphicFramePr>
        <p:xfrm>
          <a:off x="322217" y="1816653"/>
          <a:ext cx="8499566" cy="2677324"/>
        </p:xfrm>
        <a:graphic>
          <a:graphicData uri="http://schemas.openxmlformats.org/drawingml/2006/table">
            <a:tbl>
              <a:tblPr firstRow="1" bandRow="1">
                <a:tableStyleId>{7DF18680-E054-41AD-8BC1-D1AEF772440D}</a:tableStyleId>
              </a:tblPr>
              <a:tblGrid>
                <a:gridCol w="5218504">
                  <a:extLst>
                    <a:ext uri="{9D8B030D-6E8A-4147-A177-3AD203B41FA5}">
                      <a16:colId xmlns:a16="http://schemas.microsoft.com/office/drawing/2014/main" val="1187469093"/>
                    </a:ext>
                  </a:extLst>
                </a:gridCol>
                <a:gridCol w="2163778">
                  <a:extLst>
                    <a:ext uri="{9D8B030D-6E8A-4147-A177-3AD203B41FA5}">
                      <a16:colId xmlns:a16="http://schemas.microsoft.com/office/drawing/2014/main" val="2311713247"/>
                    </a:ext>
                  </a:extLst>
                </a:gridCol>
                <a:gridCol w="1117284">
                  <a:extLst>
                    <a:ext uri="{9D8B030D-6E8A-4147-A177-3AD203B41FA5}">
                      <a16:colId xmlns:a16="http://schemas.microsoft.com/office/drawing/2014/main" val="1208576251"/>
                    </a:ext>
                  </a:extLst>
                </a:gridCol>
              </a:tblGrid>
              <a:tr h="407925">
                <a:tc gridSpan="3">
                  <a:txBody>
                    <a:bodyPr/>
                    <a:lstStyle/>
                    <a:p>
                      <a:pPr algn="ctr"/>
                      <a:r>
                        <a:rPr lang="fr-CA" sz="2000" dirty="0">
                          <a:solidFill>
                            <a:srgbClr val="002060"/>
                          </a:solidFill>
                        </a:rPr>
                        <a:t>VALEUR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hMerge="1">
                  <a:txBody>
                    <a:bodyPr/>
                    <a:lstStyle/>
                    <a:p>
                      <a:endParaRPr lang="fr-CA"/>
                    </a:p>
                  </a:txBody>
                  <a:tcPr>
                    <a:lnL w="12700" cap="flat" cmpd="sng" algn="ctr">
                      <a:solidFill>
                        <a:schemeClr val="tx1"/>
                      </a:solidFill>
                      <a:prstDash val="solid"/>
                      <a:round/>
                      <a:headEnd type="none" w="med" len="med"/>
                      <a:tailEnd type="none" w="med" len="med"/>
                    </a:lnL>
                  </a:tcPr>
                </a:tc>
                <a:tc hMerge="1">
                  <a:txBody>
                    <a:bodyPr/>
                    <a:lstStyle/>
                    <a:p>
                      <a:endParaRPr lang="fr-CA"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extLst>
                  <a:ext uri="{0D108BD9-81ED-4DB2-BD59-A6C34878D82A}">
                    <a16:rowId xmlns:a16="http://schemas.microsoft.com/office/drawing/2014/main" val="1260778561"/>
                  </a:ext>
                </a:extLst>
              </a:tr>
              <a:tr h="407925">
                <a:tc gridSpan="3">
                  <a:txBody>
                    <a:bodyPr/>
                    <a:lstStyle/>
                    <a:p>
                      <a:r>
                        <a:rPr lang="fr-CA" sz="1800" b="0" i="0" u="none" strike="noStrike" kern="1200" baseline="0" dirty="0">
                          <a:solidFill>
                            <a:schemeClr val="dk1"/>
                          </a:solidFill>
                          <a:latin typeface="+mn-lt"/>
                          <a:ea typeface="+mn-ea"/>
                          <a:cs typeface="+mn-cs"/>
                        </a:rPr>
                        <a:t>Connectivité </a:t>
                      </a:r>
                      <a:r>
                        <a:rPr lang="fr-CA" dirty="0"/>
                        <a:t>entre les grands pôles de conservation</a:t>
                      </a:r>
                      <a:endParaRPr lang="fr-CA" sz="1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951317135"/>
                  </a:ext>
                </a:extLst>
              </a:tr>
              <a:tr h="407925">
                <a:tc gridSpan="3">
                  <a:txBody>
                    <a:bodyPr/>
                    <a:lstStyle/>
                    <a:p>
                      <a:pPr algn="ctr"/>
                      <a:r>
                        <a:rPr lang="fr-CA" sz="2000" b="1" dirty="0">
                          <a:solidFill>
                            <a:srgbClr val="002060"/>
                          </a:solidFill>
                        </a:rPr>
                        <a:t>OBJECTIF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hMerge="1">
                  <a:txBody>
                    <a:bodyPr/>
                    <a:lstStyle/>
                    <a:p>
                      <a:endParaRPr lang="fr-CA"/>
                    </a:p>
                  </a:txBody>
                  <a:tcPr>
                    <a:lnL w="12700" cap="flat" cmpd="sng" algn="ctr">
                      <a:solidFill>
                        <a:schemeClr val="tx1"/>
                      </a:solidFill>
                      <a:prstDash val="solid"/>
                      <a:round/>
                      <a:headEnd type="none" w="med" len="med"/>
                      <a:tailEnd type="none" w="med" len="med"/>
                    </a:lnL>
                  </a:tcPr>
                </a:tc>
                <a:tc hMerge="1">
                  <a:txBody>
                    <a:bodyPr/>
                    <a:lstStyle/>
                    <a:p>
                      <a:endParaRPr lang="fr-CA"/>
                    </a:p>
                  </a:txBody>
                  <a:tcPr/>
                </a:tc>
                <a:extLst>
                  <a:ext uri="{0D108BD9-81ED-4DB2-BD59-A6C34878D82A}">
                    <a16:rowId xmlns:a16="http://schemas.microsoft.com/office/drawing/2014/main" val="20083610"/>
                  </a:ext>
                </a:extLst>
              </a:tr>
              <a:tr h="407925">
                <a:tc gridSpan="3">
                  <a:txBody>
                    <a:bodyPr/>
                    <a:lstStyle/>
                    <a:p>
                      <a:r>
                        <a:rPr lang="fr-CA" dirty="0"/>
                        <a:t>Assurer la connectivité entre les grands pôles de conservation</a:t>
                      </a:r>
                      <a:endParaRPr lang="fr-CA"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923301435"/>
                  </a:ext>
                </a:extLst>
              </a:tr>
              <a:tr h="405544">
                <a:tc>
                  <a:txBody>
                    <a:bodyPr/>
                    <a:lstStyle/>
                    <a:p>
                      <a:pPr algn="ctr"/>
                      <a:r>
                        <a:rPr lang="fr-CA" sz="2000" b="1" dirty="0">
                          <a:solidFill>
                            <a:srgbClr val="002060"/>
                          </a:solidFill>
                        </a:rPr>
                        <a:t>INDICATEUR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r>
                        <a:rPr lang="fr-CA" sz="2000" b="1" dirty="0">
                          <a:solidFill>
                            <a:srgbClr val="002060"/>
                          </a:solidFill>
                        </a:rPr>
                        <a:t>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algn="ctr"/>
                      <a:r>
                        <a:rPr lang="fr-CA" sz="2000" b="1" dirty="0">
                          <a:solidFill>
                            <a:srgbClr val="002060"/>
                          </a:solidFill>
                        </a:rPr>
                        <a:t>ÉCHELLE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extLst>
                  <a:ext uri="{0D108BD9-81ED-4DB2-BD59-A6C34878D82A}">
                    <a16:rowId xmlns:a16="http://schemas.microsoft.com/office/drawing/2014/main" val="1650635413"/>
                  </a:ext>
                </a:extLst>
              </a:tr>
              <a:tr h="194444">
                <a:tc>
                  <a:txBody>
                    <a:bodyPr/>
                    <a:lstStyle/>
                    <a:p>
                      <a:r>
                        <a:rPr lang="fr-CA" dirty="0"/>
                        <a:t>Pourcentage de grands pôles de conservation identifiés connectés.</a:t>
                      </a:r>
                      <a:endParaRPr lang="fr-CA" i="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dirty="0"/>
                        <a:t>100 %</a:t>
                      </a:r>
                      <a:endParaRPr lang="fr-CA"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sz="1800" kern="1200" dirty="0">
                          <a:solidFill>
                            <a:schemeClr val="dk1"/>
                          </a:solidFill>
                          <a:latin typeface="+mn-lt"/>
                          <a:ea typeface="+mn-ea"/>
                          <a:cs typeface="+mn-cs"/>
                        </a:rPr>
                        <a:t>Région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13736"/>
                  </a:ext>
                </a:extLst>
              </a:tr>
            </a:tbl>
          </a:graphicData>
        </a:graphic>
      </p:graphicFrame>
    </p:spTree>
    <p:extLst>
      <p:ext uri="{BB962C8B-B14F-4D97-AF65-F5344CB8AC3E}">
        <p14:creationId xmlns:p14="http://schemas.microsoft.com/office/powerpoint/2010/main" val="3209534076"/>
      </p:ext>
    </p:extLst>
  </p:cSld>
  <p:clrMapOvr>
    <a:masterClrMapping/>
  </p:clrMapOvr>
</p:sld>
</file>

<file path=ppt/theme/theme1.xml><?xml version="1.0" encoding="utf-8"?>
<a:theme xmlns:a="http://schemas.openxmlformats.org/drawingml/2006/main" name="Thème Office">
  <a:themeElements>
    <a:clrScheme name="Personnalisé 7">
      <a:dk1>
        <a:srgbClr val="2D2E83"/>
      </a:dk1>
      <a:lt1>
        <a:sysClr val="window" lastClr="FFFFFF"/>
      </a:lt1>
      <a:dk2>
        <a:srgbClr val="38A7DE"/>
      </a:dk2>
      <a:lt2>
        <a:srgbClr val="BDE3F2"/>
      </a:lt2>
      <a:accent1>
        <a:srgbClr val="005DA1"/>
      </a:accent1>
      <a:accent2>
        <a:srgbClr val="3B85C4"/>
      </a:accent2>
      <a:accent3>
        <a:srgbClr val="4DC0DF"/>
      </a:accent3>
      <a:accent4>
        <a:srgbClr val="2FB7C2"/>
      </a:accent4>
      <a:accent5>
        <a:srgbClr val="2FB7C2"/>
      </a:accent5>
      <a:accent6>
        <a:srgbClr val="F7F109"/>
      </a:accent6>
      <a:hlink>
        <a:srgbClr val="0000FF"/>
      </a:hlink>
      <a:folHlink>
        <a:srgbClr val="00206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2641</TotalTime>
  <Words>788</Words>
  <Application>Microsoft Office PowerPoint</Application>
  <PresentationFormat>Affichage à l'écran (4:3)</PresentationFormat>
  <Paragraphs>71</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Symbol</vt:lpstr>
      <vt:lpstr>TradeGothic CondEighteen</vt:lpstr>
      <vt:lpstr>TradeGothic Light</vt:lpstr>
      <vt:lpstr>Verdana</vt:lpstr>
      <vt:lpstr>Thème Office</vt:lpstr>
      <vt:lpstr>Révision des VOIC</vt:lpstr>
      <vt:lpstr>VOIC Qualité visuelle  des paysages</vt:lpstr>
      <vt:lpstr>Présentation PowerPoint</vt:lpstr>
      <vt:lpstr>Indicateur 1 : Taux de respect des modalités prévues au Guide </vt:lpstr>
      <vt:lpstr>Indicateur 1 : Taux de respect des modalités prévues au Guide </vt:lpstr>
      <vt:lpstr>Indicateur 2 : 600-900</vt:lpstr>
      <vt:lpstr>Autres précisions</vt:lpstr>
      <vt:lpstr>VOIC Connectivité entre les grands pôles de conservation </vt:lpstr>
      <vt:lpstr>Présentation PowerPoint</vt:lpstr>
      <vt:lpstr>Résumé de la fiche</vt:lpstr>
      <vt:lpstr>Analyse de percolation</vt:lpstr>
      <vt:lpstr>Analyse de percolation</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Sandoval, Claudia</dc:creator>
  <cp:lastModifiedBy>Hamelin, Caroline (11-DGFo)</cp:lastModifiedBy>
  <cp:revision>54</cp:revision>
  <dcterms:created xsi:type="dcterms:W3CDTF">2019-04-02T14:08:11Z</dcterms:created>
  <dcterms:modified xsi:type="dcterms:W3CDTF">2022-09-19T20:38:46Z</dcterms:modified>
</cp:coreProperties>
</file>