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36"/>
  </p:notesMasterIdLst>
  <p:handoutMasterIdLst>
    <p:handoutMasterId r:id="rId37"/>
  </p:handoutMasterIdLst>
  <p:sldIdLst>
    <p:sldId id="257" r:id="rId5"/>
    <p:sldId id="261" r:id="rId6"/>
    <p:sldId id="260" r:id="rId7"/>
    <p:sldId id="262" r:id="rId8"/>
    <p:sldId id="376" r:id="rId9"/>
    <p:sldId id="375" r:id="rId10"/>
    <p:sldId id="268" r:id="rId11"/>
    <p:sldId id="270" r:id="rId12"/>
    <p:sldId id="346" r:id="rId13"/>
    <p:sldId id="353" r:id="rId14"/>
    <p:sldId id="367" r:id="rId15"/>
    <p:sldId id="280" r:id="rId16"/>
    <p:sldId id="378" r:id="rId17"/>
    <p:sldId id="382" r:id="rId18"/>
    <p:sldId id="355" r:id="rId19"/>
    <p:sldId id="372" r:id="rId20"/>
    <p:sldId id="357" r:id="rId21"/>
    <p:sldId id="358" r:id="rId22"/>
    <p:sldId id="359" r:id="rId23"/>
    <p:sldId id="360" r:id="rId24"/>
    <p:sldId id="361" r:id="rId25"/>
    <p:sldId id="363" r:id="rId26"/>
    <p:sldId id="383" r:id="rId27"/>
    <p:sldId id="380" r:id="rId28"/>
    <p:sldId id="362" r:id="rId29"/>
    <p:sldId id="366" r:id="rId30"/>
    <p:sldId id="377" r:id="rId31"/>
    <p:sldId id="381" r:id="rId32"/>
    <p:sldId id="379" r:id="rId33"/>
    <p:sldId id="369" r:id="rId34"/>
    <p:sldId id="368" r:id="rId35"/>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ond, Martin (112-UG/Gaspésie)" initials="E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D2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81422" autoAdjust="0"/>
  </p:normalViewPr>
  <p:slideViewPr>
    <p:cSldViewPr snapToGrid="0">
      <p:cViewPr varScale="1">
        <p:scale>
          <a:sx n="68" d="100"/>
          <a:sy n="68" d="100"/>
        </p:scale>
        <p:origin x="618" y="6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12" d="100"/>
          <a:sy n="112" d="100"/>
        </p:scale>
        <p:origin x="164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1BE06CB1-3643-4138-BFB9-3D6EDBD371A6}" type="datetimeFigureOut">
              <a:rPr lang="fr-CA" smtClean="0"/>
              <a:pPr/>
              <a:t>2022-06-21</a:t>
            </a:fld>
            <a:endParaRPr lang="fr-CA"/>
          </a:p>
        </p:txBody>
      </p:sp>
      <p:sp>
        <p:nvSpPr>
          <p:cNvPr id="4" name="Espace réservé du pied de page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E85EBE7A-E221-4BF8-8E72-82DDAC723E47}" type="slidenum">
              <a:rPr lang="fr-CA" smtClean="0"/>
              <a:pPr/>
              <a:t>‹N°›</a:t>
            </a:fld>
            <a:endParaRPr lang="fr-CA"/>
          </a:p>
        </p:txBody>
      </p:sp>
    </p:spTree>
    <p:extLst>
      <p:ext uri="{BB962C8B-B14F-4D97-AF65-F5344CB8AC3E}">
        <p14:creationId xmlns:p14="http://schemas.microsoft.com/office/powerpoint/2010/main" val="3142790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7288DD2-EF31-43E6-AEE4-FE466E248E38}" type="datetimeFigureOut">
              <a:rPr lang="fr-CA" smtClean="0"/>
              <a:pPr/>
              <a:t>2022-06-21</a:t>
            </a:fld>
            <a:endParaRPr lang="fr-CA"/>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D5327E97-53A8-4A23-B2BA-B4446A0976F2}" type="slidenum">
              <a:rPr lang="fr-CA" smtClean="0"/>
              <a:pPr/>
              <a:t>‹N°›</a:t>
            </a:fld>
            <a:endParaRPr lang="fr-CA"/>
          </a:p>
        </p:txBody>
      </p:sp>
    </p:spTree>
    <p:extLst>
      <p:ext uri="{BB962C8B-B14F-4D97-AF65-F5344CB8AC3E}">
        <p14:creationId xmlns:p14="http://schemas.microsoft.com/office/powerpoint/2010/main" val="402077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1</a:t>
            </a:fld>
            <a:endParaRPr lang="fr-CA"/>
          </a:p>
        </p:txBody>
      </p:sp>
    </p:spTree>
    <p:extLst>
      <p:ext uri="{BB962C8B-B14F-4D97-AF65-F5344CB8AC3E}">
        <p14:creationId xmlns:p14="http://schemas.microsoft.com/office/powerpoint/2010/main" val="1752136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Résultats </a:t>
            </a:r>
            <a:r>
              <a:rPr lang="fr-CA" dirty="0" err="1" smtClean="0"/>
              <a:t>ind</a:t>
            </a:r>
            <a:r>
              <a:rPr lang="fr-CA" dirty="0" smtClean="0"/>
              <a:t>. </a:t>
            </a:r>
            <a:r>
              <a:rPr lang="fr-CA" dirty="0" err="1" smtClean="0"/>
              <a:t>Écono</a:t>
            </a:r>
            <a:r>
              <a:rPr lang="fr-CA" dirty="0" smtClean="0"/>
              <a:t> sans les EC. Avec EC:134 m3/ha</a:t>
            </a:r>
            <a:r>
              <a:rPr lang="fr-CA" baseline="0" dirty="0" smtClean="0"/>
              <a:t>, % </a:t>
            </a:r>
            <a:r>
              <a:rPr lang="fr-CA" baseline="0" dirty="0" err="1" smtClean="0"/>
              <a:t>sab</a:t>
            </a:r>
            <a:r>
              <a:rPr lang="fr-CA" baseline="0" dirty="0" smtClean="0"/>
              <a:t> BAS CAR MIS DES STRATES </a:t>
            </a:r>
            <a:r>
              <a:rPr lang="fr-CA" baseline="0" dirty="0" err="1" smtClean="0"/>
              <a:t>epx</a:t>
            </a:r>
            <a:r>
              <a:rPr lang="fr-CA" baseline="0" dirty="0" smtClean="0"/>
              <a:t> AVEC DU SAB DEDANS POUR COUPE PARTIELLE</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10</a:t>
            </a:fld>
            <a:endParaRPr lang="fr-CA"/>
          </a:p>
        </p:txBody>
      </p:sp>
    </p:spTree>
    <p:extLst>
      <p:ext uri="{BB962C8B-B14F-4D97-AF65-F5344CB8AC3E}">
        <p14:creationId xmlns:p14="http://schemas.microsoft.com/office/powerpoint/2010/main" val="224960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11</a:t>
            </a:fld>
            <a:endParaRPr lang="fr-CA"/>
          </a:p>
        </p:txBody>
      </p:sp>
    </p:spTree>
    <p:extLst>
      <p:ext uri="{BB962C8B-B14F-4D97-AF65-F5344CB8AC3E}">
        <p14:creationId xmlns:p14="http://schemas.microsoft.com/office/powerpoint/2010/main" val="3770084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#VF: avec ajout toute</a:t>
            </a:r>
            <a:r>
              <a:rPr lang="fr-CA" baseline="0" dirty="0" smtClean="0"/>
              <a:t> </a:t>
            </a:r>
            <a:r>
              <a:rPr lang="fr-CA" baseline="0" dirty="0" err="1" smtClean="0"/>
              <a:t>vul</a:t>
            </a:r>
            <a:r>
              <a:rPr lang="fr-CA" baseline="0" dirty="0" smtClean="0"/>
              <a:t> 1-2…gros impact sur portrait.</a:t>
            </a:r>
          </a:p>
          <a:p>
            <a:r>
              <a:rPr lang="fr-CA" baseline="0" dirty="0" smtClean="0"/>
              <a:t>Portrait </a:t>
            </a:r>
            <a:r>
              <a:rPr lang="fr-CA" baseline="0" dirty="0" err="1" smtClean="0"/>
              <a:t>bcp</a:t>
            </a:r>
            <a:r>
              <a:rPr lang="fr-CA" baseline="0" dirty="0" smtClean="0"/>
              <a:t> plus sévère que réalité car </a:t>
            </a:r>
            <a:r>
              <a:rPr lang="fr-CA" baseline="0" dirty="0" err="1" smtClean="0"/>
              <a:t>bcp</a:t>
            </a:r>
            <a:r>
              <a:rPr lang="fr-CA" baseline="0" dirty="0" smtClean="0"/>
              <a:t> de récolte non faite et ne se fera pas (MNR, trop jeune)</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12</a:t>
            </a:fld>
            <a:endParaRPr lang="fr-CA"/>
          </a:p>
        </p:txBody>
      </p:sp>
    </p:spTree>
    <p:extLst>
      <p:ext uri="{BB962C8B-B14F-4D97-AF65-F5344CB8AC3E}">
        <p14:creationId xmlns:p14="http://schemas.microsoft.com/office/powerpoint/2010/main" val="1868126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#Ajout TBE v7 a fait augmenté le portrait</a:t>
            </a:r>
            <a:r>
              <a:rPr lang="fr-CA" baseline="0" dirty="0" smtClean="0"/>
              <a:t> ayant comme impact de repousser certains délais de restauration . Cible régionale plus élevé que celle SADF.  2 UTA vert (1401 et 1502) et 7jaunes alors que SADF permet 20% de rouge.</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13</a:t>
            </a:fld>
            <a:endParaRPr lang="fr-CA"/>
          </a:p>
        </p:txBody>
      </p:sp>
    </p:spTree>
    <p:extLst>
      <p:ext uri="{BB962C8B-B14F-4D97-AF65-F5344CB8AC3E}">
        <p14:creationId xmlns:p14="http://schemas.microsoft.com/office/powerpoint/2010/main" val="4124133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baseline="0" dirty="0" smtClean="0"/>
              <a:t>#PRAN </a:t>
            </a:r>
            <a:r>
              <a:rPr lang="fr-CA" b="1" baseline="0" dirty="0"/>
              <a:t>200 sera présenté pour démontrer la conformité en </a:t>
            </a:r>
            <a:r>
              <a:rPr lang="fr-CA" b="1" baseline="0" dirty="0" smtClean="0"/>
              <a:t>novembre</a:t>
            </a:r>
            <a:endParaRPr lang="fr-CA" b="1" baseline="0" dirty="0"/>
          </a:p>
          <a:p>
            <a:r>
              <a:rPr lang="fr-CA" b="1" baseline="0" dirty="0"/>
              <a:t>600-900m  non conforme pour 4 COS:   même message, sera mis conforme à la PRAN 200.</a:t>
            </a:r>
            <a:endParaRPr lang="fr-CA" b="1"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15</a:t>
            </a:fld>
            <a:endParaRPr lang="fr-CA"/>
          </a:p>
        </p:txBody>
      </p:sp>
    </p:spTree>
    <p:extLst>
      <p:ext uri="{BB962C8B-B14F-4D97-AF65-F5344CB8AC3E}">
        <p14:creationId xmlns:p14="http://schemas.microsoft.com/office/powerpoint/2010/main" val="272922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RAPPEL:  sera géré à la PRAN et démontré</a:t>
            </a:r>
            <a:r>
              <a:rPr lang="fr-CA" b="1" baseline="0" dirty="0" smtClean="0"/>
              <a:t> aux membres (novembre).  Raison: permet une meilleure </a:t>
            </a:r>
            <a:r>
              <a:rPr lang="fr-CA" b="1" baseline="0" dirty="0" err="1" smtClean="0"/>
              <a:t>planif</a:t>
            </a:r>
            <a:r>
              <a:rPr lang="fr-CA" b="1" baseline="0" dirty="0" smtClean="0"/>
              <a:t> car évite d’enlever des peuplements qu’on aurait pu récolter et vice-versa de garder des peuplements qu’on aurait dû enlever  (3D + TERRAIN = meilleure </a:t>
            </a:r>
            <a:r>
              <a:rPr lang="fr-CA" b="1" baseline="0" dirty="0" err="1" smtClean="0"/>
              <a:t>planif</a:t>
            </a:r>
            <a:r>
              <a:rPr lang="fr-CA" b="1" baseline="0" dirty="0" smtClean="0"/>
              <a:t>).  Aussi possibilité envisagée de baisser à 20% pour les T2 et T3 (comme T1)</a:t>
            </a:r>
            <a:endParaRPr lang="fr-CA" b="1"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16</a:t>
            </a:fld>
            <a:endParaRPr lang="fr-CA"/>
          </a:p>
        </p:txBody>
      </p:sp>
    </p:spTree>
    <p:extLst>
      <p:ext uri="{BB962C8B-B14F-4D97-AF65-F5344CB8AC3E}">
        <p14:creationId xmlns:p14="http://schemas.microsoft.com/office/powerpoint/2010/main" val="221242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#Caribou</a:t>
            </a:r>
            <a:r>
              <a:rPr lang="fr-CA" dirty="0"/>
              <a:t>: </a:t>
            </a:r>
          </a:p>
          <a:p>
            <a:r>
              <a:rPr lang="fr-CA" sz="1200" kern="1200" dirty="0">
                <a:solidFill>
                  <a:schemeClr val="tx1"/>
                </a:solidFill>
                <a:effectLst/>
                <a:latin typeface="+mn-lt"/>
                <a:ea typeface="+mn-ea"/>
                <a:cs typeface="+mn-cs"/>
              </a:rPr>
              <a:t>1.            Respect des mesures de protection du plan d’aménagement caribou 2013-2018</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2. Application du plan 13-18</a:t>
            </a: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2.          </a:t>
            </a:r>
            <a:r>
              <a:rPr lang="fr-CA" sz="1200" kern="1200" dirty="0">
                <a:solidFill>
                  <a:srgbClr val="FF0000"/>
                </a:solidFill>
                <a:effectLst/>
                <a:latin typeface="+mn-lt"/>
                <a:ea typeface="+mn-ea"/>
                <a:cs typeface="+mn-cs"/>
              </a:rPr>
              <a:t> </a:t>
            </a:r>
            <a:r>
              <a:rPr lang="fr-CA" sz="1200" kern="1200" dirty="0" smtClean="0">
                <a:solidFill>
                  <a:schemeClr val="tx1"/>
                </a:solidFill>
                <a:effectLst/>
                <a:latin typeface="+mn-lt"/>
                <a:ea typeface="+mn-ea"/>
                <a:cs typeface="+mn-cs"/>
              </a:rPr>
              <a:t>Protection du</a:t>
            </a:r>
            <a:r>
              <a:rPr lang="fr-CA" sz="1200" kern="1200" baseline="0" dirty="0" smtClean="0">
                <a:solidFill>
                  <a:schemeClr val="tx1"/>
                </a:solidFill>
                <a:effectLst/>
                <a:latin typeface="+mn-lt"/>
                <a:ea typeface="+mn-ea"/>
                <a:cs typeface="+mn-cs"/>
              </a:rPr>
              <a:t> nouvel </a:t>
            </a:r>
            <a:r>
              <a:rPr lang="fr-CA" sz="1200" kern="1200" dirty="0" smtClean="0">
                <a:solidFill>
                  <a:schemeClr val="tx1"/>
                </a:solidFill>
                <a:effectLst/>
                <a:latin typeface="+mn-lt"/>
                <a:ea typeface="+mn-ea"/>
                <a:cs typeface="+mn-cs"/>
              </a:rPr>
              <a:t>habitat essentiel (ZHE). TSNC possible</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17</a:t>
            </a:fld>
            <a:endParaRPr lang="fr-CA"/>
          </a:p>
        </p:txBody>
      </p:sp>
    </p:spTree>
    <p:extLst>
      <p:ext uri="{BB962C8B-B14F-4D97-AF65-F5344CB8AC3E}">
        <p14:creationId xmlns:p14="http://schemas.microsoft.com/office/powerpoint/2010/main" val="4148828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aseline="0" dirty="0" smtClean="0">
                <a:latin typeface="Arial" panose="020B0604020202020204" pitchFamily="34" charset="0"/>
                <a:cs typeface="Arial" panose="020B0604020202020204" pitchFamily="34" charset="0"/>
              </a:rPr>
              <a:t>#Secteurs </a:t>
            </a:r>
            <a:r>
              <a:rPr lang="fr-CA" sz="1200" baseline="0" dirty="0">
                <a:latin typeface="Arial" panose="020B0604020202020204" pitchFamily="34" charset="0"/>
                <a:cs typeface="Arial" panose="020B0604020202020204" pitchFamily="34" charset="0"/>
              </a:rPr>
              <a:t>de suivis </a:t>
            </a:r>
          </a:p>
          <a:p>
            <a:endParaRPr lang="fr-CA" sz="1200" baseline="0" dirty="0">
              <a:latin typeface="Arial" panose="020B0604020202020204" pitchFamily="34" charset="0"/>
              <a:cs typeface="Arial" panose="020B0604020202020204" pitchFamily="34" charset="0"/>
            </a:endParaRPr>
          </a:p>
          <a:p>
            <a:r>
              <a:rPr lang="fr-CA" sz="1200" b="1" baseline="0" dirty="0">
                <a:latin typeface="Arial" panose="020B0604020202020204" pitchFamily="34" charset="0"/>
                <a:cs typeface="Arial" panose="020B0604020202020204" pitchFamily="34" charset="0"/>
              </a:rPr>
              <a:t>11161 : </a:t>
            </a:r>
          </a:p>
          <a:p>
            <a:r>
              <a:rPr lang="fr-CA" sz="1200" baseline="0" dirty="0">
                <a:latin typeface="Arial" panose="020B0604020202020204" pitchFamily="34" charset="0"/>
                <a:cs typeface="Arial" panose="020B0604020202020204" pitchFamily="34" charset="0"/>
              </a:rPr>
              <a:t>pourvoirie des lac Robidoux (oublié dans la fiche VOIC)</a:t>
            </a:r>
          </a:p>
          <a:p>
            <a:endParaRPr lang="fr-CA" sz="1200" baseline="0" dirty="0">
              <a:latin typeface="Arial" panose="020B0604020202020204" pitchFamily="34" charset="0"/>
              <a:cs typeface="Arial" panose="020B0604020202020204" pitchFamily="34" charset="0"/>
            </a:endParaRPr>
          </a:p>
          <a:p>
            <a:r>
              <a:rPr lang="fr-CA" sz="1200" b="1" baseline="0" dirty="0">
                <a:latin typeface="Arial" panose="020B0604020202020204" pitchFamily="34" charset="0"/>
                <a:cs typeface="Arial" panose="020B0604020202020204" pitchFamily="34" charset="0"/>
              </a:rPr>
              <a:t>11262 </a:t>
            </a:r>
            <a:r>
              <a:rPr lang="fr-CA" sz="1200" baseline="0" dirty="0">
                <a:latin typeface="Arial" panose="020B0604020202020204" pitchFamily="34" charset="0"/>
                <a:cs typeface="Arial" panose="020B0604020202020204" pitchFamily="34" charset="0"/>
              </a:rPr>
              <a:t>:</a:t>
            </a:r>
          </a:p>
          <a:p>
            <a:r>
              <a:rPr lang="fr-CA" sz="1200" baseline="0" dirty="0">
                <a:latin typeface="Arial" panose="020B0604020202020204" pitchFamily="34" charset="0"/>
                <a:cs typeface="Arial" panose="020B0604020202020204" pitchFamily="34" charset="0"/>
              </a:rPr>
              <a:t>ZEC </a:t>
            </a:r>
            <a:r>
              <a:rPr lang="fr-CA" sz="1200" baseline="0" dirty="0" err="1">
                <a:latin typeface="Arial" panose="020B0604020202020204" pitchFamily="34" charset="0"/>
                <a:cs typeface="Arial" panose="020B0604020202020204" pitchFamily="34" charset="0"/>
              </a:rPr>
              <a:t>Baiilargeon</a:t>
            </a:r>
            <a:endParaRPr lang="fr-CA" sz="1200" baseline="0" dirty="0">
              <a:latin typeface="Arial" panose="020B0604020202020204" pitchFamily="34" charset="0"/>
              <a:cs typeface="Arial" panose="020B0604020202020204" pitchFamily="34" charset="0"/>
            </a:endParaRPr>
          </a:p>
          <a:p>
            <a:r>
              <a:rPr lang="fr-CA" sz="1200" baseline="0" dirty="0">
                <a:latin typeface="Arial" panose="020B0604020202020204" pitchFamily="34" charset="0"/>
                <a:cs typeface="Arial" panose="020B0604020202020204" pitchFamily="34" charset="0"/>
              </a:rPr>
              <a:t>2 secteurs de la zone des Anses</a:t>
            </a:r>
          </a:p>
          <a:p>
            <a:r>
              <a:rPr lang="fr-CA" sz="1200" baseline="0" dirty="0">
                <a:latin typeface="Arial" panose="020B0604020202020204" pitchFamily="34" charset="0"/>
                <a:cs typeface="Arial" panose="020B0604020202020204" pitchFamily="34" charset="0"/>
              </a:rPr>
              <a:t>2 secteurs de la réserves de Port-Daniel</a:t>
            </a:r>
          </a:p>
          <a:p>
            <a:endParaRPr lang="fr-CA" sz="1200" baseline="0" dirty="0">
              <a:latin typeface="Arial" panose="020B0604020202020204" pitchFamily="34" charset="0"/>
              <a:cs typeface="Arial" panose="020B0604020202020204" pitchFamily="34" charset="0"/>
            </a:endParaRPr>
          </a:p>
          <a:p>
            <a:r>
              <a:rPr lang="fr-CA" sz="1200" b="1" baseline="0" dirty="0">
                <a:latin typeface="Arial" panose="020B0604020202020204" pitchFamily="34" charset="0"/>
                <a:cs typeface="Arial" panose="020B0604020202020204" pitchFamily="34" charset="0"/>
              </a:rPr>
              <a:t>11263:</a:t>
            </a:r>
          </a:p>
          <a:p>
            <a:r>
              <a:rPr lang="fr-CA" sz="1200" baseline="0" dirty="0">
                <a:latin typeface="Arial" panose="020B0604020202020204" pitchFamily="34" charset="0"/>
                <a:cs typeface="Arial" panose="020B0604020202020204" pitchFamily="34" charset="0"/>
              </a:rPr>
              <a:t>Zone de chasse de la chics-chocs</a:t>
            </a:r>
          </a:p>
          <a:p>
            <a:r>
              <a:rPr lang="fr-CA" sz="1200" baseline="0" dirty="0">
                <a:latin typeface="Arial" panose="020B0604020202020204" pitchFamily="34" charset="0"/>
                <a:cs typeface="Arial" panose="020B0604020202020204" pitchFamily="34" charset="0"/>
              </a:rPr>
              <a:t>Zec surfacique Cap-Chat (oublié dans la fiche VOIC)</a:t>
            </a:r>
          </a:p>
          <a:p>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18</a:t>
            </a:fld>
            <a:endParaRPr lang="fr-CA"/>
          </a:p>
        </p:txBody>
      </p:sp>
    </p:spTree>
    <p:extLst>
      <p:ext uri="{BB962C8B-B14F-4D97-AF65-F5344CB8AC3E}">
        <p14:creationId xmlns:p14="http://schemas.microsoft.com/office/powerpoint/2010/main" val="931073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19</a:t>
            </a:fld>
            <a:endParaRPr lang="fr-CA"/>
          </a:p>
        </p:txBody>
      </p:sp>
    </p:spTree>
    <p:extLst>
      <p:ext uri="{BB962C8B-B14F-4D97-AF65-F5344CB8AC3E}">
        <p14:creationId xmlns:p14="http://schemas.microsoft.com/office/powerpoint/2010/main" val="3130269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Résultat en superficie ou </a:t>
            </a:r>
            <a:r>
              <a:rPr lang="fr-CA" dirty="0" err="1" smtClean="0"/>
              <a:t>nomber</a:t>
            </a:r>
            <a:r>
              <a:rPr lang="fr-CA" dirty="0" smtClean="0"/>
              <a:t>?  Comparer avec v07…</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20</a:t>
            </a:fld>
            <a:endParaRPr lang="fr-CA"/>
          </a:p>
        </p:txBody>
      </p:sp>
    </p:spTree>
    <p:extLst>
      <p:ext uri="{BB962C8B-B14F-4D97-AF65-F5344CB8AC3E}">
        <p14:creationId xmlns:p14="http://schemas.microsoft.com/office/powerpoint/2010/main" val="191125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fr-FR" dirty="0" smtClean="0"/>
              <a:t>#</a:t>
            </a:r>
            <a:endParaRPr lang="fr-CA" altLang="fr-FR" dirty="0"/>
          </a:p>
        </p:txBody>
      </p:sp>
      <p:sp>
        <p:nvSpPr>
          <p:cNvPr id="81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3831" indent="-289562">
              <a:defRPr>
                <a:solidFill>
                  <a:schemeClr val="tx1"/>
                </a:solidFill>
                <a:latin typeface="Calibri" panose="020F0502020204030204" pitchFamily="34" charset="0"/>
              </a:defRPr>
            </a:lvl2pPr>
            <a:lvl3pPr marL="1161482" indent="-231326">
              <a:defRPr>
                <a:solidFill>
                  <a:schemeClr val="tx1"/>
                </a:solidFill>
                <a:latin typeface="Calibri" panose="020F0502020204030204" pitchFamily="34" charset="0"/>
              </a:defRPr>
            </a:lvl3pPr>
            <a:lvl4pPr marL="1625751" indent="-231326">
              <a:defRPr>
                <a:solidFill>
                  <a:schemeClr val="tx1"/>
                </a:solidFill>
                <a:latin typeface="Calibri" panose="020F0502020204030204" pitchFamily="34" charset="0"/>
              </a:defRPr>
            </a:lvl4pPr>
            <a:lvl5pPr marL="2090020" indent="-231326">
              <a:defRPr>
                <a:solidFill>
                  <a:schemeClr val="tx1"/>
                </a:solidFill>
                <a:latin typeface="Calibri" panose="020F0502020204030204" pitchFamily="34" charset="0"/>
              </a:defRPr>
            </a:lvl5pPr>
            <a:lvl6pPr marL="2555907" indent="-231326" eaLnBrk="0" fontAlgn="base" hangingPunct="0">
              <a:spcBef>
                <a:spcPct val="0"/>
              </a:spcBef>
              <a:spcAft>
                <a:spcPct val="0"/>
              </a:spcAft>
              <a:defRPr>
                <a:solidFill>
                  <a:schemeClr val="tx1"/>
                </a:solidFill>
                <a:latin typeface="Calibri" panose="020F0502020204030204" pitchFamily="34" charset="0"/>
              </a:defRPr>
            </a:lvl6pPr>
            <a:lvl7pPr marL="3021794" indent="-231326" eaLnBrk="0" fontAlgn="base" hangingPunct="0">
              <a:spcBef>
                <a:spcPct val="0"/>
              </a:spcBef>
              <a:spcAft>
                <a:spcPct val="0"/>
              </a:spcAft>
              <a:defRPr>
                <a:solidFill>
                  <a:schemeClr val="tx1"/>
                </a:solidFill>
                <a:latin typeface="Calibri" panose="020F0502020204030204" pitchFamily="34" charset="0"/>
              </a:defRPr>
            </a:lvl7pPr>
            <a:lvl8pPr marL="3487680" indent="-231326" eaLnBrk="0" fontAlgn="base" hangingPunct="0">
              <a:spcBef>
                <a:spcPct val="0"/>
              </a:spcBef>
              <a:spcAft>
                <a:spcPct val="0"/>
              </a:spcAft>
              <a:defRPr>
                <a:solidFill>
                  <a:schemeClr val="tx1"/>
                </a:solidFill>
                <a:latin typeface="Calibri" panose="020F0502020204030204" pitchFamily="34" charset="0"/>
              </a:defRPr>
            </a:lvl8pPr>
            <a:lvl9pPr marL="3953567" indent="-231326" eaLnBrk="0" fontAlgn="base" hangingPunct="0">
              <a:spcBef>
                <a:spcPct val="0"/>
              </a:spcBef>
              <a:spcAft>
                <a:spcPct val="0"/>
              </a:spcAft>
              <a:defRPr>
                <a:solidFill>
                  <a:schemeClr val="tx1"/>
                </a:solidFill>
                <a:latin typeface="Calibri" panose="020F0502020204030204" pitchFamily="34" charset="0"/>
              </a:defRPr>
            </a:lvl9pPr>
          </a:lstStyle>
          <a:p>
            <a:fld id="{770E6F43-9099-4045-93FF-422D5A6F4EFF}" type="slidenum">
              <a:rPr lang="fr-CA" altLang="fr-FR" smtClean="0"/>
              <a:pPr/>
              <a:t>2</a:t>
            </a:fld>
            <a:endParaRPr lang="fr-CA" altLang="fr-FR"/>
          </a:p>
        </p:txBody>
      </p:sp>
    </p:spTree>
    <p:extLst>
      <p:ext uri="{BB962C8B-B14F-4D97-AF65-F5344CB8AC3E}">
        <p14:creationId xmlns:p14="http://schemas.microsoft.com/office/powerpoint/2010/main" val="3657644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21</a:t>
            </a:fld>
            <a:endParaRPr lang="fr-CA"/>
          </a:p>
        </p:txBody>
      </p:sp>
    </p:spTree>
    <p:extLst>
      <p:ext uri="{BB962C8B-B14F-4D97-AF65-F5344CB8AC3E}">
        <p14:creationId xmlns:p14="http://schemas.microsoft.com/office/powerpoint/2010/main" val="2185675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Bassin</a:t>
            </a:r>
            <a:r>
              <a:rPr lang="fr-CA" baseline="0" dirty="0" smtClean="0"/>
              <a:t> rouge gelé et sans aucune nouvelle </a:t>
            </a:r>
            <a:r>
              <a:rPr lang="fr-CA" baseline="0" dirty="0" err="1" smtClean="0"/>
              <a:t>planif</a:t>
            </a:r>
            <a:r>
              <a:rPr lang="fr-CA" baseline="0" dirty="0" smtClean="0"/>
              <a:t> COM ou NON-COM</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22</a:t>
            </a:fld>
            <a:endParaRPr lang="fr-CA"/>
          </a:p>
        </p:txBody>
      </p:sp>
    </p:spTree>
    <p:extLst>
      <p:ext uri="{BB962C8B-B14F-4D97-AF65-F5344CB8AC3E}">
        <p14:creationId xmlns:p14="http://schemas.microsoft.com/office/powerpoint/2010/main" val="2777742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Bassin</a:t>
            </a:r>
            <a:r>
              <a:rPr lang="fr-CA" baseline="0" dirty="0" smtClean="0"/>
              <a:t> rouge gelé et sans aucune nouvelle </a:t>
            </a:r>
            <a:r>
              <a:rPr lang="fr-CA" baseline="0" dirty="0" err="1" smtClean="0"/>
              <a:t>planif</a:t>
            </a:r>
            <a:r>
              <a:rPr lang="fr-CA" baseline="0" dirty="0" smtClean="0"/>
              <a:t> COM ou NON-COM</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23</a:t>
            </a:fld>
            <a:endParaRPr lang="fr-CA"/>
          </a:p>
        </p:txBody>
      </p:sp>
    </p:spTree>
    <p:extLst>
      <p:ext uri="{BB962C8B-B14F-4D97-AF65-F5344CB8AC3E}">
        <p14:creationId xmlns:p14="http://schemas.microsoft.com/office/powerpoint/2010/main" val="1647956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25</a:t>
            </a:fld>
            <a:endParaRPr lang="fr-CA"/>
          </a:p>
        </p:txBody>
      </p:sp>
    </p:spTree>
    <p:extLst>
      <p:ext uri="{BB962C8B-B14F-4D97-AF65-F5344CB8AC3E}">
        <p14:creationId xmlns:p14="http://schemas.microsoft.com/office/powerpoint/2010/main" val="3828161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Au </a:t>
            </a:r>
            <a:r>
              <a:rPr lang="fr-CA" dirty="0"/>
              <a:t>PAFIO , nous avons mis les</a:t>
            </a:r>
            <a:r>
              <a:rPr lang="fr-CA" baseline="0" dirty="0"/>
              <a:t> </a:t>
            </a:r>
            <a:r>
              <a:rPr lang="fr-CA" baseline="0" dirty="0" err="1"/>
              <a:t>vul</a:t>
            </a:r>
            <a:r>
              <a:rPr lang="fr-CA" baseline="0" dirty="0"/>
              <a:t> 1-2 dans les paysages.</a:t>
            </a:r>
          </a:p>
          <a:p>
            <a:r>
              <a:rPr lang="fr-CA" baseline="0" dirty="0"/>
              <a:t>Jusqu’au plan spécial, le tout sera ajusté à la PRAN</a:t>
            </a:r>
            <a:endParaRPr lang="fr-CA" dirty="0"/>
          </a:p>
          <a:p>
            <a:r>
              <a:rPr lang="fr-CA" dirty="0"/>
              <a:t>Ouest:  trop de</a:t>
            </a:r>
            <a:r>
              <a:rPr lang="fr-CA" baseline="0" dirty="0"/>
              <a:t> 49ha en </a:t>
            </a:r>
            <a:r>
              <a:rPr lang="fr-CA" baseline="0" dirty="0" smtClean="0"/>
              <a:t>trop (v7)</a:t>
            </a:r>
            <a:endParaRPr lang="fr-CA" baseline="0" dirty="0"/>
          </a:p>
          <a:p>
            <a:r>
              <a:rPr lang="fr-CA" baseline="0" dirty="0"/>
              <a:t>Nord-Est:  entre 2 et 19 ha en trop par </a:t>
            </a:r>
            <a:r>
              <a:rPr lang="fr-CA" baseline="0" dirty="0" smtClean="0"/>
              <a:t>plan (v7)</a:t>
            </a:r>
            <a:endParaRPr lang="fr-CA" baseline="0" dirty="0"/>
          </a:p>
          <a:p>
            <a:r>
              <a:rPr lang="fr-CA" baseline="0" dirty="0"/>
              <a:t>Sud-Est: </a:t>
            </a:r>
            <a:r>
              <a:rPr lang="fr-CA" baseline="0" dirty="0" smtClean="0"/>
              <a:t>22 </a:t>
            </a:r>
            <a:r>
              <a:rPr lang="fr-CA" baseline="0" dirty="0"/>
              <a:t>ha </a:t>
            </a:r>
            <a:r>
              <a:rPr lang="fr-CA" baseline="0" dirty="0" smtClean="0"/>
              <a:t>en trop (v7 et v8)</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26</a:t>
            </a:fld>
            <a:endParaRPr lang="fr-CA"/>
          </a:p>
        </p:txBody>
      </p:sp>
    </p:spTree>
    <p:extLst>
      <p:ext uri="{BB962C8B-B14F-4D97-AF65-F5344CB8AC3E}">
        <p14:creationId xmlns:p14="http://schemas.microsoft.com/office/powerpoint/2010/main" val="4180700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aseline="0" dirty="0" smtClean="0"/>
              <a:t>Rappel: dans la v7, les </a:t>
            </a:r>
            <a:r>
              <a:rPr lang="fr-CA" baseline="0" dirty="0" err="1" smtClean="0"/>
              <a:t>vul</a:t>
            </a:r>
            <a:r>
              <a:rPr lang="fr-CA" baseline="0" dirty="0" smtClean="0"/>
              <a:t> 1-2 ont été mis dans les paysages.</a:t>
            </a:r>
            <a:endParaRPr lang="fr-CA" baseline="0" dirty="0"/>
          </a:p>
          <a:p>
            <a:r>
              <a:rPr lang="fr-CA" baseline="0" dirty="0" smtClean="0"/>
              <a:t>Le </a:t>
            </a:r>
            <a:r>
              <a:rPr lang="fr-CA" baseline="0" dirty="0"/>
              <a:t>tout sera ajusté à la </a:t>
            </a:r>
            <a:r>
              <a:rPr lang="fr-CA" baseline="0" dirty="0" smtClean="0"/>
              <a:t>PRAN</a:t>
            </a:r>
          </a:p>
          <a:p>
            <a:r>
              <a:rPr lang="fr-CA" baseline="0" dirty="0" smtClean="0"/>
              <a:t>Certains polygones sont non conformes selon l’outil (considère séparateur de 56m). Avant on avait pas de notion minimal de séparateur visuel.</a:t>
            </a:r>
            <a:endParaRPr lang="fr-CA" dirty="0"/>
          </a:p>
          <a:p>
            <a:r>
              <a:rPr lang="fr-CA" dirty="0"/>
              <a:t>Ouest:  trop de</a:t>
            </a:r>
            <a:r>
              <a:rPr lang="fr-CA" baseline="0" dirty="0"/>
              <a:t> 49ha en trop</a:t>
            </a:r>
          </a:p>
          <a:p>
            <a:r>
              <a:rPr lang="fr-CA" baseline="0" dirty="0"/>
              <a:t>Nord-Est:  entre 2 et 19 ha en trop par plan</a:t>
            </a:r>
          </a:p>
          <a:p>
            <a:r>
              <a:rPr lang="fr-CA" baseline="0" dirty="0"/>
              <a:t>Sud-Est: 2 ha </a:t>
            </a:r>
            <a:r>
              <a:rPr lang="fr-CA" baseline="0" dirty="0" err="1"/>
              <a:t>entrop</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27</a:t>
            </a:fld>
            <a:endParaRPr lang="fr-CA"/>
          </a:p>
        </p:txBody>
      </p:sp>
    </p:spTree>
    <p:extLst>
      <p:ext uri="{BB962C8B-B14F-4D97-AF65-F5344CB8AC3E}">
        <p14:creationId xmlns:p14="http://schemas.microsoft.com/office/powerpoint/2010/main" val="1829053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28</a:t>
            </a:fld>
            <a:endParaRPr lang="fr-CA"/>
          </a:p>
        </p:txBody>
      </p:sp>
    </p:spTree>
    <p:extLst>
      <p:ext uri="{BB962C8B-B14F-4D97-AF65-F5344CB8AC3E}">
        <p14:creationId xmlns:p14="http://schemas.microsoft.com/office/powerpoint/2010/main" val="391762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29</a:t>
            </a:fld>
            <a:endParaRPr lang="fr-CA"/>
          </a:p>
        </p:txBody>
      </p:sp>
    </p:spTree>
    <p:extLst>
      <p:ext uri="{BB962C8B-B14F-4D97-AF65-F5344CB8AC3E}">
        <p14:creationId xmlns:p14="http://schemas.microsoft.com/office/powerpoint/2010/main" val="1729007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30</a:t>
            </a:fld>
            <a:endParaRPr lang="fr-CA"/>
          </a:p>
        </p:txBody>
      </p:sp>
    </p:spTree>
    <p:extLst>
      <p:ext uri="{BB962C8B-B14F-4D97-AF65-F5344CB8AC3E}">
        <p14:creationId xmlns:p14="http://schemas.microsoft.com/office/powerpoint/2010/main" val="1185542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31</a:t>
            </a:fld>
            <a:endParaRPr lang="fr-CA"/>
          </a:p>
        </p:txBody>
      </p:sp>
    </p:spTree>
    <p:extLst>
      <p:ext uri="{BB962C8B-B14F-4D97-AF65-F5344CB8AC3E}">
        <p14:creationId xmlns:p14="http://schemas.microsoft.com/office/powerpoint/2010/main" val="160276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3</a:t>
            </a:fld>
            <a:endParaRPr lang="fr-CA"/>
          </a:p>
        </p:txBody>
      </p:sp>
    </p:spTree>
    <p:extLst>
      <p:ext uri="{BB962C8B-B14F-4D97-AF65-F5344CB8AC3E}">
        <p14:creationId xmlns:p14="http://schemas.microsoft.com/office/powerpoint/2010/main" val="19520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4</a:t>
            </a:fld>
            <a:endParaRPr lang="fr-CA"/>
          </a:p>
        </p:txBody>
      </p:sp>
    </p:spTree>
    <p:extLst>
      <p:ext uri="{BB962C8B-B14F-4D97-AF65-F5344CB8AC3E}">
        <p14:creationId xmlns:p14="http://schemas.microsoft.com/office/powerpoint/2010/main" val="213558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#Façon de procédé qui se veut une meilleure planification dans certains cas.  Permet de récolter les bons peuplements</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5</a:t>
            </a:fld>
            <a:endParaRPr lang="fr-CA"/>
          </a:p>
        </p:txBody>
      </p:sp>
    </p:spTree>
    <p:extLst>
      <p:ext uri="{BB962C8B-B14F-4D97-AF65-F5344CB8AC3E}">
        <p14:creationId xmlns:p14="http://schemas.microsoft.com/office/powerpoint/2010/main" val="2894668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#Avantage</a:t>
            </a:r>
            <a:r>
              <a:rPr lang="fr-CA" baseline="0" dirty="0" smtClean="0"/>
              <a:t> de cette méthode:  transparence auprès des membres, permet aux membres de réellement constatés la conformité des éléments à la PRAN 200, permet aux membres de voir la PRAN 200, meilleure </a:t>
            </a:r>
            <a:r>
              <a:rPr lang="fr-CA" baseline="0" dirty="0" err="1" smtClean="0"/>
              <a:t>efficacitéde</a:t>
            </a:r>
            <a:r>
              <a:rPr lang="fr-CA" baseline="0" dirty="0" smtClean="0"/>
              <a:t> la planification faite par le MFFP.</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6</a:t>
            </a:fld>
            <a:endParaRPr lang="fr-CA"/>
          </a:p>
        </p:txBody>
      </p:sp>
    </p:spTree>
    <p:extLst>
      <p:ext uri="{BB962C8B-B14F-4D97-AF65-F5344CB8AC3E}">
        <p14:creationId xmlns:p14="http://schemas.microsoft.com/office/powerpoint/2010/main" val="2501540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fr-FR" sz="800" dirty="0" smtClean="0"/>
              <a:t>-Ajout de EPX car bonnes composantes SAB dedans (fausses </a:t>
            </a:r>
            <a:r>
              <a:rPr lang="fr-CA" altLang="fr-FR" sz="800" dirty="0" err="1" smtClean="0"/>
              <a:t>pessières</a:t>
            </a:r>
            <a:r>
              <a:rPr lang="fr-CA" altLang="fr-FR" sz="800" dirty="0" smtClean="0"/>
              <a:t>).</a:t>
            </a:r>
            <a:r>
              <a:rPr lang="fr-CA" altLang="fr-FR" sz="800" baseline="0" dirty="0" smtClean="0"/>
              <a:t> Seront récoltés si besoin</a:t>
            </a:r>
          </a:p>
          <a:p>
            <a:pPr eaLnBrk="1" hangingPunct="1">
              <a:spcBef>
                <a:spcPct val="0"/>
              </a:spcBef>
            </a:pPr>
            <a:r>
              <a:rPr lang="fr-CA" altLang="fr-FR" sz="800" baseline="0" dirty="0" smtClean="0"/>
              <a:t>-Ajout EPX aussi dans caribou pour être prêt à traiter en CP si besoin afin de répondre aux VF et au Caribou</a:t>
            </a:r>
          </a:p>
          <a:p>
            <a:pPr eaLnBrk="1" hangingPunct="1">
              <a:spcBef>
                <a:spcPct val="0"/>
              </a:spcBef>
            </a:pPr>
            <a:r>
              <a:rPr lang="fr-CA" altLang="fr-FR" sz="800" baseline="0" dirty="0" smtClean="0"/>
              <a:t>-EC (1713ha) ne sont pas toutes des EPX mais toutes mis dans cette lignes</a:t>
            </a:r>
          </a:p>
          <a:p>
            <a:pPr eaLnBrk="1" hangingPunct="1">
              <a:spcBef>
                <a:spcPct val="0"/>
              </a:spcBef>
            </a:pPr>
            <a:r>
              <a:rPr lang="fr-CA" altLang="fr-FR" sz="800" baseline="0" dirty="0" smtClean="0"/>
              <a:t>-Ajout de PEU/PEUR élevé car besoin plus grand (la récolte va plus vite car </a:t>
            </a:r>
            <a:endParaRPr lang="fr-CA" altLang="fr-FR" sz="800" dirty="0" smtClean="0"/>
          </a:p>
          <a:p>
            <a:pPr eaLnBrk="1" hangingPunct="1">
              <a:spcBef>
                <a:spcPct val="0"/>
              </a:spcBef>
            </a:pPr>
            <a:r>
              <a:rPr lang="fr-CA" altLang="fr-FR" sz="800" dirty="0" smtClean="0"/>
              <a:t>Moins de 10 ans brut de récolte dans le</a:t>
            </a:r>
            <a:r>
              <a:rPr lang="fr-CA" altLang="fr-FR" sz="800" baseline="0" dirty="0" smtClean="0"/>
              <a:t> PAFIO car il y a toutes les réalisations faites depuis 2018 (5 ans + 2 ans = 700% + tous les MNR qui ne sont pas enlevés (autre 100%). Donc plus de 800% utilisé </a:t>
            </a:r>
            <a:r>
              <a:rPr lang="fr-CA" altLang="fr-FR" sz="800" baseline="0" dirty="0" err="1" smtClean="0"/>
              <a:t>facilementEn</a:t>
            </a:r>
            <a:r>
              <a:rPr lang="fr-CA" altLang="fr-FR" sz="800" baseline="0" dirty="0" smtClean="0"/>
              <a:t> réalité (net) cela peut représenter environ 7 ans.</a:t>
            </a:r>
          </a:p>
          <a:p>
            <a:pPr eaLnBrk="1" hangingPunct="1">
              <a:spcBef>
                <a:spcPct val="0"/>
              </a:spcBef>
            </a:pPr>
            <a:r>
              <a:rPr lang="fr-CA" altLang="fr-FR" sz="800" baseline="0" dirty="0" smtClean="0"/>
              <a:t>% EPX très haut: car planifiés si haut % de SAB (TBE), % FI et FIR haut car cible des FD non intégrées encore dans tableau.</a:t>
            </a:r>
            <a:endParaRPr lang="fr-CA" altLang="fr-FR" sz="800" dirty="0"/>
          </a:p>
        </p:txBody>
      </p:sp>
      <p:sp>
        <p:nvSpPr>
          <p:cNvPr id="163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3831" indent="-289562">
              <a:defRPr>
                <a:solidFill>
                  <a:schemeClr val="tx1"/>
                </a:solidFill>
                <a:latin typeface="Calibri" panose="020F0502020204030204" pitchFamily="34" charset="0"/>
              </a:defRPr>
            </a:lvl2pPr>
            <a:lvl3pPr marL="1161482" indent="-231326">
              <a:defRPr>
                <a:solidFill>
                  <a:schemeClr val="tx1"/>
                </a:solidFill>
                <a:latin typeface="Calibri" panose="020F0502020204030204" pitchFamily="34" charset="0"/>
              </a:defRPr>
            </a:lvl3pPr>
            <a:lvl4pPr marL="1625751" indent="-231326">
              <a:defRPr>
                <a:solidFill>
                  <a:schemeClr val="tx1"/>
                </a:solidFill>
                <a:latin typeface="Calibri" panose="020F0502020204030204" pitchFamily="34" charset="0"/>
              </a:defRPr>
            </a:lvl4pPr>
            <a:lvl5pPr marL="2090020" indent="-231326">
              <a:defRPr>
                <a:solidFill>
                  <a:schemeClr val="tx1"/>
                </a:solidFill>
                <a:latin typeface="Calibri" panose="020F0502020204030204" pitchFamily="34" charset="0"/>
              </a:defRPr>
            </a:lvl5pPr>
            <a:lvl6pPr marL="2555907" indent="-231326" eaLnBrk="0" fontAlgn="base" hangingPunct="0">
              <a:spcBef>
                <a:spcPct val="0"/>
              </a:spcBef>
              <a:spcAft>
                <a:spcPct val="0"/>
              </a:spcAft>
              <a:defRPr>
                <a:solidFill>
                  <a:schemeClr val="tx1"/>
                </a:solidFill>
                <a:latin typeface="Calibri" panose="020F0502020204030204" pitchFamily="34" charset="0"/>
              </a:defRPr>
            </a:lvl6pPr>
            <a:lvl7pPr marL="3021794" indent="-231326" eaLnBrk="0" fontAlgn="base" hangingPunct="0">
              <a:spcBef>
                <a:spcPct val="0"/>
              </a:spcBef>
              <a:spcAft>
                <a:spcPct val="0"/>
              </a:spcAft>
              <a:defRPr>
                <a:solidFill>
                  <a:schemeClr val="tx1"/>
                </a:solidFill>
                <a:latin typeface="Calibri" panose="020F0502020204030204" pitchFamily="34" charset="0"/>
              </a:defRPr>
            </a:lvl7pPr>
            <a:lvl8pPr marL="3487680" indent="-231326" eaLnBrk="0" fontAlgn="base" hangingPunct="0">
              <a:spcBef>
                <a:spcPct val="0"/>
              </a:spcBef>
              <a:spcAft>
                <a:spcPct val="0"/>
              </a:spcAft>
              <a:defRPr>
                <a:solidFill>
                  <a:schemeClr val="tx1"/>
                </a:solidFill>
                <a:latin typeface="Calibri" panose="020F0502020204030204" pitchFamily="34" charset="0"/>
              </a:defRPr>
            </a:lvl8pPr>
            <a:lvl9pPr marL="3953567" indent="-231326" eaLnBrk="0" fontAlgn="base" hangingPunct="0">
              <a:spcBef>
                <a:spcPct val="0"/>
              </a:spcBef>
              <a:spcAft>
                <a:spcPct val="0"/>
              </a:spcAft>
              <a:defRPr>
                <a:solidFill>
                  <a:schemeClr val="tx1"/>
                </a:solidFill>
                <a:latin typeface="Calibri" panose="020F0502020204030204" pitchFamily="34" charset="0"/>
              </a:defRPr>
            </a:lvl9pPr>
          </a:lstStyle>
          <a:p>
            <a:fld id="{13AA41C8-71EA-42EB-A633-0723C44DC96F}" type="slidenum">
              <a:rPr lang="fr-CA" altLang="fr-FR" smtClean="0"/>
              <a:pPr/>
              <a:t>7</a:t>
            </a:fld>
            <a:endParaRPr lang="fr-CA" altLang="fr-FR"/>
          </a:p>
        </p:txBody>
      </p:sp>
    </p:spTree>
    <p:extLst>
      <p:ext uri="{BB962C8B-B14F-4D97-AF65-F5344CB8AC3E}">
        <p14:creationId xmlns:p14="http://schemas.microsoft.com/office/powerpoint/2010/main" val="368990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Planif</a:t>
            </a:r>
            <a:r>
              <a:rPr lang="fr-CA" baseline="0" dirty="0" smtClean="0"/>
              <a:t> par COS complet vient déséquilibrer les contraintes mais à long terme ça se balancera</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8</a:t>
            </a:fld>
            <a:endParaRPr lang="fr-CA"/>
          </a:p>
        </p:txBody>
      </p:sp>
    </p:spTree>
    <p:extLst>
      <p:ext uri="{BB962C8B-B14F-4D97-AF65-F5344CB8AC3E}">
        <p14:creationId xmlns:p14="http://schemas.microsoft.com/office/powerpoint/2010/main" val="782603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Résultats excluant les EC</a:t>
            </a:r>
            <a:endParaRPr lang="fr-CA" dirty="0"/>
          </a:p>
        </p:txBody>
      </p:sp>
      <p:sp>
        <p:nvSpPr>
          <p:cNvPr id="4" name="Espace réservé du numéro de diapositive 3"/>
          <p:cNvSpPr>
            <a:spLocks noGrp="1"/>
          </p:cNvSpPr>
          <p:nvPr>
            <p:ph type="sldNum" sz="quarter" idx="10"/>
          </p:nvPr>
        </p:nvSpPr>
        <p:spPr/>
        <p:txBody>
          <a:bodyPr/>
          <a:lstStyle/>
          <a:p>
            <a:fld id="{D5327E97-53A8-4A23-B2BA-B4446A0976F2}" type="slidenum">
              <a:rPr lang="fr-CA" smtClean="0"/>
              <a:pPr/>
              <a:t>9</a:t>
            </a:fld>
            <a:endParaRPr lang="fr-CA"/>
          </a:p>
        </p:txBody>
      </p:sp>
    </p:spTree>
    <p:extLst>
      <p:ext uri="{BB962C8B-B14F-4D97-AF65-F5344CB8AC3E}">
        <p14:creationId xmlns:p14="http://schemas.microsoft.com/office/powerpoint/2010/main" val="3895478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99536"/>
            <a:ext cx="12191999" cy="2035125"/>
          </a:xfrm>
        </p:spPr>
        <p:txBody>
          <a:bodyPr anchor="b">
            <a:normAutofit/>
          </a:bodyPr>
          <a:lstStyle>
            <a:lvl1pPr algn="ctr">
              <a:defRPr sz="6000" b="0">
                <a:latin typeface="+mn-lt"/>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874202" y="3434891"/>
            <a:ext cx="6443594" cy="1655762"/>
          </a:xfrm>
        </p:spPr>
        <p:txBody>
          <a:bodyPr>
            <a:normAutofit/>
          </a:bodyPr>
          <a:lstStyle>
            <a:lvl1pPr marL="0" indent="0" algn="ctr">
              <a:buNone/>
              <a:defRPr sz="4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spTree>
    <p:extLst>
      <p:ext uri="{BB962C8B-B14F-4D97-AF65-F5344CB8AC3E}">
        <p14:creationId xmlns:p14="http://schemas.microsoft.com/office/powerpoint/2010/main" val="6960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00430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796414"/>
            <a:ext cx="10515600" cy="550605"/>
          </a:xfrm>
        </p:spPr>
        <p:txBody>
          <a:bodyPr anchor="b">
            <a:normAutofit/>
          </a:bodyPr>
          <a:lstStyle>
            <a:lvl1pPr>
              <a:defRPr sz="3600"/>
            </a:lvl1pPr>
          </a:lstStyle>
          <a:p>
            <a:r>
              <a:rPr lang="fr-FR" dirty="0"/>
              <a:t>MODIFIEZ LE STYLE DU TITRE</a:t>
            </a:r>
            <a:endParaRPr lang="en-US" dirty="0"/>
          </a:p>
        </p:txBody>
      </p:sp>
      <p:sp>
        <p:nvSpPr>
          <p:cNvPr id="3" name="Text Placeholder 2"/>
          <p:cNvSpPr>
            <a:spLocks noGrp="1"/>
          </p:cNvSpPr>
          <p:nvPr>
            <p:ph type="body" idx="1"/>
          </p:nvPr>
        </p:nvSpPr>
        <p:spPr>
          <a:xfrm>
            <a:off x="831850" y="1858298"/>
            <a:ext cx="10515600" cy="3352800"/>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383106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1459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Tree>
    <p:extLst>
      <p:ext uri="{BB962C8B-B14F-4D97-AF65-F5344CB8AC3E}">
        <p14:creationId xmlns:p14="http://schemas.microsoft.com/office/powerpoint/2010/main" val="271027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20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29265"/>
            <a:ext cx="3932237" cy="1002890"/>
          </a:xfrm>
        </p:spPr>
        <p:txBody>
          <a:bodyPr anchor="b"/>
          <a:lstStyle>
            <a:lvl1pPr>
              <a:defRPr sz="3200">
                <a:solidFill>
                  <a:schemeClr val="accent2"/>
                </a:solidFill>
              </a:defRPr>
            </a:lvl1pPr>
          </a:lstStyle>
          <a:p>
            <a:r>
              <a:rPr lang="fr-FR" dirty="0"/>
              <a:t>Modifiez </a:t>
            </a:r>
            <a:br>
              <a:rPr lang="fr-FR" dirty="0"/>
            </a:br>
            <a:r>
              <a:rPr lang="fr-FR" dirty="0"/>
              <a:t>le style du titre</a:t>
            </a:r>
            <a:endParaRPr lang="en-US" dirty="0"/>
          </a:p>
        </p:txBody>
      </p:sp>
      <p:sp>
        <p:nvSpPr>
          <p:cNvPr id="3" name="Content Placeholder 2"/>
          <p:cNvSpPr>
            <a:spLocks noGrp="1"/>
          </p:cNvSpPr>
          <p:nvPr>
            <p:ph idx="1" hasCustomPrompt="1"/>
          </p:nvPr>
        </p:nvSpPr>
        <p:spPr>
          <a:xfrm>
            <a:off x="5183188" y="1936955"/>
            <a:ext cx="5504477" cy="330364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hasCustomPrompt="1"/>
          </p:nvPr>
        </p:nvSpPr>
        <p:spPr>
          <a:xfrm>
            <a:off x="839788" y="1936954"/>
            <a:ext cx="3932237" cy="331032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spTree>
    <p:extLst>
      <p:ext uri="{BB962C8B-B14F-4D97-AF65-F5344CB8AC3E}">
        <p14:creationId xmlns:p14="http://schemas.microsoft.com/office/powerpoint/2010/main" val="389979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82250"/>
            <a:ext cx="3932237" cy="1263445"/>
          </a:xfrm>
        </p:spPr>
        <p:txBody>
          <a:bodyPr anchor="b"/>
          <a:lstStyle>
            <a:lvl1pPr>
              <a:defRPr sz="3200">
                <a:solidFill>
                  <a:schemeClr val="accent2"/>
                </a:solidFill>
              </a:defRPr>
            </a:lvl1pPr>
          </a:lstStyle>
          <a:p>
            <a:r>
              <a:rPr lang="fr-FR" dirty="0"/>
              <a:t>Modifiez </a:t>
            </a:r>
            <a:br>
              <a:rPr lang="fr-FR" dirty="0"/>
            </a:br>
            <a:r>
              <a:rPr lang="fr-FR" dirty="0"/>
              <a:t>le style du titre</a:t>
            </a:r>
            <a:endParaRPr lang="en-US" dirty="0"/>
          </a:p>
        </p:txBody>
      </p:sp>
      <p:sp>
        <p:nvSpPr>
          <p:cNvPr id="3" name="Picture Placeholder 2"/>
          <p:cNvSpPr>
            <a:spLocks noGrp="1" noChangeAspect="1"/>
          </p:cNvSpPr>
          <p:nvPr>
            <p:ph type="pic" idx="1"/>
          </p:nvPr>
        </p:nvSpPr>
        <p:spPr>
          <a:xfrm>
            <a:off x="5183188" y="1907458"/>
            <a:ext cx="4462257" cy="3460956"/>
          </a:xfrm>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hasCustomPrompt="1"/>
          </p:nvPr>
        </p:nvSpPr>
        <p:spPr>
          <a:xfrm>
            <a:off x="839788" y="1937459"/>
            <a:ext cx="3932237" cy="331101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spTree>
    <p:extLst>
      <p:ext uri="{BB962C8B-B14F-4D97-AF65-F5344CB8AC3E}">
        <p14:creationId xmlns:p14="http://schemas.microsoft.com/office/powerpoint/2010/main" val="154550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02428"/>
            <a:ext cx="10515600" cy="405531"/>
          </a:xfrm>
        </p:spPr>
        <p:txBody>
          <a:bodyPr>
            <a:normAutofit/>
          </a:bodyPr>
          <a:lstStyle>
            <a:lvl1pPr>
              <a:defRPr sz="3600">
                <a:latin typeface="+mn-lt"/>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839789" y="1364071"/>
            <a:ext cx="5157787"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4" name="Content Placeholder 3"/>
          <p:cNvSpPr>
            <a:spLocks noGrp="1"/>
          </p:cNvSpPr>
          <p:nvPr>
            <p:ph sz="half" idx="2" hasCustomPrompt="1"/>
          </p:nvPr>
        </p:nvSpPr>
        <p:spPr>
          <a:xfrm>
            <a:off x="839789" y="2544096"/>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hasCustomPrompt="1"/>
          </p:nvPr>
        </p:nvSpPr>
        <p:spPr>
          <a:xfrm>
            <a:off x="6172201" y="1364071"/>
            <a:ext cx="5183188"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10" name="Content Placeholder 3"/>
          <p:cNvSpPr>
            <a:spLocks noGrp="1"/>
          </p:cNvSpPr>
          <p:nvPr>
            <p:ph sz="half" idx="13" hasCustomPrompt="1"/>
          </p:nvPr>
        </p:nvSpPr>
        <p:spPr>
          <a:xfrm>
            <a:off x="6196013" y="2527042"/>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5281877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06245"/>
            <a:ext cx="10515600" cy="550607"/>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40261831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3">
            <a:lumMod val="40000"/>
            <a:lumOff val="6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file:///\\SE212B\GEOMATIQ\BD_GEOM\Projet_Commun\PAFI\UA11161\PAFIO\V11\COS\20220615_UA_COMPLETE\Tableau_Resume_11161_20220615.xlsx" TargetMode="Externa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hyperlink" Target="file:///\\Se212b\geomatiq\BD_GEOM\Projet_Commun\PAFI\UA11161\PAFIO\V07\Volet_com\A19_SIP\COS\UA_11161_20190905_COMPLET_FINAL\Tableau_Resume_11161_20190905.xlsx" TargetMode="External"/><Relationship Id="rId5" Type="http://schemas.openxmlformats.org/officeDocument/2006/relationships/image" Target="../media/image10.jpe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https://operationsregionales.mffp.gouv.qc.ca/APPLICATIONSWEB/R11/2022_Consultation_PAFIO_11161_Juin/"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custDataLst>
              <p:tags r:id="rId1"/>
            </p:custDataLst>
          </p:nvPr>
        </p:nvSpPr>
        <p:spPr bwMode="auto">
          <a:xfrm>
            <a:off x="2063751" y="1412876"/>
            <a:ext cx="7883525" cy="361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a:lnSpc>
                <a:spcPct val="90000"/>
              </a:lnSpc>
              <a:spcBef>
                <a:spcPct val="0"/>
              </a:spcBef>
              <a:defRPr sz="3200" b="1">
                <a:solidFill>
                  <a:schemeClr val="tx1"/>
                </a:solidFill>
                <a:latin typeface="Arial" panose="020B0604020202020204" pitchFamily="34" charset="0"/>
                <a:ea typeface="ＭＳ Ｐゴシック" panose="020B0600070205080204" pitchFamily="34" charset="-128"/>
              </a:defRPr>
            </a:lvl1pPr>
            <a:lvl2pPr algn="r">
              <a:lnSpc>
                <a:spcPct val="90000"/>
              </a:lnSpc>
              <a:spcBef>
                <a:spcPct val="0"/>
              </a:spcBef>
              <a:defRPr sz="3200" b="1">
                <a:solidFill>
                  <a:schemeClr val="tx1"/>
                </a:solidFill>
                <a:latin typeface="Arial" panose="020B0604020202020204" pitchFamily="34" charset="0"/>
                <a:ea typeface="ＭＳ Ｐゴシック" panose="020B0600070205080204" pitchFamily="34" charset="-128"/>
              </a:defRPr>
            </a:lvl2pPr>
            <a:lvl3pPr algn="r">
              <a:lnSpc>
                <a:spcPct val="90000"/>
              </a:lnSpc>
              <a:spcBef>
                <a:spcPct val="0"/>
              </a:spcBef>
              <a:defRPr sz="3200" b="1">
                <a:solidFill>
                  <a:schemeClr val="tx1"/>
                </a:solidFill>
                <a:latin typeface="Arial" panose="020B0604020202020204" pitchFamily="34" charset="0"/>
                <a:ea typeface="ＭＳ Ｐゴシック" panose="020B0600070205080204" pitchFamily="34" charset="-128"/>
              </a:defRPr>
            </a:lvl3pPr>
            <a:lvl4pPr algn="r">
              <a:lnSpc>
                <a:spcPct val="90000"/>
              </a:lnSpc>
              <a:spcBef>
                <a:spcPct val="0"/>
              </a:spcBef>
              <a:defRPr sz="3200" b="1">
                <a:solidFill>
                  <a:schemeClr val="tx1"/>
                </a:solidFill>
                <a:latin typeface="Arial" panose="020B0604020202020204" pitchFamily="34" charset="0"/>
                <a:ea typeface="ＭＳ Ｐゴシック" panose="020B0600070205080204" pitchFamily="34" charset="-128"/>
              </a:defRPr>
            </a:lvl4pPr>
            <a:lvl5pPr algn="r">
              <a:lnSpc>
                <a:spcPct val="90000"/>
              </a:lnSpc>
              <a:spcBef>
                <a:spcPct val="0"/>
              </a:spcBef>
              <a:defRPr sz="3200" b="1">
                <a:solidFill>
                  <a:schemeClr val="tx1"/>
                </a:solidFill>
                <a:latin typeface="Arial" panose="020B0604020202020204" pitchFamily="34" charset="0"/>
                <a:ea typeface="ＭＳ Ｐゴシック" panose="020B0600070205080204" pitchFamily="34" charset="-128"/>
              </a:defRPr>
            </a:lvl5pPr>
            <a:lvl6pPr marL="457200" algn="r" fontAlgn="base">
              <a:lnSpc>
                <a:spcPct val="90000"/>
              </a:lnSpc>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914400" algn="r" fontAlgn="base">
              <a:lnSpc>
                <a:spcPct val="90000"/>
              </a:lnSpc>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1371600" algn="r" fontAlgn="base">
              <a:lnSpc>
                <a:spcPct val="90000"/>
              </a:lnSpc>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1828800" algn="r" fontAlgn="base">
              <a:lnSpc>
                <a:spcPct val="90000"/>
              </a:lnSpc>
              <a:spcBef>
                <a:spcPct val="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CA" sz="2800" dirty="0"/>
              <a:t>Projet de PAFIO </a:t>
            </a:r>
            <a:r>
              <a:rPr lang="fr-CA" sz="2800" dirty="0" smtClean="0"/>
              <a:t>V11 </a:t>
            </a:r>
            <a:r>
              <a:rPr lang="fr-CA" sz="2800" dirty="0"/>
              <a:t/>
            </a:r>
            <a:br>
              <a:rPr lang="fr-CA" sz="2800" dirty="0"/>
            </a:br>
            <a:r>
              <a:rPr lang="fr-CA" sz="2800" dirty="0"/>
              <a:t/>
            </a:r>
            <a:br>
              <a:rPr lang="fr-CA" sz="2800" dirty="0"/>
            </a:br>
            <a:r>
              <a:rPr lang="fr-CA" sz="2800" dirty="0"/>
              <a:t> Résultat de la planification</a:t>
            </a:r>
            <a:br>
              <a:rPr lang="fr-CA" sz="2800" dirty="0"/>
            </a:br>
            <a:r>
              <a:rPr lang="fr-CA" sz="2800" dirty="0"/>
              <a:t>Secteurs d’intervention potentiels, chemins et infrastructures</a:t>
            </a:r>
            <a:br>
              <a:rPr lang="fr-CA" sz="2800" dirty="0"/>
            </a:br>
            <a:r>
              <a:rPr lang="fr-CA" sz="2800" dirty="0"/>
              <a:t/>
            </a:r>
            <a:br>
              <a:rPr lang="fr-CA" sz="2800" dirty="0"/>
            </a:br>
            <a:r>
              <a:rPr lang="fr-CA" sz="2800" dirty="0"/>
              <a:t/>
            </a:r>
            <a:br>
              <a:rPr lang="fr-CA" sz="2800" dirty="0"/>
            </a:br>
            <a:r>
              <a:rPr lang="fr-CA" sz="2800" dirty="0"/>
              <a:t> </a:t>
            </a:r>
            <a:r>
              <a:rPr lang="fr-CA" sz="2800" dirty="0">
                <a:solidFill>
                  <a:srgbClr val="0070C0"/>
                </a:solidFill>
              </a:rPr>
              <a:t>UA 11161</a:t>
            </a:r>
            <a:r>
              <a:rPr lang="fr-CA" sz="2800" dirty="0">
                <a:solidFill>
                  <a:srgbClr val="0070C0"/>
                </a:solidFill>
                <a:effectLst>
                  <a:outerShdw blurRad="38100" dist="38100" dir="2700000" algn="tl">
                    <a:srgbClr val="C0C0C0"/>
                  </a:outerShdw>
                </a:effectLst>
              </a:rPr>
              <a:t/>
            </a:r>
            <a:br>
              <a:rPr lang="fr-CA" sz="2800" dirty="0">
                <a:solidFill>
                  <a:srgbClr val="0070C0"/>
                </a:solidFill>
                <a:effectLst>
                  <a:outerShdw blurRad="38100" dist="38100" dir="2700000" algn="tl">
                    <a:srgbClr val="C0C0C0"/>
                  </a:outerShdw>
                </a:effectLst>
              </a:rPr>
            </a:br>
            <a:endParaRPr lang="fr-CA" sz="2800" dirty="0">
              <a:solidFill>
                <a:srgbClr val="0070C0"/>
              </a:solidFill>
              <a:effectLst>
                <a:outerShdw blurRad="38100" dist="38100" dir="2700000" algn="tl">
                  <a:srgbClr val="C0C0C0"/>
                </a:outerShdw>
              </a:effectLst>
            </a:endParaRPr>
          </a:p>
        </p:txBody>
      </p:sp>
    </p:spTree>
    <p:extLst>
      <p:ext uri="{BB962C8B-B14F-4D97-AF65-F5344CB8AC3E}">
        <p14:creationId xmlns:p14="http://schemas.microsoft.com/office/powerpoint/2010/main" val="1250711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custDataLst>
              <p:tags r:id="rId1"/>
            </p:custDataLst>
          </p:nvPr>
        </p:nvSpPr>
        <p:spPr>
          <a:xfrm>
            <a:off x="2782888" y="355601"/>
            <a:ext cx="7885112" cy="835025"/>
          </a:xfrm>
          <a:prstGeom prst="rect">
            <a:avLst/>
          </a:prstGeom>
        </p:spPr>
        <p:txBody>
          <a:bodyPr/>
          <a:lstStyle>
            <a:lvl1pPr algn="l" rtl="0" eaLnBrk="0" fontAlgn="base" hangingPunct="0">
              <a:spcBef>
                <a:spcPct val="0"/>
              </a:spcBef>
              <a:spcAft>
                <a:spcPct val="0"/>
              </a:spcAft>
              <a:defRPr sz="4400" kern="1200"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defRPr/>
            </a:pPr>
            <a:endParaRPr lang="fr-CA" altLang="fr-FR" sz="3000" b="1" dirty="0">
              <a:latin typeface="Arial" panose="020B0604020202020204" pitchFamily="34" charset="0"/>
              <a:cs typeface="Arial" panose="020B0604020202020204" pitchFamily="34" charset="0"/>
            </a:endParaRPr>
          </a:p>
        </p:txBody>
      </p:sp>
      <p:sp>
        <p:nvSpPr>
          <p:cNvPr id="19460" name="Espace réservé du contenu 2"/>
          <p:cNvSpPr>
            <a:spLocks/>
          </p:cNvSpPr>
          <p:nvPr>
            <p:custDataLst>
              <p:tags r:id="rId2"/>
            </p:custDataLst>
          </p:nvPr>
        </p:nvSpPr>
        <p:spPr bwMode="auto">
          <a:xfrm>
            <a:off x="2279651" y="1584325"/>
            <a:ext cx="8075613"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Font typeface="Arial" panose="020B0604020202020204" pitchFamily="34" charset="0"/>
              <a:buChar char="•"/>
              <a:defRPr sz="3200">
                <a:solidFill>
                  <a:schemeClr val="tx1"/>
                </a:solidFill>
                <a:latin typeface="Calibri" panose="020F0502020204030204" pitchFamily="34" charset="0"/>
              </a:defRPr>
            </a:lvl1pPr>
            <a:lvl2pPr marL="1230313" indent="-514350">
              <a:spcAft>
                <a:spcPts val="600"/>
              </a:spcAft>
              <a:buFont typeface="Arial" panose="020B0604020202020204" pitchFamily="34" charset="0"/>
              <a:buChar char="–"/>
              <a:defRPr sz="2800">
                <a:solidFill>
                  <a:schemeClr val="tx1"/>
                </a:solidFill>
                <a:latin typeface="Calibri" panose="020F0502020204030204" pitchFamily="34" charset="0"/>
              </a:defRPr>
            </a:lvl2pPr>
            <a:lvl3pPr marL="1924050" indent="-514350">
              <a:spcAft>
                <a:spcPts val="600"/>
              </a:spcAft>
              <a:buFont typeface="Arial" panose="020B0604020202020204" pitchFamily="34" charset="0"/>
              <a:buChar char="•"/>
              <a:defRPr sz="2400">
                <a:solidFill>
                  <a:schemeClr val="tx1"/>
                </a:solidFill>
                <a:latin typeface="Calibri" panose="020F0502020204030204" pitchFamily="34" charset="0"/>
              </a:defRPr>
            </a:lvl3pPr>
            <a:lvl4pPr marL="2332038" indent="-228600">
              <a:spcAft>
                <a:spcPts val="600"/>
              </a:spcAft>
              <a:buFont typeface="Arial" panose="020B0604020202020204" pitchFamily="34" charset="0"/>
              <a:buChar char="–"/>
              <a:defRPr sz="2000">
                <a:solidFill>
                  <a:schemeClr val="tx1"/>
                </a:solidFill>
                <a:latin typeface="Calibri" panose="020F0502020204030204" pitchFamily="34" charset="0"/>
              </a:defRPr>
            </a:lvl4pPr>
            <a:lvl5pPr marL="2740025" indent="-228600">
              <a:spcAft>
                <a:spcPts val="600"/>
              </a:spcAft>
              <a:buFont typeface="Arial" panose="020B0604020202020204" pitchFamily="34" charset="0"/>
              <a:buChar char="»"/>
              <a:defRPr sz="2000">
                <a:solidFill>
                  <a:schemeClr val="tx1"/>
                </a:solidFill>
                <a:latin typeface="Calibri" panose="020F0502020204030204" pitchFamily="34" charset="0"/>
              </a:defRPr>
            </a:lvl5pPr>
            <a:lvl6pPr marL="3197225"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6pPr>
            <a:lvl7pPr marL="3654425"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7pPr>
            <a:lvl8pPr marL="4111625"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8pPr>
            <a:lvl9pPr marL="4568825"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20000"/>
              </a:spcBef>
              <a:spcAft>
                <a:spcPct val="0"/>
              </a:spcAft>
              <a:buClr>
                <a:srgbClr val="F7C430"/>
              </a:buClr>
              <a:buFont typeface="Wingdings" panose="05000000000000000000" pitchFamily="2" charset="2"/>
              <a:buNone/>
            </a:pPr>
            <a:endParaRPr lang="fr-CA" altLang="fr-FR" sz="1800" dirty="0">
              <a:solidFill>
                <a:srgbClr val="669900"/>
              </a:solidFill>
              <a:latin typeface="Arial" panose="020B0604020202020204" pitchFamily="34" charset="0"/>
              <a:ea typeface="ＭＳ Ｐゴシック" panose="020B0600070205080204" pitchFamily="34" charset="-128"/>
            </a:endParaRPr>
          </a:p>
          <a:p>
            <a:pPr eaLnBrk="1" hangingPunct="1">
              <a:spcBef>
                <a:spcPct val="20000"/>
              </a:spcBef>
              <a:spcAft>
                <a:spcPct val="0"/>
              </a:spcAft>
              <a:buClr>
                <a:srgbClr val="F7C430"/>
              </a:buClr>
              <a:buFont typeface="Wingdings" panose="05000000000000000000" pitchFamily="2" charset="2"/>
              <a:buNone/>
            </a:pPr>
            <a:r>
              <a:rPr lang="fr-CA" altLang="fr-FR" sz="1800" dirty="0">
                <a:latin typeface="Arial" panose="020B0604020202020204" pitchFamily="34" charset="0"/>
                <a:ea typeface="ＭＳ Ｐゴシック" panose="020B0600070205080204" pitchFamily="34" charset="-128"/>
              </a:rPr>
              <a:t>		</a:t>
            </a:r>
          </a:p>
          <a:p>
            <a:pPr eaLnBrk="1" hangingPunct="1">
              <a:spcBef>
                <a:spcPct val="20000"/>
              </a:spcBef>
              <a:spcAft>
                <a:spcPct val="0"/>
              </a:spcAft>
              <a:buClr>
                <a:srgbClr val="F7C430"/>
              </a:buClr>
              <a:buFont typeface="Wingdings" panose="05000000000000000000" pitchFamily="2" charset="2"/>
              <a:buNone/>
            </a:pPr>
            <a:endParaRPr lang="fr-CA" altLang="fr-FR" sz="1800" dirty="0">
              <a:latin typeface="Arial" panose="020B0604020202020204" pitchFamily="34" charset="0"/>
              <a:ea typeface="ＭＳ Ｐゴシック" panose="020B0600070205080204" pitchFamily="34" charset="-128"/>
            </a:endParaRPr>
          </a:p>
          <a:p>
            <a:pPr eaLnBrk="1" hangingPunct="1">
              <a:spcBef>
                <a:spcPct val="20000"/>
              </a:spcBef>
              <a:spcAft>
                <a:spcPct val="0"/>
              </a:spcAft>
              <a:buClr>
                <a:srgbClr val="F7C430"/>
              </a:buClr>
              <a:buFont typeface="Wingdings" panose="05000000000000000000" pitchFamily="2" charset="2"/>
              <a:buNone/>
            </a:pPr>
            <a:r>
              <a:rPr lang="fr-CA" altLang="fr-FR" sz="1800" dirty="0">
                <a:latin typeface="Arial" panose="020B0604020202020204" pitchFamily="34" charset="0"/>
                <a:ea typeface="ＭＳ Ｐゴシック" panose="020B0600070205080204" pitchFamily="34" charset="-128"/>
              </a:rPr>
              <a:t>	</a:t>
            </a:r>
          </a:p>
          <a:p>
            <a:pPr eaLnBrk="1" hangingPunct="1">
              <a:spcBef>
                <a:spcPct val="20000"/>
              </a:spcBef>
              <a:spcAft>
                <a:spcPct val="0"/>
              </a:spcAft>
              <a:buClr>
                <a:srgbClr val="F7C430"/>
              </a:buClr>
              <a:buFont typeface="Wingdings" panose="05000000000000000000" pitchFamily="2" charset="2"/>
              <a:buNone/>
            </a:pPr>
            <a:r>
              <a:rPr lang="fr-CA" altLang="fr-FR" sz="1800" dirty="0">
                <a:latin typeface="Arial" panose="020B0604020202020204" pitchFamily="34" charset="0"/>
                <a:ea typeface="ＭＳ Ｐゴシック" panose="020B0600070205080204" pitchFamily="34" charset="-128"/>
              </a:rPr>
              <a:t>	</a:t>
            </a:r>
          </a:p>
          <a:p>
            <a:pPr eaLnBrk="1" hangingPunct="1">
              <a:spcBef>
                <a:spcPct val="20000"/>
              </a:spcBef>
              <a:spcAft>
                <a:spcPct val="0"/>
              </a:spcAft>
              <a:buClr>
                <a:srgbClr val="F7C430"/>
              </a:buClr>
              <a:buFont typeface="Wingdings" panose="05000000000000000000" pitchFamily="2" charset="2"/>
              <a:buNone/>
            </a:pPr>
            <a:endParaRPr lang="fr-CA" altLang="fr-FR" sz="1800" dirty="0">
              <a:latin typeface="Arial" panose="020B0604020202020204" pitchFamily="34" charset="0"/>
              <a:ea typeface="ＭＳ Ｐゴシック" panose="020B0600070205080204" pitchFamily="34" charset="-128"/>
            </a:endParaRPr>
          </a:p>
          <a:p>
            <a:pPr eaLnBrk="1" hangingPunct="1">
              <a:spcBef>
                <a:spcPct val="20000"/>
              </a:spcBef>
              <a:spcAft>
                <a:spcPct val="0"/>
              </a:spcAft>
              <a:buClr>
                <a:srgbClr val="F7C430"/>
              </a:buClr>
              <a:buFont typeface="Wingdings" panose="05000000000000000000" pitchFamily="2" charset="2"/>
              <a:buNone/>
            </a:pPr>
            <a:r>
              <a:rPr lang="fr-CA" altLang="fr-FR" sz="1800" dirty="0">
                <a:latin typeface="Arial" panose="020B0604020202020204" pitchFamily="34" charset="0"/>
                <a:ea typeface="ＭＳ Ｐゴシック" panose="020B0600070205080204" pitchFamily="34" charset="-128"/>
              </a:rPr>
              <a:t>	</a:t>
            </a:r>
            <a:endParaRPr lang="fr-CA" altLang="fr-FR" sz="1800" dirty="0">
              <a:solidFill>
                <a:srgbClr val="0070C0"/>
              </a:solidFill>
              <a:latin typeface="Arial" panose="020B0604020202020204" pitchFamily="34" charset="0"/>
              <a:ea typeface="ＭＳ Ｐゴシック" panose="020B0600070205080204" pitchFamily="34" charset="-128"/>
            </a:endParaRPr>
          </a:p>
          <a:p>
            <a:pPr eaLnBrk="1" hangingPunct="1">
              <a:spcBef>
                <a:spcPct val="20000"/>
              </a:spcBef>
              <a:spcAft>
                <a:spcPct val="0"/>
              </a:spcAft>
              <a:buClr>
                <a:srgbClr val="F7C430"/>
              </a:buClr>
              <a:buFont typeface="Wingdings" panose="05000000000000000000" pitchFamily="2" charset="2"/>
              <a:buNone/>
            </a:pPr>
            <a:endParaRPr lang="fr-CA" altLang="fr-FR" sz="2400" b="1" dirty="0">
              <a:solidFill>
                <a:srgbClr val="E46C0A"/>
              </a:solidFill>
              <a:latin typeface="Arial" panose="020B0604020202020204" pitchFamily="34" charset="0"/>
              <a:ea typeface="ＭＳ Ｐゴシック" panose="020B0600070205080204" pitchFamily="34" charset="-128"/>
            </a:endParaRPr>
          </a:p>
        </p:txBody>
      </p:sp>
      <p:sp>
        <p:nvSpPr>
          <p:cNvPr id="8" name="Titre 2"/>
          <p:cNvSpPr txBox="1">
            <a:spLocks/>
          </p:cNvSpPr>
          <p:nvPr/>
        </p:nvSpPr>
        <p:spPr>
          <a:xfrm>
            <a:off x="433137" y="17288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indicateurs économiques</a:t>
            </a:r>
          </a:p>
        </p:txBody>
      </p:sp>
      <p:graphicFrame>
        <p:nvGraphicFramePr>
          <p:cNvPr id="3" name="Tableau 2"/>
          <p:cNvGraphicFramePr>
            <a:graphicFrameLocks noGrp="1"/>
          </p:cNvGraphicFramePr>
          <p:nvPr>
            <p:extLst>
              <p:ext uri="{D42A27DB-BD31-4B8C-83A1-F6EECF244321}">
                <p14:modId xmlns:p14="http://schemas.microsoft.com/office/powerpoint/2010/main" val="1909775868"/>
              </p:ext>
            </p:extLst>
          </p:nvPr>
        </p:nvGraphicFramePr>
        <p:xfrm>
          <a:off x="433137" y="547497"/>
          <a:ext cx="11309684" cy="6236977"/>
        </p:xfrm>
        <a:graphic>
          <a:graphicData uri="http://schemas.openxmlformats.org/drawingml/2006/table">
            <a:tbl>
              <a:tblPr firstRow="1" firstCol="1" bandRow="1">
                <a:tableStyleId>{793D81CF-94F2-401A-BA57-92F5A7B2D0C5}</a:tableStyleId>
              </a:tblPr>
              <a:tblGrid>
                <a:gridCol w="1854727">
                  <a:extLst>
                    <a:ext uri="{9D8B030D-6E8A-4147-A177-3AD203B41FA5}">
                      <a16:colId xmlns:a16="http://schemas.microsoft.com/office/drawing/2014/main" xmlns="" val="20000"/>
                    </a:ext>
                  </a:extLst>
                </a:gridCol>
                <a:gridCol w="1612215">
                  <a:extLst>
                    <a:ext uri="{9D8B030D-6E8A-4147-A177-3AD203B41FA5}">
                      <a16:colId xmlns:a16="http://schemas.microsoft.com/office/drawing/2014/main" xmlns="" val="20001"/>
                    </a:ext>
                  </a:extLst>
                </a:gridCol>
                <a:gridCol w="2957744">
                  <a:extLst>
                    <a:ext uri="{9D8B030D-6E8A-4147-A177-3AD203B41FA5}">
                      <a16:colId xmlns:a16="http://schemas.microsoft.com/office/drawing/2014/main" xmlns="" val="20002"/>
                    </a:ext>
                  </a:extLst>
                </a:gridCol>
                <a:gridCol w="2957744">
                  <a:extLst>
                    <a:ext uri="{9D8B030D-6E8A-4147-A177-3AD203B41FA5}">
                      <a16:colId xmlns:a16="http://schemas.microsoft.com/office/drawing/2014/main" xmlns="" val="20003"/>
                    </a:ext>
                  </a:extLst>
                </a:gridCol>
                <a:gridCol w="1927254">
                  <a:extLst>
                    <a:ext uri="{9D8B030D-6E8A-4147-A177-3AD203B41FA5}">
                      <a16:colId xmlns:a16="http://schemas.microsoft.com/office/drawing/2014/main" xmlns="" val="20004"/>
                    </a:ext>
                  </a:extLst>
                </a:gridCol>
              </a:tblGrid>
              <a:tr h="192968">
                <a:tc>
                  <a:txBody>
                    <a:bodyPr/>
                    <a:lstStyle/>
                    <a:p>
                      <a:pPr algn="ctr">
                        <a:lnSpc>
                          <a:spcPct val="107000"/>
                        </a:lnSpc>
                        <a:spcAft>
                          <a:spcPts val="0"/>
                        </a:spcAft>
                      </a:pPr>
                      <a:r>
                        <a:rPr lang="fr-CA" sz="1050" dirty="0">
                          <a:effectLst/>
                          <a:latin typeface="Arial" panose="020B0604020202020204" pitchFamily="34" charset="0"/>
                          <a:cs typeface="Arial" panose="020B0604020202020204" pitchFamily="34" charset="0"/>
                        </a:rPr>
                        <a:t>Enjeu</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050" dirty="0">
                          <a:effectLst/>
                          <a:latin typeface="Arial" panose="020B0604020202020204" pitchFamily="34" charset="0"/>
                          <a:cs typeface="Arial" panose="020B0604020202020204" pitchFamily="34" charset="0"/>
                        </a:rPr>
                        <a:t>Objectif</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050">
                          <a:effectLst/>
                          <a:latin typeface="Arial" panose="020B0604020202020204" pitchFamily="34" charset="0"/>
                          <a:cs typeface="Arial" panose="020B0604020202020204" pitchFamily="34" charset="0"/>
                        </a:rPr>
                        <a:t>Indicateur</a:t>
                      </a:r>
                      <a:endParaRPr lang="fr-CA" sz="105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050" dirty="0">
                          <a:effectLst/>
                          <a:latin typeface="Arial" panose="020B0604020202020204" pitchFamily="34" charset="0"/>
                          <a:cs typeface="Arial" panose="020B0604020202020204" pitchFamily="34" charset="0"/>
                        </a:rPr>
                        <a:t>Cible</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050">
                          <a:effectLst/>
                          <a:latin typeface="Arial" panose="020B0604020202020204" pitchFamily="34" charset="0"/>
                          <a:cs typeface="Arial" panose="020B0604020202020204" pitchFamily="34" charset="0"/>
                        </a:rPr>
                        <a:t>Résultat</a:t>
                      </a:r>
                      <a:endParaRPr lang="fr-CA" sz="105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839149">
                <a:tc rowSpan="5">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Coûts de l’approvisionnement en matière ligneuse</a:t>
                      </a:r>
                    </a:p>
                    <a:p>
                      <a:pPr>
                        <a:lnSpc>
                          <a:spcPct val="107000"/>
                        </a:lnSpc>
                        <a:spcAft>
                          <a:spcPts val="0"/>
                        </a:spcAft>
                      </a:pPr>
                      <a:r>
                        <a:rPr lang="fr-CA" sz="1050" dirty="0">
                          <a:effectLst/>
                          <a:latin typeface="Arial" panose="020B0604020202020204" pitchFamily="34" charset="0"/>
                          <a:cs typeface="Arial" panose="020B0604020202020204" pitchFamily="34" charset="0"/>
                        </a:rPr>
                        <a:t> </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5">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Contrôler les coûts d’approvisionnement en matière ligneuse liés à la planification </a:t>
                      </a:r>
                    </a:p>
                    <a:p>
                      <a:pPr>
                        <a:lnSpc>
                          <a:spcPct val="107000"/>
                        </a:lnSpc>
                        <a:spcAft>
                          <a:spcPts val="0"/>
                        </a:spcAft>
                      </a:pPr>
                      <a:r>
                        <a:rPr lang="fr-CA" sz="1050" dirty="0">
                          <a:effectLst/>
                          <a:latin typeface="Arial" panose="020B0604020202020204" pitchFamily="34" charset="0"/>
                          <a:cs typeface="Arial" panose="020B0604020202020204" pitchFamily="34" charset="0"/>
                        </a:rPr>
                        <a:t> </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Vol/ha des superficies planifiées</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130.50 m</a:t>
                      </a:r>
                      <a:r>
                        <a:rPr lang="fr-CA" sz="1050" baseline="30000" dirty="0">
                          <a:effectLst/>
                          <a:latin typeface="Arial" panose="020B0604020202020204" pitchFamily="34" charset="0"/>
                          <a:cs typeface="Arial" panose="020B0604020202020204" pitchFamily="34" charset="0"/>
                        </a:rPr>
                        <a:t>3</a:t>
                      </a:r>
                      <a:r>
                        <a:rPr lang="fr-CA" sz="1050" dirty="0">
                          <a:effectLst/>
                          <a:latin typeface="Arial" panose="020B0604020202020204" pitchFamily="34" charset="0"/>
                          <a:cs typeface="Arial" panose="020B0604020202020204" pitchFamily="34" charset="0"/>
                        </a:rPr>
                        <a:t>/ha à 159.50 m</a:t>
                      </a:r>
                      <a:r>
                        <a:rPr lang="fr-CA" sz="1050" baseline="30000" dirty="0">
                          <a:effectLst/>
                          <a:latin typeface="Arial" panose="020B0604020202020204" pitchFamily="34" charset="0"/>
                          <a:cs typeface="Arial" panose="020B0604020202020204" pitchFamily="34" charset="0"/>
                        </a:rPr>
                        <a:t>3</a:t>
                      </a:r>
                      <a:r>
                        <a:rPr lang="fr-CA" sz="1050" dirty="0">
                          <a:effectLst/>
                          <a:latin typeface="Arial" panose="020B0604020202020204" pitchFamily="34" charset="0"/>
                          <a:cs typeface="Arial" panose="020B0604020202020204" pitchFamily="34" charset="0"/>
                        </a:rPr>
                        <a:t>/ha</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 </a:t>
                      </a:r>
                      <a:r>
                        <a:rPr lang="fr-CA" sz="1050" dirty="0" smtClean="0">
                          <a:effectLst/>
                          <a:latin typeface="Arial" panose="020B0604020202020204" pitchFamily="34" charset="0"/>
                          <a:cs typeface="Arial" panose="020B0604020202020204" pitchFamily="34" charset="0"/>
                        </a:rPr>
                        <a:t>153 </a:t>
                      </a:r>
                      <a:r>
                        <a:rPr lang="fr-CA" sz="1050" dirty="0">
                          <a:effectLst/>
                          <a:latin typeface="Arial" panose="020B0604020202020204" pitchFamily="34" charset="0"/>
                          <a:cs typeface="Arial" panose="020B0604020202020204" pitchFamily="34" charset="0"/>
                        </a:rPr>
                        <a:t>m</a:t>
                      </a:r>
                      <a:r>
                        <a:rPr lang="fr-CA" sz="1050" baseline="30000" dirty="0">
                          <a:effectLst/>
                          <a:latin typeface="Arial" panose="020B0604020202020204" pitchFamily="34" charset="0"/>
                          <a:cs typeface="Arial" panose="020B0604020202020204" pitchFamily="34" charset="0"/>
                        </a:rPr>
                        <a:t>3</a:t>
                      </a:r>
                      <a:r>
                        <a:rPr lang="fr-CA" sz="1050" dirty="0">
                          <a:effectLst/>
                          <a:latin typeface="Arial" panose="020B0604020202020204" pitchFamily="34" charset="0"/>
                          <a:cs typeface="Arial" panose="020B0604020202020204" pitchFamily="34" charset="0"/>
                        </a:rPr>
                        <a:t>/ha</a:t>
                      </a:r>
                    </a:p>
                    <a:p>
                      <a:pPr>
                        <a:lnSpc>
                          <a:spcPct val="107000"/>
                        </a:lnSpc>
                        <a:spcAft>
                          <a:spcPts val="0"/>
                        </a:spcAft>
                      </a:pPr>
                      <a:r>
                        <a:rPr lang="fr-CA" sz="1050" dirty="0">
                          <a:effectLst/>
                          <a:latin typeface="Arial" panose="020B0604020202020204" pitchFamily="34" charset="0"/>
                          <a:cs typeface="Arial" panose="020B0604020202020204" pitchFamily="34" charset="0"/>
                        </a:rPr>
                        <a:t> </a:t>
                      </a:r>
                    </a:p>
                    <a:p>
                      <a:pPr>
                        <a:lnSpc>
                          <a:spcPct val="107000"/>
                        </a:lnSpc>
                        <a:spcAft>
                          <a:spcPts val="0"/>
                        </a:spcAft>
                      </a:pPr>
                      <a:r>
                        <a:rPr lang="fr-CA" sz="1050" dirty="0">
                          <a:effectLst/>
                          <a:latin typeface="Arial" panose="020B0604020202020204" pitchFamily="34" charset="0"/>
                          <a:cs typeface="Arial" panose="020B0604020202020204" pitchFamily="34" charset="0"/>
                        </a:rPr>
                        <a:t>(147.1</a:t>
                      </a:r>
                      <a:r>
                        <a:rPr lang="fr-CA" sz="1050" baseline="0" dirty="0">
                          <a:effectLst/>
                          <a:latin typeface="Arial" panose="020B0604020202020204" pitchFamily="34" charset="0"/>
                          <a:cs typeface="Arial" panose="020B0604020202020204" pitchFamily="34" charset="0"/>
                        </a:rPr>
                        <a:t> </a:t>
                      </a:r>
                      <a:r>
                        <a:rPr lang="fr-CA" sz="1050" dirty="0">
                          <a:effectLst/>
                          <a:latin typeface="Arial" panose="020B0604020202020204" pitchFamily="34" charset="0"/>
                          <a:cs typeface="Arial" panose="020B0604020202020204" pitchFamily="34" charset="0"/>
                        </a:rPr>
                        <a:t>m</a:t>
                      </a:r>
                      <a:r>
                        <a:rPr lang="fr-CA" sz="1050" baseline="30000" dirty="0">
                          <a:effectLst/>
                          <a:latin typeface="Arial" panose="020B0604020202020204" pitchFamily="34" charset="0"/>
                          <a:cs typeface="Arial" panose="020B0604020202020204" pitchFamily="34" charset="0"/>
                        </a:rPr>
                        <a:t>3</a:t>
                      </a:r>
                      <a:r>
                        <a:rPr lang="fr-CA" sz="1050" dirty="0">
                          <a:effectLst/>
                          <a:latin typeface="Arial" panose="020B0604020202020204" pitchFamily="34" charset="0"/>
                          <a:cs typeface="Arial" panose="020B0604020202020204" pitchFamily="34" charset="0"/>
                        </a:rPr>
                        <a:t>/ha pour 15 ans)</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839149">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1050">
                          <a:effectLst/>
                          <a:latin typeface="Arial" panose="020B0604020202020204" pitchFamily="34" charset="0"/>
                          <a:cs typeface="Arial" panose="020B0604020202020204" pitchFamily="34" charset="0"/>
                        </a:rPr>
                        <a:t>Décimètre cube par tige récoltée selon les regroupements d'essence (SEPM et PE)</a:t>
                      </a:r>
                      <a:endParaRPr lang="fr-CA" sz="105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Entre 110 dm3/tige et 150 dm</a:t>
                      </a:r>
                      <a:r>
                        <a:rPr lang="fr-CA" sz="1050" baseline="30000" dirty="0">
                          <a:effectLst/>
                          <a:latin typeface="Arial" panose="020B0604020202020204" pitchFamily="34" charset="0"/>
                          <a:cs typeface="Arial" panose="020B0604020202020204" pitchFamily="34" charset="0"/>
                        </a:rPr>
                        <a:t>3</a:t>
                      </a:r>
                      <a:r>
                        <a:rPr lang="fr-CA" sz="1050" dirty="0">
                          <a:effectLst/>
                          <a:latin typeface="Arial" panose="020B0604020202020204" pitchFamily="34" charset="0"/>
                          <a:cs typeface="Arial" panose="020B0604020202020204" pitchFamily="34" charset="0"/>
                        </a:rPr>
                        <a:t>/tige SEPM </a:t>
                      </a:r>
                    </a:p>
                    <a:p>
                      <a:pPr>
                        <a:lnSpc>
                          <a:spcPct val="107000"/>
                        </a:lnSpc>
                        <a:spcAft>
                          <a:spcPts val="0"/>
                        </a:spcAft>
                      </a:pPr>
                      <a:r>
                        <a:rPr lang="fr-CA" sz="1050" dirty="0">
                          <a:effectLst/>
                          <a:latin typeface="Arial" panose="020B0604020202020204" pitchFamily="34" charset="0"/>
                          <a:cs typeface="Arial" panose="020B0604020202020204" pitchFamily="34" charset="0"/>
                        </a:rPr>
                        <a:t>Minimum</a:t>
                      </a:r>
                      <a:r>
                        <a:rPr lang="fr-CA" sz="1050" baseline="0" dirty="0">
                          <a:effectLst/>
                          <a:latin typeface="Arial" panose="020B0604020202020204" pitchFamily="34" charset="0"/>
                          <a:cs typeface="Arial" panose="020B0604020202020204" pitchFamily="34" charset="0"/>
                        </a:rPr>
                        <a:t> 200</a:t>
                      </a:r>
                      <a:r>
                        <a:rPr lang="fr-CA" sz="1050" dirty="0">
                          <a:effectLst/>
                          <a:latin typeface="Arial" panose="020B0604020202020204" pitchFamily="34" charset="0"/>
                          <a:cs typeface="Arial" panose="020B0604020202020204" pitchFamily="34" charset="0"/>
                        </a:rPr>
                        <a:t> dm</a:t>
                      </a:r>
                      <a:r>
                        <a:rPr lang="fr-CA" sz="1050" baseline="30000" dirty="0">
                          <a:effectLst/>
                          <a:latin typeface="Arial" panose="020B0604020202020204" pitchFamily="34" charset="0"/>
                          <a:cs typeface="Arial" panose="020B0604020202020204" pitchFamily="34" charset="0"/>
                        </a:rPr>
                        <a:t>3</a:t>
                      </a:r>
                      <a:r>
                        <a:rPr lang="fr-CA" sz="1050" dirty="0">
                          <a:effectLst/>
                          <a:latin typeface="Arial" panose="020B0604020202020204" pitchFamily="34" charset="0"/>
                          <a:cs typeface="Arial" panose="020B0604020202020204" pitchFamily="34" charset="0"/>
                        </a:rPr>
                        <a:t>/tige PEU</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fr-CA" sz="1050" dirty="0" smtClean="0">
                          <a:effectLst/>
                          <a:latin typeface="Arial" panose="020B0604020202020204" pitchFamily="34" charset="0"/>
                          <a:cs typeface="Arial" panose="020B0604020202020204" pitchFamily="34" charset="0"/>
                        </a:rPr>
                        <a:t>125 dm</a:t>
                      </a:r>
                      <a:r>
                        <a:rPr lang="fr-CA" sz="1050" baseline="30000" dirty="0" smtClean="0">
                          <a:effectLst/>
                          <a:latin typeface="Arial" panose="020B0604020202020204" pitchFamily="34" charset="0"/>
                          <a:cs typeface="Arial" panose="020B0604020202020204" pitchFamily="34" charset="0"/>
                        </a:rPr>
                        <a:t>3</a:t>
                      </a:r>
                      <a:r>
                        <a:rPr lang="fr-CA" sz="1050" dirty="0" smtClean="0">
                          <a:effectLst/>
                          <a:latin typeface="Arial" panose="020B0604020202020204" pitchFamily="34" charset="0"/>
                          <a:cs typeface="Arial" panose="020B0604020202020204" pitchFamily="34" charset="0"/>
                        </a:rPr>
                        <a:t>/tige </a:t>
                      </a:r>
                      <a:r>
                        <a:rPr lang="fr-CA" sz="1050" dirty="0">
                          <a:effectLst/>
                          <a:latin typeface="Arial" panose="020B0604020202020204" pitchFamily="34" charset="0"/>
                          <a:cs typeface="Arial" panose="020B0604020202020204" pitchFamily="34" charset="0"/>
                        </a:rPr>
                        <a:t>SEPM</a:t>
                      </a:r>
                    </a:p>
                    <a:p>
                      <a:pPr>
                        <a:lnSpc>
                          <a:spcPct val="107000"/>
                        </a:lnSpc>
                        <a:spcAft>
                          <a:spcPts val="0"/>
                        </a:spcAft>
                      </a:pPr>
                      <a:r>
                        <a:rPr lang="fr-CA" sz="1050" dirty="0">
                          <a:effectLst/>
                          <a:latin typeface="Arial" panose="020B0604020202020204" pitchFamily="34" charset="0"/>
                          <a:cs typeface="Arial" panose="020B0604020202020204" pitchFamily="34" charset="0"/>
                        </a:rPr>
                        <a:t> </a:t>
                      </a:r>
                      <a:r>
                        <a:rPr lang="fr-CA" sz="1050" dirty="0" smtClean="0">
                          <a:effectLst/>
                          <a:latin typeface="Arial" panose="020B0604020202020204" pitchFamily="34" charset="0"/>
                          <a:cs typeface="Arial" panose="020B0604020202020204" pitchFamily="34" charset="0"/>
                        </a:rPr>
                        <a:t>398dm</a:t>
                      </a:r>
                      <a:r>
                        <a:rPr lang="fr-CA" sz="1050" baseline="30000" dirty="0" smtClean="0">
                          <a:effectLst/>
                          <a:latin typeface="Arial" panose="020B0604020202020204" pitchFamily="34" charset="0"/>
                          <a:cs typeface="Arial" panose="020B0604020202020204" pitchFamily="34" charset="0"/>
                        </a:rPr>
                        <a:t>3</a:t>
                      </a:r>
                      <a:r>
                        <a:rPr lang="fr-CA" sz="1050" dirty="0" smtClean="0">
                          <a:effectLst/>
                          <a:latin typeface="Arial" panose="020B0604020202020204" pitchFamily="34" charset="0"/>
                          <a:cs typeface="Arial" panose="020B0604020202020204" pitchFamily="34" charset="0"/>
                        </a:rPr>
                        <a:t>/tige </a:t>
                      </a:r>
                      <a:r>
                        <a:rPr lang="fr-CA" sz="1050" dirty="0">
                          <a:effectLst/>
                          <a:latin typeface="Arial" panose="020B0604020202020204" pitchFamily="34" charset="0"/>
                          <a:cs typeface="Arial" panose="020B0604020202020204" pitchFamily="34" charset="0"/>
                        </a:rPr>
                        <a:t>PEU</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19575">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Nombre d'hectare récolté par kilomètre de chemin construit</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Entre</a:t>
                      </a:r>
                      <a:r>
                        <a:rPr lang="fr-CA" sz="1050" baseline="0" dirty="0">
                          <a:effectLst/>
                          <a:latin typeface="Arial" panose="020B0604020202020204" pitchFamily="34" charset="0"/>
                          <a:cs typeface="Arial" panose="020B0604020202020204" pitchFamily="34" charset="0"/>
                        </a:rPr>
                        <a:t> 10 et 25</a:t>
                      </a:r>
                      <a:r>
                        <a:rPr lang="fr-CA" sz="1050" dirty="0">
                          <a:effectLst/>
                          <a:latin typeface="Arial" panose="020B0604020202020204" pitchFamily="34" charset="0"/>
                          <a:cs typeface="Arial" panose="020B0604020202020204" pitchFamily="34" charset="0"/>
                        </a:rPr>
                        <a:t> ha récoltés par km de chemin construit annuellement</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fr-CA" sz="1050">
                          <a:effectLst/>
                          <a:latin typeface="Arial" panose="020B0604020202020204" pitchFamily="34" charset="0"/>
                          <a:cs typeface="Arial" panose="020B0604020202020204" pitchFamily="34" charset="0"/>
                        </a:rPr>
                        <a:t> </a:t>
                      </a:r>
                      <a:r>
                        <a:rPr lang="fr-CA" sz="1050" smtClean="0">
                          <a:effectLst/>
                          <a:latin typeface="Arial" panose="020B0604020202020204" pitchFamily="34" charset="0"/>
                          <a:cs typeface="Arial" panose="020B0604020202020204" pitchFamily="34" charset="0"/>
                        </a:rPr>
                        <a:t>101 </a:t>
                      </a:r>
                      <a:r>
                        <a:rPr lang="fr-CA" sz="1050" dirty="0" smtClean="0">
                          <a:effectLst/>
                          <a:latin typeface="Arial" panose="020B0604020202020204" pitchFamily="34" charset="0"/>
                          <a:cs typeface="Arial" panose="020B0604020202020204" pitchFamily="34" charset="0"/>
                        </a:rPr>
                        <a:t>ha/km</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29363">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1050">
                          <a:effectLst/>
                          <a:latin typeface="Arial" panose="020B0604020202020204" pitchFamily="34" charset="0"/>
                          <a:cs typeface="Arial" panose="020B0604020202020204" pitchFamily="34" charset="0"/>
                        </a:rPr>
                        <a:t>Distance moyenne de transport des superficies planifiées par rapport aux usines</a:t>
                      </a:r>
                      <a:endParaRPr lang="fr-CA" sz="105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 ou - xx km de la moyenne des 15 prochaines années</a:t>
                      </a:r>
                    </a:p>
                    <a:p>
                      <a:pPr>
                        <a:lnSpc>
                          <a:spcPct val="107000"/>
                        </a:lnSpc>
                        <a:spcAft>
                          <a:spcPts val="0"/>
                        </a:spcAft>
                      </a:pPr>
                      <a:r>
                        <a:rPr lang="fr-CA" sz="1050" dirty="0">
                          <a:effectLst/>
                          <a:latin typeface="Arial" panose="020B0604020202020204" pitchFamily="34" charset="0"/>
                          <a:cs typeface="Arial" panose="020B0604020202020204" pitchFamily="34" charset="0"/>
                        </a:rPr>
                        <a:t> </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N/A</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548799">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1050">
                          <a:effectLst/>
                          <a:latin typeface="Arial" panose="020B0604020202020204" pitchFamily="34" charset="0"/>
                          <a:cs typeface="Arial" panose="020B0604020202020204" pitchFamily="34" charset="0"/>
                        </a:rPr>
                        <a:t>Proportion (%) de la superficie planifiée selon les zones de tarification</a:t>
                      </a:r>
                      <a:endParaRPr lang="fr-CA" sz="105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endParaRPr lang="fr-CA" sz="1050" dirty="0">
                        <a:effectLst/>
                        <a:latin typeface="Arial" panose="020B0604020202020204" pitchFamily="34" charset="0"/>
                        <a:cs typeface="Arial" panose="020B0604020202020204" pitchFamily="34" charset="0"/>
                      </a:endParaRPr>
                    </a:p>
                    <a:p>
                      <a:pPr>
                        <a:lnSpc>
                          <a:spcPct val="107000"/>
                        </a:lnSpc>
                        <a:spcAft>
                          <a:spcPts val="0"/>
                        </a:spcAft>
                      </a:pPr>
                      <a:r>
                        <a:rPr lang="fr-CA" sz="1050" dirty="0">
                          <a:effectLst/>
                          <a:latin typeface="Arial" panose="020B0604020202020204" pitchFamily="34" charset="0"/>
                          <a:cs typeface="Arial" panose="020B0604020202020204" pitchFamily="34" charset="0"/>
                        </a:rPr>
                        <a:t>180: 5% à 25% (15% pour 15 ans)</a:t>
                      </a:r>
                    </a:p>
                    <a:p>
                      <a:pPr>
                        <a:lnSpc>
                          <a:spcPct val="107000"/>
                        </a:lnSpc>
                        <a:spcAft>
                          <a:spcPts val="0"/>
                        </a:spcAft>
                      </a:pPr>
                      <a:r>
                        <a:rPr lang="fr-CA" sz="1050" dirty="0">
                          <a:effectLst/>
                          <a:latin typeface="Arial" panose="020B0604020202020204" pitchFamily="34" charset="0"/>
                          <a:cs typeface="Arial" panose="020B0604020202020204" pitchFamily="34" charset="0"/>
                        </a:rPr>
                        <a:t>181: 17% à 37% (27% pour 15 ans)</a:t>
                      </a:r>
                    </a:p>
                    <a:p>
                      <a:pPr>
                        <a:lnSpc>
                          <a:spcPct val="107000"/>
                        </a:lnSpc>
                        <a:spcAft>
                          <a:spcPts val="0"/>
                        </a:spcAft>
                      </a:pPr>
                      <a:r>
                        <a:rPr lang="fr-CA" sz="1050" dirty="0">
                          <a:effectLst/>
                          <a:latin typeface="Arial" panose="020B0604020202020204" pitchFamily="34" charset="0"/>
                          <a:cs typeface="Arial" panose="020B0604020202020204" pitchFamily="34" charset="0"/>
                        </a:rPr>
                        <a:t>182: 8% à 28% (18% pour 15 ans)</a:t>
                      </a:r>
                    </a:p>
                    <a:p>
                      <a:pPr>
                        <a:lnSpc>
                          <a:spcPct val="107000"/>
                        </a:lnSpc>
                        <a:spcAft>
                          <a:spcPts val="0"/>
                        </a:spcAft>
                      </a:pPr>
                      <a:r>
                        <a:rPr lang="fr-CA" sz="1050" dirty="0">
                          <a:effectLst/>
                          <a:latin typeface="Arial" panose="020B0604020202020204" pitchFamily="34" charset="0"/>
                          <a:cs typeface="Arial" panose="020B0604020202020204" pitchFamily="34" charset="0"/>
                        </a:rPr>
                        <a:t>183: 0% à 14% (4% pour 15 ans)</a:t>
                      </a:r>
                    </a:p>
                    <a:p>
                      <a:pPr>
                        <a:lnSpc>
                          <a:spcPct val="107000"/>
                        </a:lnSpc>
                        <a:spcAft>
                          <a:spcPts val="0"/>
                        </a:spcAft>
                      </a:pPr>
                      <a:r>
                        <a:rPr lang="fr-CA" sz="1050" dirty="0">
                          <a:effectLst/>
                          <a:latin typeface="Arial" panose="020B0604020202020204" pitchFamily="34" charset="0"/>
                          <a:cs typeface="Arial" panose="020B0604020202020204" pitchFamily="34" charset="0"/>
                        </a:rPr>
                        <a:t>184: 14% à 34% (24% pour 15 ans)</a:t>
                      </a:r>
                    </a:p>
                    <a:p>
                      <a:pPr>
                        <a:lnSpc>
                          <a:spcPct val="107000"/>
                        </a:lnSpc>
                        <a:spcAft>
                          <a:spcPts val="0"/>
                        </a:spcAft>
                      </a:pPr>
                      <a:r>
                        <a:rPr lang="fr-CA" sz="1050" dirty="0">
                          <a:effectLst/>
                          <a:latin typeface="Arial" panose="020B0604020202020204" pitchFamily="34" charset="0"/>
                          <a:cs typeface="Arial" panose="020B0604020202020204" pitchFamily="34" charset="0"/>
                        </a:rPr>
                        <a:t>185: 0% à 12% (2% pour 15 ans)</a:t>
                      </a:r>
                    </a:p>
                    <a:p>
                      <a:pPr>
                        <a:lnSpc>
                          <a:spcPct val="107000"/>
                        </a:lnSpc>
                        <a:spcAft>
                          <a:spcPts val="0"/>
                        </a:spcAft>
                      </a:pPr>
                      <a:r>
                        <a:rPr lang="fr-CA" sz="1050" dirty="0">
                          <a:effectLst/>
                          <a:latin typeface="Arial" panose="020B0604020202020204" pitchFamily="34" charset="0"/>
                          <a:cs typeface="Arial" panose="020B0604020202020204" pitchFamily="34" charset="0"/>
                        </a:rPr>
                        <a:t>186: 0% à 14% (4% pour 15 ans)</a:t>
                      </a:r>
                    </a:p>
                    <a:p>
                      <a:pPr>
                        <a:lnSpc>
                          <a:spcPct val="107000"/>
                        </a:lnSpc>
                        <a:spcAft>
                          <a:spcPts val="0"/>
                        </a:spcAft>
                      </a:pPr>
                      <a:r>
                        <a:rPr lang="fr-CA" sz="1050" dirty="0">
                          <a:effectLst/>
                          <a:latin typeface="Arial" panose="020B0604020202020204" pitchFamily="34" charset="0"/>
                          <a:cs typeface="Arial" panose="020B0604020202020204" pitchFamily="34" charset="0"/>
                        </a:rPr>
                        <a:t>187:</a:t>
                      </a:r>
                      <a:r>
                        <a:rPr lang="fr-CA" sz="1050" baseline="0" dirty="0">
                          <a:effectLst/>
                          <a:latin typeface="Arial" panose="020B0604020202020204" pitchFamily="34" charset="0"/>
                          <a:cs typeface="Arial" panose="020B0604020202020204" pitchFamily="34" charset="0"/>
                        </a:rPr>
                        <a:t> 0% à 12% (2% pour 15 ans)</a:t>
                      </a:r>
                      <a:endParaRPr lang="fr-CA" sz="1050" dirty="0">
                        <a:effectLst/>
                        <a:latin typeface="Arial" panose="020B0604020202020204" pitchFamily="34" charset="0"/>
                        <a:cs typeface="Arial" panose="020B0604020202020204" pitchFamily="34" charset="0"/>
                      </a:endParaRPr>
                    </a:p>
                    <a:p>
                      <a:pPr>
                        <a:lnSpc>
                          <a:spcPct val="107000"/>
                        </a:lnSpc>
                        <a:spcAft>
                          <a:spcPts val="0"/>
                        </a:spcAft>
                      </a:pPr>
                      <a:r>
                        <a:rPr lang="fr-CA" sz="1050" dirty="0">
                          <a:effectLst/>
                          <a:latin typeface="Arial" panose="020B0604020202020204" pitchFamily="34" charset="0"/>
                          <a:cs typeface="Arial" panose="020B0604020202020204" pitchFamily="34" charset="0"/>
                        </a:rPr>
                        <a:t> </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180: </a:t>
                      </a:r>
                      <a:r>
                        <a:rPr lang="fr-CA" sz="1050" dirty="0" smtClean="0">
                          <a:effectLst/>
                          <a:latin typeface="Arial" panose="020B0604020202020204" pitchFamily="34" charset="0"/>
                          <a:cs typeface="Arial" panose="020B0604020202020204" pitchFamily="34" charset="0"/>
                        </a:rPr>
                        <a:t>12 </a:t>
                      </a:r>
                      <a:r>
                        <a:rPr lang="fr-CA" sz="1050" dirty="0">
                          <a:effectLst/>
                          <a:latin typeface="Arial" panose="020B0604020202020204" pitchFamily="34" charset="0"/>
                          <a:cs typeface="Arial" panose="020B0604020202020204" pitchFamily="34" charset="0"/>
                        </a:rPr>
                        <a:t>%</a:t>
                      </a:r>
                    </a:p>
                    <a:p>
                      <a:pPr>
                        <a:lnSpc>
                          <a:spcPct val="107000"/>
                        </a:lnSpc>
                        <a:spcAft>
                          <a:spcPts val="0"/>
                        </a:spcAft>
                      </a:pPr>
                      <a:r>
                        <a:rPr lang="fr-CA" sz="1050" dirty="0">
                          <a:effectLst/>
                          <a:latin typeface="Arial" panose="020B0604020202020204" pitchFamily="34" charset="0"/>
                          <a:ea typeface="Calibri" panose="020F0502020204030204" pitchFamily="34" charset="0"/>
                          <a:cs typeface="Arial" panose="020B0604020202020204" pitchFamily="34" charset="0"/>
                        </a:rPr>
                        <a:t>181: </a:t>
                      </a:r>
                      <a:r>
                        <a:rPr lang="fr-CA" sz="1050" u="none" dirty="0" smtClean="0">
                          <a:effectLst/>
                          <a:latin typeface="Arial" panose="020B0604020202020204" pitchFamily="34" charset="0"/>
                          <a:ea typeface="Calibri" panose="020F0502020204030204" pitchFamily="34" charset="0"/>
                          <a:cs typeface="Arial" panose="020B0604020202020204" pitchFamily="34" charset="0"/>
                        </a:rPr>
                        <a:t>15 </a:t>
                      </a:r>
                      <a:r>
                        <a:rPr lang="fr-CA" sz="1050" u="none"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fr-CA" sz="1050" dirty="0">
                          <a:effectLst/>
                          <a:latin typeface="Arial" panose="020B0604020202020204" pitchFamily="34" charset="0"/>
                          <a:ea typeface="Calibri" panose="020F0502020204030204" pitchFamily="34" charset="0"/>
                          <a:cs typeface="Arial" panose="020B0604020202020204" pitchFamily="34" charset="0"/>
                        </a:rPr>
                        <a:t>182: </a:t>
                      </a:r>
                      <a:r>
                        <a:rPr lang="fr-CA" sz="1050" u="none" dirty="0" smtClean="0">
                          <a:effectLst/>
                          <a:latin typeface="Arial" panose="020B0604020202020204" pitchFamily="34" charset="0"/>
                          <a:ea typeface="Calibri" panose="020F0502020204030204" pitchFamily="34" charset="0"/>
                          <a:cs typeface="Arial" panose="020B0604020202020204" pitchFamily="34" charset="0"/>
                        </a:rPr>
                        <a:t>30 </a:t>
                      </a:r>
                      <a:r>
                        <a:rPr lang="fr-CA" sz="1050" u="none"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fr-CA" sz="1050" dirty="0">
                          <a:effectLst/>
                          <a:latin typeface="Arial" panose="020B0604020202020204" pitchFamily="34" charset="0"/>
                          <a:ea typeface="Calibri" panose="020F0502020204030204" pitchFamily="34" charset="0"/>
                          <a:cs typeface="Arial" panose="020B0604020202020204" pitchFamily="34" charset="0"/>
                        </a:rPr>
                        <a:t>183: </a:t>
                      </a:r>
                      <a:r>
                        <a:rPr lang="fr-CA" sz="1050" dirty="0" smtClean="0">
                          <a:effectLst/>
                          <a:latin typeface="Arial" panose="020B0604020202020204" pitchFamily="34" charset="0"/>
                          <a:ea typeface="Calibri" panose="020F0502020204030204" pitchFamily="34" charset="0"/>
                          <a:cs typeface="Arial" panose="020B0604020202020204" pitchFamily="34" charset="0"/>
                        </a:rPr>
                        <a:t>3 </a:t>
                      </a:r>
                      <a:r>
                        <a:rPr lang="fr-CA" sz="105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fr-CA" sz="1050" dirty="0" smtClean="0">
                          <a:effectLst/>
                          <a:latin typeface="Arial" panose="020B0604020202020204" pitchFamily="34" charset="0"/>
                          <a:ea typeface="Calibri" panose="020F0502020204030204" pitchFamily="34" charset="0"/>
                          <a:cs typeface="Arial" panose="020B0604020202020204" pitchFamily="34" charset="0"/>
                        </a:rPr>
                        <a:t>184:</a:t>
                      </a:r>
                      <a:r>
                        <a:rPr lang="fr-CA" sz="1050" u="none" dirty="0" smtClean="0">
                          <a:effectLst/>
                          <a:latin typeface="Arial" panose="020B0604020202020204" pitchFamily="34" charset="0"/>
                          <a:ea typeface="Calibri" panose="020F0502020204030204" pitchFamily="34" charset="0"/>
                          <a:cs typeface="Arial" panose="020B0604020202020204" pitchFamily="34" charset="0"/>
                        </a:rPr>
                        <a:t> 35 %</a:t>
                      </a:r>
                    </a:p>
                    <a:p>
                      <a:pPr>
                        <a:lnSpc>
                          <a:spcPct val="107000"/>
                        </a:lnSpc>
                        <a:spcAft>
                          <a:spcPts val="0"/>
                        </a:spcAft>
                      </a:pPr>
                      <a:r>
                        <a:rPr lang="fr-CA" sz="1050" dirty="0" smtClean="0">
                          <a:effectLst/>
                          <a:latin typeface="Arial" panose="020B0604020202020204" pitchFamily="34" charset="0"/>
                          <a:ea typeface="Calibri" panose="020F0502020204030204" pitchFamily="34" charset="0"/>
                          <a:cs typeface="Arial" panose="020B0604020202020204" pitchFamily="34" charset="0"/>
                        </a:rPr>
                        <a:t>185: 4 %</a:t>
                      </a:r>
                    </a:p>
                    <a:p>
                      <a:pPr>
                        <a:lnSpc>
                          <a:spcPct val="107000"/>
                        </a:lnSpc>
                        <a:spcAft>
                          <a:spcPts val="0"/>
                        </a:spcAft>
                      </a:pPr>
                      <a:r>
                        <a:rPr lang="fr-CA" sz="1050" dirty="0" smtClean="0">
                          <a:effectLst/>
                          <a:latin typeface="Arial" panose="020B0604020202020204" pitchFamily="34" charset="0"/>
                          <a:ea typeface="Calibri" panose="020F0502020204030204" pitchFamily="34" charset="0"/>
                          <a:cs typeface="Arial" panose="020B0604020202020204" pitchFamily="34" charset="0"/>
                        </a:rPr>
                        <a:t>186</a:t>
                      </a:r>
                      <a:r>
                        <a:rPr lang="fr-CA" sz="1050" dirty="0">
                          <a:effectLst/>
                          <a:latin typeface="Arial" panose="020B0604020202020204" pitchFamily="34" charset="0"/>
                          <a:ea typeface="Calibri" panose="020F0502020204030204" pitchFamily="34" charset="0"/>
                          <a:cs typeface="Arial" panose="020B0604020202020204" pitchFamily="34" charset="0"/>
                        </a:rPr>
                        <a:t>: </a:t>
                      </a:r>
                      <a:r>
                        <a:rPr lang="fr-CA" sz="1050" dirty="0" smtClean="0">
                          <a:effectLst/>
                          <a:latin typeface="Arial" panose="020B0604020202020204" pitchFamily="34" charset="0"/>
                          <a:ea typeface="Calibri" panose="020F0502020204030204" pitchFamily="34" charset="0"/>
                          <a:cs typeface="Arial" panose="020B0604020202020204" pitchFamily="34" charset="0"/>
                        </a:rPr>
                        <a:t>1 </a:t>
                      </a:r>
                      <a:r>
                        <a:rPr lang="fr-CA" sz="105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fr-CA" sz="1050" dirty="0">
                          <a:effectLst/>
                          <a:latin typeface="Arial" panose="020B0604020202020204" pitchFamily="34" charset="0"/>
                          <a:ea typeface="Calibri" panose="020F0502020204030204" pitchFamily="34" charset="0"/>
                          <a:cs typeface="Arial" panose="020B0604020202020204" pitchFamily="34" charset="0"/>
                        </a:rPr>
                        <a:t>187: </a:t>
                      </a:r>
                      <a:r>
                        <a:rPr lang="fr-CA" sz="1050" u="none" dirty="0" smtClean="0">
                          <a:effectLst/>
                          <a:latin typeface="Arial" panose="020B0604020202020204" pitchFamily="34" charset="0"/>
                          <a:ea typeface="Calibri" panose="020F0502020204030204" pitchFamily="34" charset="0"/>
                          <a:cs typeface="Arial" panose="020B0604020202020204" pitchFamily="34" charset="0"/>
                        </a:rPr>
                        <a:t>1 </a:t>
                      </a:r>
                      <a:r>
                        <a:rPr lang="fr-CA" sz="1050" u="none" dirty="0">
                          <a:effectLst/>
                          <a:latin typeface="Arial" panose="020B0604020202020204" pitchFamily="34" charset="0"/>
                          <a:ea typeface="Calibri" panose="020F0502020204030204" pitchFamily="34" charset="0"/>
                          <a:cs typeface="Arial" panose="020B0604020202020204" pitchFamily="34" charset="0"/>
                        </a:rPr>
                        <a:t>%</a:t>
                      </a: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975450">
                <a:tc rowSpan="2">
                  <a:txBody>
                    <a:bodyPr/>
                    <a:lstStyle/>
                    <a:p>
                      <a:pPr>
                        <a:lnSpc>
                          <a:spcPct val="107000"/>
                        </a:lnSpc>
                        <a:spcAft>
                          <a:spcPts val="0"/>
                        </a:spcAft>
                      </a:pPr>
                      <a:r>
                        <a:rPr lang="fr-CA" sz="1050">
                          <a:effectLst/>
                          <a:latin typeface="Arial" panose="020B0604020202020204" pitchFamily="34" charset="0"/>
                          <a:cs typeface="Arial" panose="020B0604020202020204" pitchFamily="34" charset="0"/>
                        </a:rPr>
                        <a:t>Qualité de l’approvisionnement en matière ligneuse</a:t>
                      </a:r>
                    </a:p>
                    <a:p>
                      <a:pPr>
                        <a:lnSpc>
                          <a:spcPct val="107000"/>
                        </a:lnSpc>
                        <a:spcAft>
                          <a:spcPts val="0"/>
                        </a:spcAft>
                      </a:pPr>
                      <a:r>
                        <a:rPr lang="fr-CA" sz="1050">
                          <a:effectLst/>
                          <a:latin typeface="Arial" panose="020B0604020202020204" pitchFamily="34" charset="0"/>
                          <a:cs typeface="Arial" panose="020B0604020202020204" pitchFamily="34" charset="0"/>
                        </a:rPr>
                        <a:t> </a:t>
                      </a:r>
                      <a:endParaRPr lang="fr-CA" sz="105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Contrôler les coûts de la transformation de la fibre en usine liés à la planification </a:t>
                      </a:r>
                    </a:p>
                    <a:p>
                      <a:pPr>
                        <a:lnSpc>
                          <a:spcPct val="107000"/>
                        </a:lnSpc>
                        <a:spcAft>
                          <a:spcPts val="0"/>
                        </a:spcAft>
                      </a:pPr>
                      <a:r>
                        <a:rPr lang="fr-CA" sz="1050" dirty="0">
                          <a:effectLst/>
                          <a:latin typeface="Arial" panose="020B0604020202020204" pitchFamily="34" charset="0"/>
                          <a:cs typeface="Arial" panose="020B0604020202020204" pitchFamily="34" charset="0"/>
                        </a:rPr>
                        <a:t> </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fr-CA" sz="1050">
                          <a:effectLst/>
                          <a:latin typeface="Arial" panose="020B0604020202020204" pitchFamily="34" charset="0"/>
                          <a:cs typeface="Arial" panose="020B0604020202020204" pitchFamily="34" charset="0"/>
                        </a:rPr>
                        <a:t>Proportion (%) du volume de l'essence moins désiré par rapport au volume du groupe d'essences (SAB vs SEPM). </a:t>
                      </a:r>
                      <a:endParaRPr lang="fr-CA" sz="105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CA" sz="1050" dirty="0">
                          <a:effectLst/>
                          <a:latin typeface="Arial" panose="020B0604020202020204" pitchFamily="34" charset="0"/>
                          <a:cs typeface="Arial" panose="020B0604020202020204" pitchFamily="34" charset="0"/>
                        </a:rPr>
                        <a:t>54,7% ±10%</a:t>
                      </a:r>
                    </a:p>
                    <a:p>
                      <a:pPr>
                        <a:lnSpc>
                          <a:spcPct val="107000"/>
                        </a:lnSpc>
                        <a:spcAft>
                          <a:spcPts val="0"/>
                        </a:spcAft>
                      </a:pPr>
                      <a:r>
                        <a:rPr lang="fr-CA" sz="1050" dirty="0">
                          <a:effectLst/>
                          <a:latin typeface="Arial" panose="020B0604020202020204" pitchFamily="34" charset="0"/>
                          <a:cs typeface="Arial" panose="020B0604020202020204" pitchFamily="34" charset="0"/>
                        </a:rPr>
                        <a:t>(moyenne des 15 prochaines années selon un scénario de diminution de la vulnérabilité à la TBE )</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 </a:t>
                      </a:r>
                      <a:r>
                        <a:rPr lang="fr-CA" sz="1050" dirty="0" smtClean="0">
                          <a:effectLst/>
                          <a:latin typeface="Arial" panose="020B0604020202020204" pitchFamily="34" charset="0"/>
                          <a:cs typeface="Arial" panose="020B0604020202020204" pitchFamily="34" charset="0"/>
                        </a:rPr>
                        <a:t>50 </a:t>
                      </a:r>
                      <a:r>
                        <a:rPr lang="fr-CA" sz="1050" dirty="0">
                          <a:effectLst/>
                          <a:latin typeface="Arial" panose="020B0604020202020204" pitchFamily="34" charset="0"/>
                          <a:cs typeface="Arial" panose="020B0604020202020204" pitchFamily="34" charset="0"/>
                        </a:rPr>
                        <a:t>%</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629363">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Volume par essence ou groupe d’essence en garantie</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endParaRPr lang="fr-CA" sz="1050" dirty="0">
                        <a:effectLst/>
                        <a:latin typeface="Arial" panose="020B0604020202020204" pitchFamily="34" charset="0"/>
                        <a:cs typeface="Arial" panose="020B0604020202020204" pitchFamily="34" charset="0"/>
                      </a:endParaRPr>
                    </a:p>
                    <a:p>
                      <a:pPr>
                        <a:lnSpc>
                          <a:spcPct val="107000"/>
                        </a:lnSpc>
                        <a:spcAft>
                          <a:spcPts val="0"/>
                        </a:spcAft>
                      </a:pPr>
                      <a:r>
                        <a:rPr lang="fr-CA" sz="1050" dirty="0">
                          <a:effectLst/>
                          <a:latin typeface="Arial" panose="020B0604020202020204" pitchFamily="34" charset="0"/>
                          <a:cs typeface="Arial" panose="020B0604020202020204" pitchFamily="34" charset="0"/>
                        </a:rPr>
                        <a:t>100 %</a:t>
                      </a:r>
                    </a:p>
                    <a:p>
                      <a:pPr>
                        <a:lnSpc>
                          <a:spcPct val="107000"/>
                        </a:lnSpc>
                        <a:spcAft>
                          <a:spcPts val="0"/>
                        </a:spcAft>
                      </a:pPr>
                      <a:r>
                        <a:rPr lang="fr-CA" sz="1050" dirty="0">
                          <a:effectLst/>
                          <a:latin typeface="Arial" panose="020B0604020202020204" pitchFamily="34" charset="0"/>
                          <a:cs typeface="Arial" panose="020B0604020202020204" pitchFamily="34" charset="0"/>
                        </a:rPr>
                        <a:t> </a:t>
                      </a: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fr-CA" sz="1050" dirty="0">
                          <a:effectLst/>
                          <a:latin typeface="Arial" panose="020B0604020202020204" pitchFamily="34" charset="0"/>
                          <a:cs typeface="Arial" panose="020B0604020202020204" pitchFamily="34" charset="0"/>
                        </a:rPr>
                        <a:t> Conforme (&gt;100%)</a:t>
                      </a:r>
                    </a:p>
                    <a:p>
                      <a:pPr>
                        <a:lnSpc>
                          <a:spcPct val="107000"/>
                        </a:lnSpc>
                        <a:spcAft>
                          <a:spcPts val="0"/>
                        </a:spcAft>
                      </a:pPr>
                      <a:endParaRPr lang="fr-CA" sz="1050" dirty="0">
                        <a:effectLst/>
                        <a:latin typeface="Arial" panose="020B0604020202020204" pitchFamily="34" charset="0"/>
                        <a:ea typeface="Calibri" panose="020F0502020204030204" pitchFamily="34" charset="0"/>
                        <a:cs typeface="Arial" panose="020B0604020202020204" pitchFamily="34"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813615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custDataLst>
              <p:tags r:id="rId1"/>
            </p:custDataLst>
          </p:nvPr>
        </p:nvSpPr>
        <p:spPr>
          <a:xfrm>
            <a:off x="2782888" y="355601"/>
            <a:ext cx="7885112" cy="835025"/>
          </a:xfrm>
          <a:prstGeom prst="rect">
            <a:avLst/>
          </a:prstGeom>
        </p:spPr>
        <p:txBody>
          <a:bodyPr/>
          <a:lstStyle>
            <a:lvl1pPr algn="l" rtl="0" eaLnBrk="0" fontAlgn="base" hangingPunct="0">
              <a:spcBef>
                <a:spcPct val="0"/>
              </a:spcBef>
              <a:spcAft>
                <a:spcPct val="0"/>
              </a:spcAft>
              <a:defRPr sz="4400" kern="1200"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defRPr/>
            </a:pPr>
            <a:endParaRPr lang="fr-CA" altLang="fr-FR" sz="3000" b="1" dirty="0">
              <a:latin typeface="Arial" panose="020B0604020202020204" pitchFamily="34" charset="0"/>
              <a:cs typeface="Arial" panose="020B0604020202020204" pitchFamily="34" charset="0"/>
            </a:endParaRPr>
          </a:p>
        </p:txBody>
      </p:sp>
      <p:sp>
        <p:nvSpPr>
          <p:cNvPr id="8" name="Titre 2"/>
          <p:cNvSpPr txBox="1">
            <a:spLocks/>
          </p:cNvSpPr>
          <p:nvPr/>
        </p:nvSpPr>
        <p:spPr>
          <a:xfrm>
            <a:off x="900176" y="35560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Réalisation des travaux sylvicoles sans récolte</a:t>
            </a:r>
          </a:p>
        </p:txBody>
      </p:sp>
      <p:graphicFrame>
        <p:nvGraphicFramePr>
          <p:cNvPr id="6" name="Tableau 5"/>
          <p:cNvGraphicFramePr>
            <a:graphicFrameLocks noGrp="1"/>
          </p:cNvGraphicFramePr>
          <p:nvPr>
            <p:extLst>
              <p:ext uri="{D42A27DB-BD31-4B8C-83A1-F6EECF244321}">
                <p14:modId xmlns:p14="http://schemas.microsoft.com/office/powerpoint/2010/main" val="2260927522"/>
              </p:ext>
            </p:extLst>
          </p:nvPr>
        </p:nvGraphicFramePr>
        <p:xfrm>
          <a:off x="586231" y="1066007"/>
          <a:ext cx="11143490" cy="1102360"/>
        </p:xfrm>
        <a:graphic>
          <a:graphicData uri="http://schemas.openxmlformats.org/drawingml/2006/table">
            <a:tbl>
              <a:tblPr firstRow="1" bandRow="1">
                <a:tableStyleId>{793D81CF-94F2-401A-BA57-92F5A7B2D0C5}</a:tableStyleId>
              </a:tblPr>
              <a:tblGrid>
                <a:gridCol w="1610869">
                  <a:extLst>
                    <a:ext uri="{9D8B030D-6E8A-4147-A177-3AD203B41FA5}">
                      <a16:colId xmlns:a16="http://schemas.microsoft.com/office/drawing/2014/main" xmlns="" val="20000"/>
                    </a:ext>
                  </a:extLst>
                </a:gridCol>
                <a:gridCol w="1993900">
                  <a:extLst>
                    <a:ext uri="{9D8B030D-6E8A-4147-A177-3AD203B41FA5}">
                      <a16:colId xmlns:a16="http://schemas.microsoft.com/office/drawing/2014/main" xmlns="" val="20001"/>
                    </a:ext>
                  </a:extLst>
                </a:gridCol>
                <a:gridCol w="2933700">
                  <a:extLst>
                    <a:ext uri="{9D8B030D-6E8A-4147-A177-3AD203B41FA5}">
                      <a16:colId xmlns:a16="http://schemas.microsoft.com/office/drawing/2014/main" xmlns="" val="20002"/>
                    </a:ext>
                  </a:extLst>
                </a:gridCol>
                <a:gridCol w="1574800">
                  <a:extLst>
                    <a:ext uri="{9D8B030D-6E8A-4147-A177-3AD203B41FA5}">
                      <a16:colId xmlns:a16="http://schemas.microsoft.com/office/drawing/2014/main" xmlns="" val="20003"/>
                    </a:ext>
                  </a:extLst>
                </a:gridCol>
                <a:gridCol w="3030221">
                  <a:extLst>
                    <a:ext uri="{9D8B030D-6E8A-4147-A177-3AD203B41FA5}">
                      <a16:colId xmlns:a16="http://schemas.microsoft.com/office/drawing/2014/main" xmlns="" val="20004"/>
                    </a:ext>
                  </a:extLst>
                </a:gridCol>
              </a:tblGrid>
              <a:tr h="370840">
                <a:tc>
                  <a:txBody>
                    <a:bodyPr/>
                    <a:lstStyle/>
                    <a:p>
                      <a:pPr algn="ctr"/>
                      <a:r>
                        <a:rPr lang="fr-CA" sz="1050" dirty="0">
                          <a:latin typeface="Arial" panose="020B0604020202020204" pitchFamily="34" charset="0"/>
                          <a:cs typeface="Arial" panose="020B0604020202020204" pitchFamily="34" charset="0"/>
                        </a:rPr>
                        <a:t>Enjeu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Objectif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Indicateur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Cible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Résultat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10870">
                <a:tc>
                  <a:txBody>
                    <a:bodyPr/>
                    <a:lstStyle/>
                    <a:p>
                      <a:r>
                        <a:rPr lang="fr-CA" sz="1050" dirty="0">
                          <a:latin typeface="Arial" panose="020B0604020202020204" pitchFamily="34" charset="0"/>
                          <a:cs typeface="Arial" panose="020B0604020202020204" pitchFamily="34" charset="0"/>
                        </a:rPr>
                        <a:t>Réalisation des travaux sylvicoles sans récolte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Limiter l'impact de la dispersion des travaux sylvicoles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Pourcentage de la superficie des chantiers ayant un minimum de 15 ha de travaux sylvicoles sans récolte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 95 %	</a:t>
                      </a:r>
                    </a:p>
                    <a:p>
                      <a:endParaRPr lang="fr-CA" sz="1050" baseline="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dirty="0" smtClean="0">
                          <a:latin typeface="Arial" panose="020B0604020202020204" pitchFamily="34" charset="0"/>
                          <a:cs typeface="Arial" panose="020B0604020202020204" pitchFamily="34" charset="0"/>
                        </a:rPr>
                        <a:t>Conforme mais le</a:t>
                      </a:r>
                      <a:r>
                        <a:rPr lang="fr-CA" sz="1050" baseline="0" dirty="0" smtClean="0">
                          <a:latin typeface="Arial" panose="020B0604020202020204" pitchFamily="34" charset="0"/>
                          <a:cs typeface="Arial" panose="020B0604020202020204" pitchFamily="34" charset="0"/>
                        </a:rPr>
                        <a:t> calcul officiel est réalisé à la PRAN puisque la nature des travaux présentés à cette échelle ne permet pas d’évaluer l’indicateur de façon réaliste</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875717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1"/>
            </p:custDataLst>
          </p:nvPr>
        </p:nvSpPr>
        <p:spPr>
          <a:xfrm>
            <a:off x="4367213" y="333376"/>
            <a:ext cx="5562600" cy="1008063"/>
          </a:xfrm>
          <a:prstGeom prst="rect">
            <a:avLst/>
          </a:prstGeom>
        </p:spPr>
        <p:txBody>
          <a:bodyPr/>
          <a:lstStyle>
            <a:lvl1pPr algn="l" rtl="0" eaLnBrk="0" fontAlgn="base" hangingPunct="0">
              <a:spcBef>
                <a:spcPct val="0"/>
              </a:spcBef>
              <a:spcAft>
                <a:spcPct val="0"/>
              </a:spcAft>
              <a:defRPr sz="4400" kern="1200"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r" eaLnBrk="1" hangingPunct="1">
              <a:lnSpc>
                <a:spcPct val="90000"/>
              </a:lnSpc>
              <a:defRPr/>
            </a:pPr>
            <a:endParaRPr lang="fr-CA" altLang="fr-FR" sz="1800" b="1" dirty="0">
              <a:solidFill>
                <a:srgbClr val="669900"/>
              </a:solidFill>
              <a:latin typeface="Arial" panose="020B0604020202020204" pitchFamily="34" charset="0"/>
              <a:ea typeface="ＭＳ Ｐゴシック" panose="020B0600070205080204" pitchFamily="34" charset="-128"/>
            </a:endParaRPr>
          </a:p>
        </p:txBody>
      </p:sp>
      <p:sp>
        <p:nvSpPr>
          <p:cNvPr id="7" name="Titre 2"/>
          <p:cNvSpPr txBox="1">
            <a:spLocks/>
          </p:cNvSpPr>
          <p:nvPr/>
        </p:nvSpPr>
        <p:spPr>
          <a:xfrm>
            <a:off x="900176" y="226328"/>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Écosystémiques</a:t>
            </a:r>
          </a:p>
        </p:txBody>
      </p:sp>
      <p:graphicFrame>
        <p:nvGraphicFramePr>
          <p:cNvPr id="10" name="Tableau 9"/>
          <p:cNvGraphicFramePr>
            <a:graphicFrameLocks noGrp="1"/>
          </p:cNvGraphicFramePr>
          <p:nvPr>
            <p:extLst>
              <p:ext uri="{D42A27DB-BD31-4B8C-83A1-F6EECF244321}">
                <p14:modId xmlns:p14="http://schemas.microsoft.com/office/powerpoint/2010/main" val="2067770727"/>
              </p:ext>
            </p:extLst>
          </p:nvPr>
        </p:nvGraphicFramePr>
        <p:xfrm>
          <a:off x="608045" y="609931"/>
          <a:ext cx="10669508" cy="5882345"/>
        </p:xfrm>
        <a:graphic>
          <a:graphicData uri="http://schemas.openxmlformats.org/drawingml/2006/table">
            <a:tbl>
              <a:tblPr firstRow="1" bandRow="1">
                <a:tableStyleId>{793D81CF-94F2-401A-BA57-92F5A7B2D0C5}</a:tableStyleId>
              </a:tblPr>
              <a:tblGrid>
                <a:gridCol w="1684608">
                  <a:extLst>
                    <a:ext uri="{9D8B030D-6E8A-4147-A177-3AD203B41FA5}">
                      <a16:colId xmlns:a16="http://schemas.microsoft.com/office/drawing/2014/main" xmlns="" val="20000"/>
                    </a:ext>
                  </a:extLst>
                </a:gridCol>
                <a:gridCol w="1703506">
                  <a:extLst>
                    <a:ext uri="{9D8B030D-6E8A-4147-A177-3AD203B41FA5}">
                      <a16:colId xmlns:a16="http://schemas.microsoft.com/office/drawing/2014/main" xmlns="" val="20001"/>
                    </a:ext>
                  </a:extLst>
                </a:gridCol>
                <a:gridCol w="2670035">
                  <a:extLst>
                    <a:ext uri="{9D8B030D-6E8A-4147-A177-3AD203B41FA5}">
                      <a16:colId xmlns:a16="http://schemas.microsoft.com/office/drawing/2014/main" xmlns="" val="20002"/>
                    </a:ext>
                  </a:extLst>
                </a:gridCol>
                <a:gridCol w="2477457">
                  <a:extLst>
                    <a:ext uri="{9D8B030D-6E8A-4147-A177-3AD203B41FA5}">
                      <a16:colId xmlns:a16="http://schemas.microsoft.com/office/drawing/2014/main" xmlns="" val="20003"/>
                    </a:ext>
                  </a:extLst>
                </a:gridCol>
                <a:gridCol w="2133902">
                  <a:extLst>
                    <a:ext uri="{9D8B030D-6E8A-4147-A177-3AD203B41FA5}">
                      <a16:colId xmlns:a16="http://schemas.microsoft.com/office/drawing/2014/main" xmlns="" val="20004"/>
                    </a:ext>
                  </a:extLst>
                </a:gridCol>
              </a:tblGrid>
              <a:tr h="236386">
                <a:tc>
                  <a:txBody>
                    <a:bodyPr/>
                    <a:lstStyle/>
                    <a:p>
                      <a:pPr algn="ctr"/>
                      <a:r>
                        <a:rPr lang="fr-CA" sz="1050" dirty="0">
                          <a:effectLst/>
                          <a:latin typeface="Arial" panose="020B0604020202020204" pitchFamily="34" charset="0"/>
                          <a:cs typeface="Arial" panose="020B0604020202020204" pitchFamily="34" charset="0"/>
                        </a:rPr>
                        <a:t>Enjeu</a:t>
                      </a:r>
                      <a:endParaRPr lang="fr-CA" sz="105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effectLst/>
                          <a:latin typeface="Arial" panose="020B0604020202020204" pitchFamily="34" charset="0"/>
                          <a:cs typeface="Arial" panose="020B0604020202020204" pitchFamily="34" charset="0"/>
                        </a:rPr>
                        <a:t>Objectif</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effectLst/>
                          <a:latin typeface="Arial" panose="020B0604020202020204" pitchFamily="34" charset="0"/>
                          <a:cs typeface="Arial" panose="020B0604020202020204" pitchFamily="34" charset="0"/>
                        </a:rPr>
                        <a:t>Indicateur</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effectLst/>
                          <a:latin typeface="Arial" panose="020B0604020202020204" pitchFamily="34" charset="0"/>
                          <a:cs typeface="Arial" panose="020B0604020202020204" pitchFamily="34" charset="0"/>
                        </a:rPr>
                        <a:t>Cible</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effectLst/>
                          <a:latin typeface="Arial" panose="020B0604020202020204" pitchFamily="34" charset="0"/>
                          <a:cs typeface="Arial" panose="020B0604020202020204" pitchFamily="34" charset="0"/>
                        </a:rPr>
                        <a:t>Résultat</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673118">
                <a:tc rowSpan="2">
                  <a:txBody>
                    <a:bodyPr/>
                    <a:lstStyle/>
                    <a:p>
                      <a:r>
                        <a:rPr lang="fr-CA" sz="1050" kern="1200" dirty="0">
                          <a:effectLst/>
                          <a:latin typeface="Arial" panose="020B0604020202020204" pitchFamily="34" charset="0"/>
                          <a:cs typeface="Arial" panose="020B0604020202020204" pitchFamily="34" charset="0"/>
                        </a:rPr>
                        <a:t>Raréfaction des vieilles forêts et surabondance des peuplements en régénération (structure d’âge des forêts)</a:t>
                      </a:r>
                      <a:endParaRPr lang="fr-CA" sz="105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fr-CA" sz="1050" kern="1200" dirty="0">
                          <a:effectLst/>
                          <a:latin typeface="Arial" panose="020B0604020202020204" pitchFamily="34" charset="0"/>
                          <a:cs typeface="Arial" panose="020B0604020202020204" pitchFamily="34" charset="0"/>
                        </a:rPr>
                        <a:t>Faire en sorte que la structure d’âge des forêts aménagées s’apparente à celles qui existent dans la forêt naturelle </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kern="1200" dirty="0">
                          <a:effectLst/>
                          <a:latin typeface="Arial" panose="020B0604020202020204" pitchFamily="34" charset="0"/>
                          <a:cs typeface="Arial" panose="020B0604020202020204" pitchFamily="34" charset="0"/>
                        </a:rPr>
                        <a:t>Pourcentage du territoire où la structure d’âge des forêts présente un degré d’altération faible ou modéré par rapport aux </a:t>
                      </a:r>
                      <a:r>
                        <a:rPr lang="fr-CA" sz="1050" kern="1200" dirty="0" smtClean="0">
                          <a:effectLst/>
                          <a:latin typeface="Arial" panose="020B0604020202020204" pitchFamily="34" charset="0"/>
                          <a:cs typeface="Arial" panose="020B0604020202020204" pitchFamily="34" charset="0"/>
                        </a:rPr>
                        <a:t>états</a:t>
                      </a:r>
                      <a:r>
                        <a:rPr lang="fr-CA" sz="1050" kern="1200" baseline="0" dirty="0" smtClean="0">
                          <a:effectLst/>
                          <a:latin typeface="Arial" panose="020B0604020202020204" pitchFamily="34" charset="0"/>
                          <a:cs typeface="Arial" panose="020B0604020202020204" pitchFamily="34" charset="0"/>
                        </a:rPr>
                        <a:t> </a:t>
                      </a:r>
                      <a:r>
                        <a:rPr lang="fr-CA" sz="1050" kern="1200" dirty="0" smtClean="0">
                          <a:effectLst/>
                          <a:latin typeface="Arial" panose="020B0604020202020204" pitchFamily="34" charset="0"/>
                          <a:cs typeface="Arial" panose="020B0604020202020204" pitchFamily="34" charset="0"/>
                        </a:rPr>
                        <a:t>de </a:t>
                      </a:r>
                      <a:r>
                        <a:rPr lang="fr-CA" sz="1050" kern="1200" dirty="0">
                          <a:effectLst/>
                          <a:latin typeface="Arial" panose="020B0604020202020204" pitchFamily="34" charset="0"/>
                          <a:cs typeface="Arial" panose="020B0604020202020204" pitchFamily="34" charset="0"/>
                        </a:rPr>
                        <a:t>référence de la forêt naturelle (calculé sur la base des UTA) </a:t>
                      </a:r>
                    </a:p>
                    <a:p>
                      <a:endParaRPr lang="fr-CA" sz="1050" kern="1200" dirty="0">
                        <a:effectLst/>
                        <a:latin typeface="Arial" panose="020B0604020202020204" pitchFamily="34" charset="0"/>
                        <a:cs typeface="Arial" panose="020B0604020202020204" pitchFamily="34" charset="0"/>
                      </a:endParaRPr>
                    </a:p>
                    <a:p>
                      <a:r>
                        <a:rPr lang="fr-CA" sz="1050" kern="1200" dirty="0">
                          <a:effectLst/>
                          <a:latin typeface="Arial" panose="020B0604020202020204" pitchFamily="34" charset="0"/>
                          <a:cs typeface="Arial" panose="020B0604020202020204" pitchFamily="34" charset="0"/>
                        </a:rPr>
                        <a:t>Note : Indicateur qui</a:t>
                      </a:r>
                      <a:r>
                        <a:rPr lang="fr-CA" sz="1050" kern="1200" baseline="0" dirty="0">
                          <a:effectLst/>
                          <a:latin typeface="Arial" panose="020B0604020202020204" pitchFamily="34" charset="0"/>
                          <a:cs typeface="Arial" panose="020B0604020202020204" pitchFamily="34" charset="0"/>
                        </a:rPr>
                        <a:t> est suivi pour l’enjeu relatif à la structure interne des peuplements et bois </a:t>
                      </a:r>
                      <a:r>
                        <a:rPr lang="fr-CA" sz="1050" kern="1200" baseline="0" dirty="0" smtClean="0">
                          <a:effectLst/>
                          <a:latin typeface="Arial" panose="020B0604020202020204" pitchFamily="34" charset="0"/>
                          <a:cs typeface="Arial" panose="020B0604020202020204" pitchFamily="34" charset="0"/>
                        </a:rPr>
                        <a:t>morts.</a:t>
                      </a:r>
                      <a:endParaRPr lang="fr-CA" sz="1050" kern="120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kern="1200" baseline="0" dirty="0">
                          <a:solidFill>
                            <a:schemeClr val="dk1"/>
                          </a:solidFill>
                          <a:latin typeface="Arial" panose="020B0604020202020204" pitchFamily="34" charset="0"/>
                          <a:ea typeface="+mn-ea"/>
                          <a:cs typeface="Arial" panose="020B0604020202020204" pitchFamily="34" charset="0"/>
                        </a:rPr>
                        <a:t>Au moins 80 % de la superficie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CA" sz="1050" kern="1200" baseline="0" dirty="0" smtClean="0">
                          <a:solidFill>
                            <a:schemeClr val="dk1"/>
                          </a:solidFill>
                          <a:latin typeface="Arial" panose="020B0604020202020204" pitchFamily="34" charset="0"/>
                          <a:ea typeface="+mn-ea"/>
                          <a:cs typeface="Arial" panose="020B0604020202020204" pitchFamily="34" charset="0"/>
                        </a:rPr>
                        <a:t>Non conforme en fonction de la fiche VOIC 18-23 initiale mais </a:t>
                      </a:r>
                    </a:p>
                    <a:p>
                      <a:pPr marL="0" marR="0" lvl="0" indent="0" algn="l" defTabSz="914400" rtl="0" eaLnBrk="1" fontAlgn="auto" latinLnBrk="0" hangingPunct="1">
                        <a:lnSpc>
                          <a:spcPct val="107000"/>
                        </a:lnSpc>
                        <a:spcBef>
                          <a:spcPts val="0"/>
                        </a:spcBef>
                        <a:spcAft>
                          <a:spcPts val="800"/>
                        </a:spcAft>
                        <a:buClrTx/>
                        <a:buSzTx/>
                        <a:buFontTx/>
                        <a:buNone/>
                        <a:tabLst/>
                        <a:defRPr/>
                      </a:pPr>
                      <a:r>
                        <a:rPr lang="fr-CA" sz="1050" kern="1200" baseline="0" dirty="0" smtClean="0">
                          <a:solidFill>
                            <a:schemeClr val="dk1"/>
                          </a:solidFill>
                          <a:latin typeface="Arial" panose="020B0604020202020204" pitchFamily="34" charset="0"/>
                          <a:ea typeface="+mn-ea"/>
                          <a:cs typeface="Arial" panose="020B0604020202020204" pitchFamily="34" charset="0"/>
                        </a:rPr>
                        <a:t>Conforme en regard des nouveaux délais TBE ajustés (Ajout au PAFIO v7, de façon préventive, tous les peuplements vulnérables « 1 » et « 2 » (fort en sapin) en regard de l’épidémie de TBE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785170">
                <a:tc vMerge="1">
                  <a:txBody>
                    <a:bodyPr/>
                    <a:lstStyle/>
                    <a:p>
                      <a:endParaRPr lang="fr-CA" sz="1050" dirty="0">
                        <a:latin typeface="Arial" panose="020B0604020202020204" pitchFamily="34" charset="0"/>
                        <a:cs typeface="Arial" panose="020B0604020202020204" pitchFamily="34" charset="0"/>
                      </a:endParaRPr>
                    </a:p>
                  </a:txBody>
                  <a:tcPr/>
                </a:tc>
                <a:tc vMerge="1">
                  <a:txBody>
                    <a:bodyPr/>
                    <a:lstStyle/>
                    <a:p>
                      <a:endParaRPr lang="fr-CA" sz="1050" dirty="0">
                        <a:latin typeface="Arial" panose="020B0604020202020204" pitchFamily="34" charset="0"/>
                        <a:cs typeface="Arial" panose="020B0604020202020204" pitchFamily="34" charset="0"/>
                      </a:endParaRPr>
                    </a:p>
                  </a:txBody>
                  <a:tcPr/>
                </a:tc>
                <a:tc>
                  <a:txBody>
                    <a:bodyPr/>
                    <a:lstStyle/>
                    <a:p>
                      <a:r>
                        <a:rPr lang="fr-CA" sz="1050" kern="1200" dirty="0">
                          <a:effectLst/>
                          <a:latin typeface="Arial" panose="020B0604020202020204" pitchFamily="34" charset="0"/>
                          <a:cs typeface="Arial" panose="020B0604020202020204" pitchFamily="34" charset="0"/>
                        </a:rPr>
                        <a:t>Proportion de vieilles forêts à l’échelle des territoires certifiés </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kern="1200" dirty="0">
                          <a:effectLst/>
                          <a:latin typeface="Arial" panose="020B0604020202020204" pitchFamily="34" charset="0"/>
                          <a:cs typeface="Arial" panose="020B0604020202020204" pitchFamily="34" charset="0"/>
                        </a:rPr>
                        <a:t>≥50 % du niveau historique </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50" kern="1200" baseline="0" dirty="0" smtClean="0">
                          <a:solidFill>
                            <a:schemeClr val="dk1"/>
                          </a:solidFill>
                          <a:latin typeface="Arial" panose="020B0604020202020204" pitchFamily="34" charset="0"/>
                          <a:ea typeface="+mn-ea"/>
                          <a:cs typeface="Arial" panose="020B0604020202020204" pitchFamily="34" charset="0"/>
                        </a:rPr>
                        <a:t>Même commentaire que ci-dessus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094756">
                <a:tc rowSpan="2">
                  <a:txBody>
                    <a:bodyPr/>
                    <a:lstStyle/>
                    <a:p>
                      <a:r>
                        <a:rPr lang="fr-CA" sz="1050" kern="1200" dirty="0">
                          <a:effectLst/>
                          <a:latin typeface="Arial" panose="020B0604020202020204" pitchFamily="34" charset="0"/>
                          <a:cs typeface="Arial" panose="020B0604020202020204" pitchFamily="34" charset="0"/>
                        </a:rPr>
                        <a:t>Structure interne des peuplements et bois </a:t>
                      </a:r>
                      <a:r>
                        <a:rPr lang="fr-CA" sz="1050" kern="1200" dirty="0" smtClean="0">
                          <a:effectLst/>
                          <a:latin typeface="Arial" panose="020B0604020202020204" pitchFamily="34" charset="0"/>
                          <a:cs typeface="Arial" panose="020B0604020202020204" pitchFamily="34" charset="0"/>
                        </a:rPr>
                        <a:t>morts</a:t>
                      </a:r>
                      <a:endParaRPr lang="fr-CA" sz="105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fr-CA" sz="1050" kern="1200" dirty="0">
                          <a:effectLst/>
                          <a:latin typeface="Arial" panose="020B0604020202020204" pitchFamily="34" charset="0"/>
                          <a:cs typeface="Arial" panose="020B0604020202020204" pitchFamily="34" charset="0"/>
                        </a:rPr>
                        <a:t>Réduire les écarts de structure interne entre la forêt actuelle et la forêt naturelle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CA" sz="1050" kern="1200" dirty="0">
                          <a:effectLst/>
                          <a:latin typeface="Arial" panose="020B0604020202020204" pitchFamily="34" charset="0"/>
                          <a:cs typeface="Arial" panose="020B0604020202020204" pitchFamily="34" charset="0"/>
                        </a:rPr>
                        <a:t>Pourcentage du territoire où la structure interne verticale des peuplements présente des degrés d'altération faible ou modérée comparativement aux états de référence de la forêt naturelle (calculé sur la base des UTA</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kern="1200" dirty="0">
                          <a:effectLst/>
                          <a:latin typeface="Arial" panose="020B0604020202020204" pitchFamily="34" charset="0"/>
                          <a:cs typeface="Arial" panose="020B0604020202020204" pitchFamily="34" charset="0"/>
                        </a:rPr>
                        <a:t>Au moins 80 % de la superficie </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kern="1200" dirty="0">
                          <a:effectLst/>
                          <a:latin typeface="Arial" panose="020B0604020202020204" pitchFamily="34" charset="0"/>
                          <a:cs typeface="Arial" panose="020B0604020202020204" pitchFamily="34" charset="0"/>
                        </a:rPr>
                        <a:t>Conforme </a:t>
                      </a:r>
                      <a:r>
                        <a:rPr lang="fr-CA" sz="1050" kern="1200" dirty="0" smtClean="0">
                          <a:effectLst/>
                          <a:latin typeface="Arial" panose="020B0604020202020204" pitchFamily="34" charset="0"/>
                          <a:cs typeface="Arial" panose="020B0604020202020204" pitchFamily="34" charset="0"/>
                        </a:rPr>
                        <a:t>(85%)</a:t>
                      </a:r>
                      <a:endParaRPr lang="fr-CA" sz="1050" kern="1200" dirty="0">
                        <a:effectLst/>
                        <a:latin typeface="Arial" panose="020B0604020202020204" pitchFamily="34" charset="0"/>
                        <a:cs typeface="Arial" panose="020B0604020202020204" pitchFamily="34" charset="0"/>
                      </a:endParaRPr>
                    </a:p>
                    <a:p>
                      <a:r>
                        <a:rPr lang="fr-CA" sz="1050" kern="1200" dirty="0">
                          <a:effectLst/>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805575">
                <a:tc vMerge="1">
                  <a:txBody>
                    <a:bodyPr/>
                    <a:lstStyle/>
                    <a:p>
                      <a:endParaRPr lang="fr-CA" sz="1050" dirty="0">
                        <a:latin typeface="Arial" panose="020B0604020202020204" pitchFamily="34" charset="0"/>
                        <a:cs typeface="Arial" panose="020B0604020202020204" pitchFamily="34" charset="0"/>
                      </a:endParaRPr>
                    </a:p>
                  </a:txBody>
                  <a:tcPr anchor="ctr"/>
                </a:tc>
                <a:tc vMerge="1">
                  <a:txBody>
                    <a:bodyPr/>
                    <a:lstStyle/>
                    <a:p>
                      <a:endParaRPr lang="fr-CA" sz="1050" dirty="0">
                        <a:latin typeface="Arial" panose="020B0604020202020204" pitchFamily="34" charset="0"/>
                        <a:cs typeface="Arial" panose="020B0604020202020204" pitchFamily="34" charset="0"/>
                      </a:endParaRPr>
                    </a:p>
                  </a:txBody>
                  <a:tcPr anchor="ctr"/>
                </a:tc>
                <a:tc>
                  <a:txBody>
                    <a:bodyPr/>
                    <a:lstStyle/>
                    <a:p>
                      <a:r>
                        <a:rPr lang="fr-CA" sz="1050" kern="1200" dirty="0">
                          <a:effectLst/>
                          <a:latin typeface="Arial" panose="020B0604020202020204" pitchFamily="34" charset="0"/>
                          <a:cs typeface="Arial" panose="020B0604020202020204" pitchFamily="34" charset="0"/>
                        </a:rPr>
                        <a:t>Pourcentage de la superficie des classes d'âges 10 et 30 ans ayant fait l'objet de traitement d'éducation (éclaircie précommerciale et nettoiement) </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kern="1200" dirty="0">
                          <a:effectLst/>
                          <a:latin typeface="Arial" panose="020B0604020202020204" pitchFamily="34" charset="0"/>
                          <a:cs typeface="Arial" panose="020B0604020202020204" pitchFamily="34" charset="0"/>
                        </a:rPr>
                        <a:t>Moins de 70 % dans 60 % des COS d’une UTA </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kern="1200" dirty="0">
                          <a:effectLst/>
                          <a:latin typeface="Arial" panose="020B0604020202020204" pitchFamily="34" charset="0"/>
                          <a:cs typeface="Arial" panose="020B0604020202020204" pitchFamily="34" charset="0"/>
                        </a:rPr>
                        <a:t>Conforme </a:t>
                      </a:r>
                      <a:r>
                        <a:rPr lang="fr-CA" sz="1050" kern="1200" dirty="0" smtClean="0">
                          <a:effectLst/>
                          <a:latin typeface="Arial" panose="020B0604020202020204" pitchFamily="34" charset="0"/>
                          <a:cs typeface="Arial" panose="020B0604020202020204" pitchFamily="34" charset="0"/>
                        </a:rPr>
                        <a:t>(99% des COS)</a:t>
                      </a:r>
                      <a:endParaRPr lang="fr-CA" sz="1050" kern="1200" dirty="0">
                        <a:effectLst/>
                        <a:latin typeface="Arial" panose="020B0604020202020204" pitchFamily="34" charset="0"/>
                        <a:cs typeface="Arial" panose="020B0604020202020204" pitchFamily="34" charset="0"/>
                      </a:endParaRPr>
                    </a:p>
                    <a:p>
                      <a:r>
                        <a:rPr lang="fr-CA" sz="1050" kern="1200" dirty="0">
                          <a:effectLst/>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1138950">
                <a:tc>
                  <a:txBody>
                    <a:bodyPr/>
                    <a:lstStyle/>
                    <a:p>
                      <a:r>
                        <a:rPr lang="fr-CA" sz="1050" kern="1200" dirty="0">
                          <a:effectLst/>
                          <a:latin typeface="Arial" panose="020B0604020202020204" pitchFamily="34" charset="0"/>
                          <a:cs typeface="Arial" panose="020B0604020202020204" pitchFamily="34" charset="0"/>
                        </a:rPr>
                        <a:t>Altération des fonctions écologiques remplies par les milieux humides et riverains</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kern="1200" dirty="0">
                          <a:effectLst/>
                          <a:latin typeface="Arial" panose="020B0604020202020204" pitchFamily="34" charset="0"/>
                          <a:cs typeface="Arial" panose="020B0604020202020204" pitchFamily="34" charset="0"/>
                        </a:rPr>
                        <a:t>Protéger les milieux aquatiques, riverains et humides en améliorant les interventions forestières et l'aménagement du réseau routier</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kern="1200" dirty="0">
                          <a:effectLst/>
                          <a:latin typeface="Arial" panose="020B0604020202020204" pitchFamily="34" charset="0"/>
                          <a:cs typeface="Arial" panose="020B0604020202020204" pitchFamily="34" charset="0"/>
                        </a:rPr>
                        <a:t>Pourcentage de la superficie des milieux humides d’intérêt (MHI) protégés</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kern="1200" dirty="0">
                          <a:effectLst/>
                          <a:latin typeface="Arial" panose="020B0604020202020204" pitchFamily="34" charset="0"/>
                          <a:cs typeface="Arial" panose="020B0604020202020204" pitchFamily="34" charset="0"/>
                        </a:rPr>
                        <a:t>12 % des MHI de l’UA</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kern="1200" dirty="0">
                          <a:effectLst/>
                          <a:latin typeface="Arial" panose="020B0604020202020204" pitchFamily="34" charset="0"/>
                          <a:cs typeface="Arial" panose="020B0604020202020204" pitchFamily="34" charset="0"/>
                        </a:rPr>
                        <a:t>Conforme </a:t>
                      </a:r>
                      <a:r>
                        <a:rPr lang="fr-CA" sz="1050" kern="1200" dirty="0" smtClean="0">
                          <a:effectLst/>
                          <a:latin typeface="Arial" panose="020B0604020202020204" pitchFamily="34" charset="0"/>
                          <a:cs typeface="Arial" panose="020B0604020202020204" pitchFamily="34" charset="0"/>
                        </a:rPr>
                        <a:t>(100%)</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815085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53328" y="49701"/>
            <a:ext cx="4278312" cy="276999"/>
          </a:xfrm>
          <a:prstGeom prst="rect">
            <a:avLst/>
          </a:prstGeom>
          <a:noFill/>
        </p:spPr>
        <p:txBody>
          <a:bodyPr wrap="square">
            <a:spAutoFit/>
          </a:bodyPr>
          <a:lstStyle/>
          <a:p>
            <a:pPr>
              <a:defRPr/>
            </a:pPr>
            <a:r>
              <a:rPr lang="fr-CA" sz="1200" b="1" dirty="0" smtClean="0">
                <a:solidFill>
                  <a:srgbClr val="002060"/>
                </a:solidFill>
              </a:rPr>
              <a:t>11161 :  </a:t>
            </a:r>
            <a:r>
              <a:rPr lang="fr-CA" sz="1200" b="1" dirty="0">
                <a:solidFill>
                  <a:srgbClr val="002060"/>
                </a:solidFill>
              </a:rPr>
              <a:t>Portrait </a:t>
            </a:r>
            <a:r>
              <a:rPr lang="fr-CA" sz="1200" b="1" dirty="0" smtClean="0">
                <a:solidFill>
                  <a:srgbClr val="002060"/>
                </a:solidFill>
              </a:rPr>
              <a:t>2018 sans PAFIO 2018-2023</a:t>
            </a:r>
            <a:endParaRPr lang="fr-CA" sz="1200" b="1" dirty="0">
              <a:solidFill>
                <a:srgbClr val="002060"/>
              </a:solidFill>
            </a:endParaRPr>
          </a:p>
        </p:txBody>
      </p:sp>
      <p:pic>
        <p:nvPicPr>
          <p:cNvPr id="6"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6700"/>
            <a:ext cx="3967065" cy="288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4112523" y="0"/>
            <a:ext cx="2246337" cy="276999"/>
          </a:xfrm>
          <a:prstGeom prst="rect">
            <a:avLst/>
          </a:prstGeom>
          <a:noFill/>
        </p:spPr>
        <p:txBody>
          <a:bodyPr wrap="square">
            <a:spAutoFit/>
          </a:bodyPr>
          <a:lstStyle/>
          <a:p>
            <a:pPr>
              <a:defRPr/>
            </a:pPr>
            <a:r>
              <a:rPr lang="fr-CA" sz="1200" b="1" dirty="0" smtClean="0">
                <a:solidFill>
                  <a:srgbClr val="002060"/>
                </a:solidFill>
              </a:rPr>
              <a:t>Avec </a:t>
            </a:r>
            <a:r>
              <a:rPr lang="fr-CA" sz="1200" b="1" dirty="0">
                <a:solidFill>
                  <a:srgbClr val="002060"/>
                </a:solidFill>
              </a:rPr>
              <a:t>PAFIO </a:t>
            </a:r>
            <a:r>
              <a:rPr lang="fr-CA" sz="1200" b="1" dirty="0" smtClean="0">
                <a:solidFill>
                  <a:srgbClr val="002060"/>
                </a:solidFill>
              </a:rPr>
              <a:t>v11</a:t>
            </a:r>
            <a:endParaRPr lang="fr-CA" sz="1200" b="1" dirty="0">
              <a:solidFill>
                <a:srgbClr val="002060"/>
              </a:solidFill>
            </a:endParaRPr>
          </a:p>
        </p:txBody>
      </p:sp>
      <p:grpSp>
        <p:nvGrpSpPr>
          <p:cNvPr id="14" name="Groupe 10"/>
          <p:cNvGrpSpPr>
            <a:grpSpLocks/>
          </p:cNvGrpSpPr>
          <p:nvPr/>
        </p:nvGrpSpPr>
        <p:grpSpPr bwMode="auto">
          <a:xfrm>
            <a:off x="6031792" y="3130037"/>
            <a:ext cx="906462" cy="461665"/>
            <a:chOff x="3960857" y="374039"/>
            <a:chExt cx="906979" cy="461367"/>
          </a:xfrm>
        </p:grpSpPr>
        <p:pic>
          <p:nvPicPr>
            <p:cNvPr id="15"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0857" y="383144"/>
              <a:ext cx="770965" cy="44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ZoneTexte 7"/>
            <p:cNvSpPr txBox="1">
              <a:spLocks noChangeArrowheads="1"/>
            </p:cNvSpPr>
            <p:nvPr/>
          </p:nvSpPr>
          <p:spPr bwMode="auto">
            <a:xfrm>
              <a:off x="4265657" y="374039"/>
              <a:ext cx="602179" cy="4613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ea typeface="ＭＳ Ｐゴシック" panose="020B0600070205080204" pitchFamily="34" charset="-128"/>
                </a:defRPr>
              </a:lvl1pPr>
              <a:lvl2pPr marL="742950" indent="-285750">
                <a:defRPr sz="3200">
                  <a:solidFill>
                    <a:schemeClr val="tx1"/>
                  </a:solidFill>
                  <a:latin typeface="Times New Roman" panose="02020603050405020304" pitchFamily="18" charset="0"/>
                  <a:ea typeface="ＭＳ Ｐゴシック" panose="020B0600070205080204" pitchFamily="34" charset="-128"/>
                </a:defRPr>
              </a:lvl2pPr>
              <a:lvl3pPr marL="1143000" indent="-228600">
                <a:defRPr sz="3200">
                  <a:solidFill>
                    <a:schemeClr val="tx1"/>
                  </a:solidFill>
                  <a:latin typeface="Times New Roman" panose="02020603050405020304" pitchFamily="18" charset="0"/>
                  <a:ea typeface="ＭＳ Ｐゴシック" panose="020B0600070205080204" pitchFamily="34" charset="-128"/>
                </a:defRPr>
              </a:lvl3pPr>
              <a:lvl4pPr marL="1600200" indent="-228600">
                <a:defRPr sz="3200">
                  <a:solidFill>
                    <a:schemeClr val="tx1"/>
                  </a:solidFill>
                  <a:latin typeface="Times New Roman" panose="02020603050405020304" pitchFamily="18" charset="0"/>
                  <a:ea typeface="ＭＳ Ｐゴシック" panose="020B0600070205080204" pitchFamily="34" charset="-128"/>
                </a:defRPr>
              </a:lvl4pPr>
              <a:lvl5pPr marL="2057400" indent="-228600">
                <a:defRPr sz="3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r>
                <a:rPr lang="fr-CA" altLang="fr-FR" sz="800" dirty="0" smtClean="0"/>
                <a:t>Faible</a:t>
              </a:r>
            </a:p>
            <a:p>
              <a:r>
                <a:rPr lang="fr-CA" altLang="fr-FR" sz="800" dirty="0" smtClean="0"/>
                <a:t>Modéré</a:t>
              </a:r>
            </a:p>
            <a:p>
              <a:r>
                <a:rPr lang="fr-CA" altLang="fr-FR" sz="800" dirty="0" smtClean="0"/>
                <a:t>Élevé</a:t>
              </a:r>
              <a:endParaRPr lang="fr-CA" altLang="fr-FR" sz="800" dirty="0"/>
            </a:p>
          </p:txBody>
        </p:sp>
      </p:grpSp>
      <p:pic>
        <p:nvPicPr>
          <p:cNvPr id="2" name="Image 1"/>
          <p:cNvPicPr>
            <a:picLocks noChangeAspect="1"/>
          </p:cNvPicPr>
          <p:nvPr/>
        </p:nvPicPr>
        <p:blipFill>
          <a:blip r:embed="rId5"/>
          <a:stretch>
            <a:fillRect/>
          </a:stretch>
        </p:blipFill>
        <p:spPr>
          <a:xfrm>
            <a:off x="2128991" y="4021078"/>
            <a:ext cx="7577470" cy="2239702"/>
          </a:xfrm>
          <a:prstGeom prst="rect">
            <a:avLst/>
          </a:prstGeom>
        </p:spPr>
      </p:pic>
      <p:pic>
        <p:nvPicPr>
          <p:cNvPr id="3" name="Image 2"/>
          <p:cNvPicPr>
            <a:picLocks noChangeAspect="1"/>
          </p:cNvPicPr>
          <p:nvPr/>
        </p:nvPicPr>
        <p:blipFill>
          <a:blip r:embed="rId6"/>
          <a:stretch>
            <a:fillRect/>
          </a:stretch>
        </p:blipFill>
        <p:spPr>
          <a:xfrm>
            <a:off x="8060733" y="138499"/>
            <a:ext cx="4131267" cy="2877824"/>
          </a:xfrm>
          <a:prstGeom prst="rect">
            <a:avLst/>
          </a:prstGeom>
        </p:spPr>
      </p:pic>
      <p:pic>
        <p:nvPicPr>
          <p:cNvPr id="4" name="Image 3"/>
          <p:cNvPicPr>
            <a:picLocks noChangeAspect="1"/>
          </p:cNvPicPr>
          <p:nvPr/>
        </p:nvPicPr>
        <p:blipFill>
          <a:blip r:embed="rId7"/>
          <a:stretch>
            <a:fillRect/>
          </a:stretch>
        </p:blipFill>
        <p:spPr>
          <a:xfrm>
            <a:off x="3967065" y="260854"/>
            <a:ext cx="4248860" cy="2885329"/>
          </a:xfrm>
          <a:prstGeom prst="rect">
            <a:avLst/>
          </a:prstGeom>
        </p:spPr>
      </p:pic>
      <p:sp>
        <p:nvSpPr>
          <p:cNvPr id="12" name="ZoneTexte 11"/>
          <p:cNvSpPr txBox="1"/>
          <p:nvPr/>
        </p:nvSpPr>
        <p:spPr>
          <a:xfrm>
            <a:off x="8583292" y="-16145"/>
            <a:ext cx="3599698" cy="276999"/>
          </a:xfrm>
          <a:prstGeom prst="rect">
            <a:avLst/>
          </a:prstGeom>
          <a:noFill/>
        </p:spPr>
        <p:txBody>
          <a:bodyPr wrap="square">
            <a:spAutoFit/>
          </a:bodyPr>
          <a:lstStyle/>
          <a:p>
            <a:pPr>
              <a:defRPr/>
            </a:pPr>
            <a:r>
              <a:rPr lang="fr-CA" sz="1200" b="1" dirty="0" smtClean="0">
                <a:solidFill>
                  <a:srgbClr val="002060"/>
                </a:solidFill>
              </a:rPr>
              <a:t>Avec </a:t>
            </a:r>
            <a:r>
              <a:rPr lang="fr-CA" sz="1200" b="1" dirty="0">
                <a:solidFill>
                  <a:srgbClr val="002060"/>
                </a:solidFill>
              </a:rPr>
              <a:t>PAFIO </a:t>
            </a:r>
            <a:r>
              <a:rPr lang="fr-CA" sz="1200" b="1" dirty="0" smtClean="0">
                <a:solidFill>
                  <a:srgbClr val="002060"/>
                </a:solidFill>
              </a:rPr>
              <a:t>v11 et  nouveaux délais restauration TBE</a:t>
            </a:r>
            <a:endParaRPr lang="fr-CA" sz="1200" b="1" dirty="0">
              <a:solidFill>
                <a:srgbClr val="002060"/>
              </a:solidFill>
            </a:endParaRPr>
          </a:p>
        </p:txBody>
      </p:sp>
    </p:spTree>
    <p:extLst>
      <p:ext uri="{BB962C8B-B14F-4D97-AF65-F5344CB8AC3E}">
        <p14:creationId xmlns:p14="http://schemas.microsoft.com/office/powerpoint/2010/main" val="324562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876550" y="271462"/>
            <a:ext cx="6438900" cy="6315075"/>
          </a:xfrm>
          <a:prstGeom prst="rect">
            <a:avLst/>
          </a:prstGeom>
        </p:spPr>
      </p:pic>
    </p:spTree>
    <p:extLst>
      <p:ext uri="{BB962C8B-B14F-4D97-AF65-F5344CB8AC3E}">
        <p14:creationId xmlns:p14="http://schemas.microsoft.com/office/powerpoint/2010/main" val="1945207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1"/>
            </p:custDataLst>
          </p:nvPr>
        </p:nvSpPr>
        <p:spPr>
          <a:xfrm>
            <a:off x="4367213" y="333376"/>
            <a:ext cx="5562600" cy="1008063"/>
          </a:xfrm>
          <a:prstGeom prst="rect">
            <a:avLst/>
          </a:prstGeom>
        </p:spPr>
        <p:txBody>
          <a:bodyPr/>
          <a:lstStyle>
            <a:lvl1pPr algn="l" rtl="0" eaLnBrk="0" fontAlgn="base" hangingPunct="0">
              <a:spcBef>
                <a:spcPct val="0"/>
              </a:spcBef>
              <a:spcAft>
                <a:spcPct val="0"/>
              </a:spcAft>
              <a:defRPr sz="4400" kern="1200"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r" eaLnBrk="1" hangingPunct="1">
              <a:lnSpc>
                <a:spcPct val="90000"/>
              </a:lnSpc>
              <a:defRPr/>
            </a:pPr>
            <a:endParaRPr lang="fr-CA" altLang="fr-FR" sz="1800" b="1" dirty="0">
              <a:solidFill>
                <a:srgbClr val="669900"/>
              </a:solidFill>
              <a:latin typeface="Arial" panose="020B0604020202020204" pitchFamily="34" charset="0"/>
              <a:ea typeface="ＭＳ Ｐゴシック" panose="020B0600070205080204" pitchFamily="34" charset="-128"/>
            </a:endParaRPr>
          </a:p>
        </p:txBody>
      </p:sp>
      <p:sp>
        <p:nvSpPr>
          <p:cNvPr id="7" name="Titre 2"/>
          <p:cNvSpPr txBox="1">
            <a:spLocks/>
          </p:cNvSpPr>
          <p:nvPr/>
        </p:nvSpPr>
        <p:spPr>
          <a:xfrm>
            <a:off x="900176" y="35560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Écosystémiques (suite)</a:t>
            </a:r>
          </a:p>
        </p:txBody>
      </p:sp>
      <p:graphicFrame>
        <p:nvGraphicFramePr>
          <p:cNvPr id="10" name="Tableau 9"/>
          <p:cNvGraphicFramePr>
            <a:graphicFrameLocks noGrp="1"/>
          </p:cNvGraphicFramePr>
          <p:nvPr>
            <p:extLst>
              <p:ext uri="{D42A27DB-BD31-4B8C-83A1-F6EECF244321}">
                <p14:modId xmlns:p14="http://schemas.microsoft.com/office/powerpoint/2010/main" val="1444185979"/>
              </p:ext>
            </p:extLst>
          </p:nvPr>
        </p:nvGraphicFramePr>
        <p:xfrm>
          <a:off x="515165" y="739186"/>
          <a:ext cx="11215625" cy="2263140"/>
        </p:xfrm>
        <a:graphic>
          <a:graphicData uri="http://schemas.openxmlformats.org/drawingml/2006/table">
            <a:tbl>
              <a:tblPr firstRow="1" bandRow="1">
                <a:tableStyleId>{793D81CF-94F2-401A-BA57-92F5A7B2D0C5}</a:tableStyleId>
              </a:tblPr>
              <a:tblGrid>
                <a:gridCol w="2243125">
                  <a:extLst>
                    <a:ext uri="{9D8B030D-6E8A-4147-A177-3AD203B41FA5}">
                      <a16:colId xmlns:a16="http://schemas.microsoft.com/office/drawing/2014/main" xmlns="" val="20000"/>
                    </a:ext>
                  </a:extLst>
                </a:gridCol>
                <a:gridCol w="2243125">
                  <a:extLst>
                    <a:ext uri="{9D8B030D-6E8A-4147-A177-3AD203B41FA5}">
                      <a16:colId xmlns:a16="http://schemas.microsoft.com/office/drawing/2014/main" xmlns="" val="20001"/>
                    </a:ext>
                  </a:extLst>
                </a:gridCol>
                <a:gridCol w="4486250">
                  <a:extLst>
                    <a:ext uri="{9D8B030D-6E8A-4147-A177-3AD203B41FA5}">
                      <a16:colId xmlns:a16="http://schemas.microsoft.com/office/drawing/2014/main" xmlns="" val="20002"/>
                    </a:ext>
                  </a:extLst>
                </a:gridCol>
                <a:gridCol w="2243125">
                  <a:extLst>
                    <a:ext uri="{9D8B030D-6E8A-4147-A177-3AD203B41FA5}">
                      <a16:colId xmlns:a16="http://schemas.microsoft.com/office/drawing/2014/main" xmlns="" val="20003"/>
                    </a:ext>
                  </a:extLst>
                </a:gridCol>
              </a:tblGrid>
              <a:tr h="247403">
                <a:tc>
                  <a:txBody>
                    <a:bodyPr/>
                    <a:lstStyle/>
                    <a:p>
                      <a:pPr algn="ctr"/>
                      <a:r>
                        <a:rPr lang="fr-CA" sz="1050" dirty="0">
                          <a:effectLst/>
                          <a:latin typeface="Arial" panose="020B0604020202020204" pitchFamily="34" charset="0"/>
                          <a:cs typeface="Arial" panose="020B0604020202020204" pitchFamily="34" charset="0"/>
                        </a:rPr>
                        <a:t>Enjeu</a:t>
                      </a:r>
                      <a:endParaRPr lang="fr-CA" sz="105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effectLst/>
                          <a:latin typeface="Arial" panose="020B0604020202020204" pitchFamily="34" charset="0"/>
                          <a:cs typeface="Arial" panose="020B0604020202020204" pitchFamily="34" charset="0"/>
                        </a:rPr>
                        <a:t>Objectif</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effectLst/>
                          <a:latin typeface="Arial" panose="020B0604020202020204" pitchFamily="34" charset="0"/>
                          <a:cs typeface="Arial" panose="020B0604020202020204" pitchFamily="34" charset="0"/>
                        </a:rPr>
                        <a:t>Moyen</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effectLst/>
                          <a:latin typeface="Arial" panose="020B0604020202020204" pitchFamily="34" charset="0"/>
                          <a:cs typeface="Arial" panose="020B0604020202020204" pitchFamily="34" charset="0"/>
                        </a:rPr>
                        <a:t>Résultat</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70686">
                <a:tc>
                  <a:txBody>
                    <a:bodyPr/>
                    <a:lstStyle/>
                    <a:p>
                      <a:r>
                        <a:rPr lang="fr-CA" sz="1050" dirty="0">
                          <a:latin typeface="Arial" panose="020B0604020202020204" pitchFamily="34" charset="0"/>
                          <a:cs typeface="Arial" panose="020B0604020202020204" pitchFamily="34" charset="0"/>
                        </a:rPr>
                        <a:t>Organisation spatiale des peuplements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dirty="0">
                          <a:latin typeface="Arial" panose="020B0604020202020204" pitchFamily="34" charset="0"/>
                          <a:cs typeface="Arial" panose="020B0604020202020204" pitchFamily="34" charset="0"/>
                        </a:rPr>
                        <a:t>Faire en sorte que la répartition spatiale</a:t>
                      </a:r>
                      <a:r>
                        <a:rPr lang="fr-CA" sz="1050" baseline="0" dirty="0">
                          <a:latin typeface="Arial" panose="020B0604020202020204" pitchFamily="34" charset="0"/>
                          <a:cs typeface="Arial" panose="020B0604020202020204" pitchFamily="34" charset="0"/>
                        </a:rPr>
                        <a:t> des peuplements s’apparente à celle des peuplements aménagés</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dirty="0">
                          <a:latin typeface="Arial" panose="020B0604020202020204" pitchFamily="34" charset="0"/>
                          <a:cs typeface="Arial" panose="020B0604020202020204" pitchFamily="34" charset="0"/>
                        </a:rPr>
                        <a:t>Mise en œuvre</a:t>
                      </a:r>
                      <a:r>
                        <a:rPr lang="fr-CA" sz="1050" baseline="0" dirty="0">
                          <a:latin typeface="Arial" panose="020B0604020202020204" pitchFamily="34" charset="0"/>
                          <a:cs typeface="Arial" panose="020B0604020202020204" pitchFamily="34" charset="0"/>
                        </a:rPr>
                        <a:t> de la dérogation réglementaire (COS) sur la répartition spatiale des coupes</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CA" sz="1050" baseline="0" dirty="0">
                          <a:latin typeface="Arial" panose="020B0604020202020204" pitchFamily="34" charset="0"/>
                          <a:cs typeface="Arial" panose="020B0604020202020204" pitchFamily="34" charset="0"/>
                        </a:rPr>
                        <a:t>Non </a:t>
                      </a:r>
                      <a:r>
                        <a:rPr lang="fr-CA" sz="1050" baseline="0" dirty="0" smtClean="0">
                          <a:latin typeface="Arial" panose="020B0604020202020204" pitchFamily="34" charset="0"/>
                          <a:cs typeface="Arial" panose="020B0604020202020204" pitchFamily="34" charset="0"/>
                        </a:rPr>
                        <a:t>appliqué au PAFIO </a:t>
                      </a:r>
                      <a:r>
                        <a:rPr lang="fr-CA" sz="1050" dirty="0" smtClean="0">
                          <a:latin typeface="Arial" panose="020B0604020202020204" pitchFamily="34" charset="0"/>
                          <a:cs typeface="Arial" panose="020B0604020202020204" pitchFamily="34" charset="0"/>
                        </a:rPr>
                        <a:t>(tel que décrit dans la note au lecteur)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50" dirty="0" smtClean="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50" dirty="0" smtClean="0">
                          <a:effectLst/>
                          <a:latin typeface="Arial" panose="020B0604020202020204" pitchFamily="34" charset="0"/>
                          <a:cs typeface="Arial" panose="020B0604020202020204" pitchFamily="34" charset="0"/>
                        </a:rPr>
                        <a:t>Sera respecté</a:t>
                      </a:r>
                      <a:r>
                        <a:rPr lang="fr-CA" sz="1050" baseline="0" dirty="0" smtClean="0">
                          <a:effectLst/>
                          <a:latin typeface="Arial" panose="020B0604020202020204" pitchFamily="34" charset="0"/>
                          <a:cs typeface="Arial" panose="020B0604020202020204" pitchFamily="34" charset="0"/>
                        </a:rPr>
                        <a:t> </a:t>
                      </a:r>
                      <a:r>
                        <a:rPr lang="fr-CA" sz="1050" dirty="0" smtClean="0">
                          <a:effectLst/>
                          <a:latin typeface="Arial" panose="020B0604020202020204" pitchFamily="34" charset="0"/>
                          <a:cs typeface="Arial" panose="020B0604020202020204" pitchFamily="34" charset="0"/>
                        </a:rPr>
                        <a:t> lors de la PRAN (avec</a:t>
                      </a:r>
                      <a:r>
                        <a:rPr lang="fr-CA" sz="1050" baseline="0" dirty="0" smtClean="0">
                          <a:effectLst/>
                          <a:latin typeface="Arial" panose="020B0604020202020204" pitchFamily="34" charset="0"/>
                          <a:cs typeface="Arial" panose="020B0604020202020204" pitchFamily="34" charset="0"/>
                        </a:rPr>
                        <a:t> la  marge appliquée  en plan spécial)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50" baseline="0" dirty="0" smtClean="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50" baseline="0" dirty="0" smtClean="0">
                          <a:effectLst/>
                          <a:latin typeface="Arial" panose="020B0604020202020204" pitchFamily="34" charset="0"/>
                          <a:cs typeface="Arial" panose="020B0604020202020204" pitchFamily="34" charset="0"/>
                        </a:rPr>
                        <a:t>Tel que fait depuis 2019 dans la 11161, les </a:t>
                      </a:r>
                      <a:r>
                        <a:rPr lang="fr-CA" sz="1050" baseline="0" dirty="0">
                          <a:effectLst/>
                          <a:latin typeface="Arial" panose="020B0604020202020204" pitchFamily="34" charset="0"/>
                          <a:cs typeface="Arial" panose="020B0604020202020204" pitchFamily="34" charset="0"/>
                        </a:rPr>
                        <a:t>résultats de la PRAN </a:t>
                      </a:r>
                      <a:r>
                        <a:rPr lang="fr-CA" sz="1050" baseline="0" dirty="0" smtClean="0">
                          <a:effectLst/>
                          <a:latin typeface="Arial" panose="020B0604020202020204" pitchFamily="34" charset="0"/>
                          <a:cs typeface="Arial" panose="020B0604020202020204" pitchFamily="34" charset="0"/>
                        </a:rPr>
                        <a:t>300 </a:t>
                      </a:r>
                      <a:r>
                        <a:rPr lang="fr-CA" sz="1050" baseline="0" dirty="0">
                          <a:effectLst/>
                          <a:latin typeface="Arial" panose="020B0604020202020204" pitchFamily="34" charset="0"/>
                          <a:cs typeface="Arial" panose="020B0604020202020204" pitchFamily="34" charset="0"/>
                        </a:rPr>
                        <a:t>seront diffusés à la </a:t>
                      </a:r>
                      <a:r>
                        <a:rPr lang="fr-CA" sz="1050" baseline="0" dirty="0" smtClean="0">
                          <a:effectLst/>
                          <a:latin typeface="Arial" panose="020B0604020202020204" pitchFamily="34" charset="0"/>
                          <a:cs typeface="Arial" panose="020B0604020202020204" pitchFamily="34" charset="0"/>
                        </a:rPr>
                        <a:t>TGIRT sous forme de Powerpoint  (hiver)</a:t>
                      </a:r>
                      <a:endParaRPr lang="fr-CA" sz="105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5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97622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17" y="561870"/>
            <a:ext cx="10058400" cy="6039059"/>
          </a:xfrm>
          <a:prstGeom prst="rect">
            <a:avLst/>
          </a:prstGeom>
        </p:spPr>
      </p:pic>
      <p:sp>
        <p:nvSpPr>
          <p:cNvPr id="4" name="Rectangle 2"/>
          <p:cNvSpPr txBox="1">
            <a:spLocks noChangeArrowheads="1"/>
          </p:cNvSpPr>
          <p:nvPr>
            <p:custDataLst>
              <p:tags r:id="rId1"/>
            </p:custDataLst>
          </p:nvPr>
        </p:nvSpPr>
        <p:spPr>
          <a:xfrm>
            <a:off x="4367213" y="333376"/>
            <a:ext cx="5562600" cy="1008063"/>
          </a:xfrm>
          <a:prstGeom prst="rect">
            <a:avLst/>
          </a:prstGeom>
        </p:spPr>
        <p:txBody>
          <a:bodyPr/>
          <a:lstStyle>
            <a:lvl1pPr algn="l" rtl="0" eaLnBrk="0" fontAlgn="base" hangingPunct="0">
              <a:spcBef>
                <a:spcPct val="0"/>
              </a:spcBef>
              <a:spcAft>
                <a:spcPct val="0"/>
              </a:spcAft>
              <a:defRPr sz="4400" kern="1200"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r" eaLnBrk="1" hangingPunct="1">
              <a:lnSpc>
                <a:spcPct val="90000"/>
              </a:lnSpc>
              <a:defRPr/>
            </a:pPr>
            <a:endParaRPr lang="fr-CA" altLang="fr-FR" sz="1800" b="1" dirty="0">
              <a:solidFill>
                <a:srgbClr val="669900"/>
              </a:solidFill>
              <a:latin typeface="Arial" panose="020B0604020202020204" pitchFamily="34" charset="0"/>
              <a:ea typeface="ＭＳ Ｐゴシック" panose="020B0600070205080204" pitchFamily="34" charset="-128"/>
            </a:endParaRPr>
          </a:p>
        </p:txBody>
      </p:sp>
      <p:sp>
        <p:nvSpPr>
          <p:cNvPr id="7" name="Titre 2"/>
          <p:cNvSpPr txBox="1">
            <a:spLocks/>
          </p:cNvSpPr>
          <p:nvPr/>
        </p:nvSpPr>
        <p:spPr>
          <a:xfrm>
            <a:off x="900176" y="35560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Organisation spatiale des peuplements (blocs compacts COS)</a:t>
            </a: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681" y="2681287"/>
            <a:ext cx="1873208" cy="900113"/>
          </a:xfrm>
          <a:prstGeom prst="rect">
            <a:avLst/>
          </a:prstGeom>
        </p:spPr>
      </p:pic>
      <p:sp>
        <p:nvSpPr>
          <p:cNvPr id="5" name="ZoneTexte 4"/>
          <p:cNvSpPr txBox="1"/>
          <p:nvPr/>
        </p:nvSpPr>
        <p:spPr>
          <a:xfrm>
            <a:off x="586295" y="1727180"/>
            <a:ext cx="2400300" cy="954107"/>
          </a:xfrm>
          <a:prstGeom prst="rect">
            <a:avLst/>
          </a:prstGeom>
          <a:noFill/>
        </p:spPr>
        <p:txBody>
          <a:bodyPr wrap="square" rtlCol="0">
            <a:spAutoFit/>
          </a:bodyPr>
          <a:lstStyle/>
          <a:p>
            <a:r>
              <a:rPr lang="fr-CA" sz="2800" dirty="0"/>
              <a:t>Massifs conformes</a:t>
            </a:r>
          </a:p>
        </p:txBody>
      </p:sp>
      <p:sp>
        <p:nvSpPr>
          <p:cNvPr id="8" name="ZoneTexte 7">
            <a:hlinkClick r:id="rId6" action="ppaction://hlinkfile"/>
          </p:cNvPr>
          <p:cNvSpPr txBox="1"/>
          <p:nvPr/>
        </p:nvSpPr>
        <p:spPr>
          <a:xfrm>
            <a:off x="10244272" y="1727180"/>
            <a:ext cx="1456047" cy="923330"/>
          </a:xfrm>
          <a:prstGeom prst="rect">
            <a:avLst/>
          </a:prstGeom>
          <a:noFill/>
        </p:spPr>
        <p:txBody>
          <a:bodyPr wrap="square" rtlCol="0">
            <a:spAutoFit/>
          </a:bodyPr>
          <a:lstStyle/>
          <a:p>
            <a:r>
              <a:rPr lang="fr-CA" dirty="0">
                <a:hlinkClick r:id="rId7" action="ppaction://hlinkfile"/>
              </a:rPr>
              <a:t>Tableau résumé des COS</a:t>
            </a:r>
            <a:endParaRPr lang="fr-CA" dirty="0"/>
          </a:p>
        </p:txBody>
      </p:sp>
    </p:spTree>
    <p:extLst>
      <p:ext uri="{BB962C8B-B14F-4D97-AF65-F5344CB8AC3E}">
        <p14:creationId xmlns:p14="http://schemas.microsoft.com/office/powerpoint/2010/main" val="1578397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1"/>
            </p:custDataLst>
          </p:nvPr>
        </p:nvSpPr>
        <p:spPr>
          <a:xfrm>
            <a:off x="4367213" y="333376"/>
            <a:ext cx="5562600" cy="1008063"/>
          </a:xfrm>
          <a:prstGeom prst="rect">
            <a:avLst/>
          </a:prstGeom>
        </p:spPr>
        <p:txBody>
          <a:bodyPr/>
          <a:lstStyle>
            <a:lvl1pPr algn="l" rtl="0" eaLnBrk="0" fontAlgn="base" hangingPunct="0">
              <a:spcBef>
                <a:spcPct val="0"/>
              </a:spcBef>
              <a:spcAft>
                <a:spcPct val="0"/>
              </a:spcAft>
              <a:defRPr sz="4400" kern="1200"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r" eaLnBrk="1" hangingPunct="1">
              <a:lnSpc>
                <a:spcPct val="90000"/>
              </a:lnSpc>
              <a:defRPr/>
            </a:pPr>
            <a:endParaRPr lang="fr-CA" altLang="fr-FR" sz="1800" b="1" dirty="0">
              <a:solidFill>
                <a:srgbClr val="669900"/>
              </a:solidFill>
              <a:latin typeface="Arial" panose="020B0604020202020204" pitchFamily="34" charset="0"/>
              <a:ea typeface="ＭＳ Ｐゴシック" panose="020B0600070205080204" pitchFamily="34" charset="-128"/>
            </a:endParaRPr>
          </a:p>
        </p:txBody>
      </p:sp>
      <p:sp>
        <p:nvSpPr>
          <p:cNvPr id="7" name="Titre 2"/>
          <p:cNvSpPr txBox="1">
            <a:spLocks/>
          </p:cNvSpPr>
          <p:nvPr/>
        </p:nvSpPr>
        <p:spPr>
          <a:xfrm>
            <a:off x="900176" y="35560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Fauniques</a:t>
            </a:r>
          </a:p>
        </p:txBody>
      </p:sp>
      <p:graphicFrame>
        <p:nvGraphicFramePr>
          <p:cNvPr id="10" name="Tableau 9"/>
          <p:cNvGraphicFramePr>
            <a:graphicFrameLocks noGrp="1"/>
          </p:cNvGraphicFramePr>
          <p:nvPr>
            <p:extLst>
              <p:ext uri="{D42A27DB-BD31-4B8C-83A1-F6EECF244321}">
                <p14:modId xmlns:p14="http://schemas.microsoft.com/office/powerpoint/2010/main" val="3377942241"/>
              </p:ext>
            </p:extLst>
          </p:nvPr>
        </p:nvGraphicFramePr>
        <p:xfrm>
          <a:off x="550163" y="837407"/>
          <a:ext cx="11215625" cy="5097780"/>
        </p:xfrm>
        <a:graphic>
          <a:graphicData uri="http://schemas.openxmlformats.org/drawingml/2006/table">
            <a:tbl>
              <a:tblPr firstRow="1" bandRow="1">
                <a:tableStyleId>{793D81CF-94F2-401A-BA57-92F5A7B2D0C5}</a:tableStyleId>
              </a:tblPr>
              <a:tblGrid>
                <a:gridCol w="2243125">
                  <a:extLst>
                    <a:ext uri="{9D8B030D-6E8A-4147-A177-3AD203B41FA5}">
                      <a16:colId xmlns:a16="http://schemas.microsoft.com/office/drawing/2014/main" xmlns="" val="20000"/>
                    </a:ext>
                  </a:extLst>
                </a:gridCol>
                <a:gridCol w="2243125">
                  <a:extLst>
                    <a:ext uri="{9D8B030D-6E8A-4147-A177-3AD203B41FA5}">
                      <a16:colId xmlns:a16="http://schemas.microsoft.com/office/drawing/2014/main" xmlns="" val="20001"/>
                    </a:ext>
                  </a:extLst>
                </a:gridCol>
                <a:gridCol w="4486250">
                  <a:extLst>
                    <a:ext uri="{9D8B030D-6E8A-4147-A177-3AD203B41FA5}">
                      <a16:colId xmlns:a16="http://schemas.microsoft.com/office/drawing/2014/main" xmlns="" val="20002"/>
                    </a:ext>
                  </a:extLst>
                </a:gridCol>
                <a:gridCol w="2243125">
                  <a:extLst>
                    <a:ext uri="{9D8B030D-6E8A-4147-A177-3AD203B41FA5}">
                      <a16:colId xmlns:a16="http://schemas.microsoft.com/office/drawing/2014/main" xmlns="" val="20003"/>
                    </a:ext>
                  </a:extLst>
                </a:gridCol>
              </a:tblGrid>
              <a:tr h="247403">
                <a:tc>
                  <a:txBody>
                    <a:bodyPr/>
                    <a:lstStyle/>
                    <a:p>
                      <a:pPr algn="ctr"/>
                      <a:r>
                        <a:rPr lang="fr-CA" sz="1050" dirty="0">
                          <a:effectLst/>
                          <a:latin typeface="Arial" panose="020B0604020202020204" pitchFamily="34" charset="0"/>
                          <a:cs typeface="Arial" panose="020B0604020202020204" pitchFamily="34" charset="0"/>
                        </a:rPr>
                        <a:t>Enjeux</a:t>
                      </a:r>
                      <a:endParaRPr lang="fr-CA" sz="105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effectLst/>
                          <a:latin typeface="Arial" panose="020B0604020202020204" pitchFamily="34" charset="0"/>
                          <a:cs typeface="Arial" panose="020B0604020202020204" pitchFamily="34" charset="0"/>
                        </a:rPr>
                        <a:t>Objectif</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effectLst/>
                          <a:latin typeface="Arial" panose="020B0604020202020204" pitchFamily="34" charset="0"/>
                          <a:cs typeface="Arial" panose="020B0604020202020204" pitchFamily="34" charset="0"/>
                        </a:rPr>
                        <a:t>Moyen</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effectLst/>
                          <a:latin typeface="Arial" panose="020B0604020202020204" pitchFamily="34" charset="0"/>
                          <a:cs typeface="Arial" panose="020B0604020202020204" pitchFamily="34" charset="0"/>
                        </a:rPr>
                        <a:t>Résultat</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094186">
                <a:tc>
                  <a:txBody>
                    <a:bodyPr/>
                    <a:lstStyle/>
                    <a:p>
                      <a:pPr algn="l"/>
                      <a:r>
                        <a:rPr lang="fr-CA" sz="1050" kern="1200" dirty="0">
                          <a:solidFill>
                            <a:schemeClr val="dk1"/>
                          </a:solidFill>
                          <a:effectLst/>
                          <a:latin typeface="Arial" panose="020B0604020202020204" pitchFamily="34" charset="0"/>
                          <a:cs typeface="Arial" panose="020B0604020202020204" pitchFamily="34" charset="0"/>
                        </a:rPr>
                        <a:t>Mise</a:t>
                      </a:r>
                      <a:r>
                        <a:rPr lang="fr-CA" sz="1050" kern="1200" baseline="0" dirty="0">
                          <a:solidFill>
                            <a:schemeClr val="dk1"/>
                          </a:solidFill>
                          <a:effectLst/>
                          <a:latin typeface="Arial" panose="020B0604020202020204" pitchFamily="34" charset="0"/>
                          <a:cs typeface="Arial" panose="020B0604020202020204" pitchFamily="34" charset="0"/>
                        </a:rPr>
                        <a:t> en valeur de l’habitat du cerf de Virginie</a:t>
                      </a:r>
                      <a:endParaRPr lang="fr-CA" sz="105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pPr algn="l"/>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Prendre en compte les besoins particuliers du cerf de Virginie lors de l'élaboration des plans d'aménagement forestier intégré 	</a:t>
                      </a:r>
                    </a:p>
                    <a:p>
                      <a:pPr algn="l"/>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Conformité des activités d’aménagement aux dispositions prévues au plan d’aménagement faunique (PAF) des aires de confinement (ADC) du cerf de </a:t>
                      </a:r>
                      <a:r>
                        <a:rPr lang="fr-CA" sz="1050" b="0" i="0" u="none" strike="noStrike" kern="1200" baseline="0" dirty="0" smtClean="0">
                          <a:solidFill>
                            <a:schemeClr val="dk1"/>
                          </a:solidFill>
                          <a:latin typeface="Arial" panose="020B0604020202020204" pitchFamily="34" charset="0"/>
                          <a:ea typeface="+mn-ea"/>
                          <a:cs typeface="Arial" panose="020B0604020202020204" pitchFamily="34" charset="0"/>
                        </a:rPr>
                        <a:t>Virginie</a:t>
                      </a:r>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	</a:t>
                      </a:r>
                    </a:p>
                    <a:p>
                      <a:pPr algn="ct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CA" sz="1050" dirty="0" smtClean="0">
                          <a:latin typeface="Arial" panose="020B0604020202020204" pitchFamily="34" charset="0"/>
                          <a:cs typeface="Arial" panose="020B0604020202020204" pitchFamily="34" charset="0"/>
                        </a:rPr>
                        <a:t>Non appliqué au PAFIO (tel que décrit dans la note au lecteur)</a:t>
                      </a:r>
                      <a:endParaRPr lang="fr-CA" sz="1050" dirty="0">
                        <a:latin typeface="Arial" panose="020B0604020202020204" pitchFamily="34" charset="0"/>
                        <a:cs typeface="Arial" panose="020B0604020202020204" pitchFamily="34" charset="0"/>
                      </a:endParaRPr>
                    </a:p>
                    <a:p>
                      <a:pPr algn="just"/>
                      <a:r>
                        <a:rPr lang="fr-CA" sz="1050" dirty="0">
                          <a:latin typeface="Arial" panose="020B0604020202020204" pitchFamily="34" charset="0"/>
                          <a:cs typeface="Arial" panose="020B0604020202020204" pitchFamily="34" charset="0"/>
                        </a:rPr>
                        <a:t>Toute activité non prévue au plan de ravage est demandée en dérogation à la Direction</a:t>
                      </a:r>
                      <a:r>
                        <a:rPr lang="fr-CA" sz="1050" baseline="0" dirty="0">
                          <a:latin typeface="Arial" panose="020B0604020202020204" pitchFamily="34" charset="0"/>
                          <a:cs typeface="Arial" panose="020B0604020202020204" pitchFamily="34" charset="0"/>
                        </a:rPr>
                        <a:t> de la </a:t>
                      </a:r>
                      <a:r>
                        <a:rPr lang="fr-CA" sz="1050" baseline="0" dirty="0" smtClean="0">
                          <a:latin typeface="Arial" panose="020B0604020202020204" pitchFamily="34" charset="0"/>
                          <a:cs typeface="Arial" panose="020B0604020202020204" pitchFamily="34" charset="0"/>
                        </a:rPr>
                        <a:t>f</a:t>
                      </a:r>
                      <a:r>
                        <a:rPr lang="fr-CA" sz="1050" dirty="0" smtClean="0">
                          <a:latin typeface="Arial" panose="020B0604020202020204" pitchFamily="34" charset="0"/>
                          <a:cs typeface="Arial" panose="020B0604020202020204" pitchFamily="34" charset="0"/>
                        </a:rPr>
                        <a:t>aune pour approbation</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47403">
                <a:tc>
                  <a:txBody>
                    <a:bodyPr/>
                    <a:lstStyle/>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Protection des espèces menacées, vulnérables ou susceptibles de </a:t>
                      </a:r>
                      <a:r>
                        <a:rPr lang="fr-CA" sz="1050" b="0" i="0" u="none" strike="noStrike" kern="1200" baseline="0" dirty="0" smtClean="0">
                          <a:solidFill>
                            <a:schemeClr val="dk1"/>
                          </a:solidFill>
                          <a:latin typeface="Arial" panose="020B0604020202020204" pitchFamily="34" charset="0"/>
                          <a:ea typeface="+mn-ea"/>
                          <a:cs typeface="Arial" panose="020B0604020202020204" pitchFamily="34" charset="0"/>
                        </a:rPr>
                        <a:t>l’être</a:t>
                      </a:r>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(incluant la flore)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Prendre en compte les exigences des espèces menacées, vulnérables ou susceptibles de l’être (EMVS) lors de l’élaboration des plans d’aménagement forestier </a:t>
                      </a:r>
                      <a:r>
                        <a:rPr lang="fr-CA" sz="1050" b="0" i="0" u="none" strike="noStrike" kern="1200" baseline="0" dirty="0" smtClean="0">
                          <a:solidFill>
                            <a:schemeClr val="dk1"/>
                          </a:solidFill>
                          <a:latin typeface="Arial" panose="020B0604020202020204" pitchFamily="34" charset="0"/>
                          <a:ea typeface="+mn-ea"/>
                          <a:cs typeface="Arial" panose="020B0604020202020204" pitchFamily="34" charset="0"/>
                        </a:rPr>
                        <a:t>intégré</a:t>
                      </a:r>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	</a:t>
                      </a:r>
                    </a:p>
                    <a:p>
                      <a:pPr algn="ct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Application des mesures de protection prévues pour les sites d’espèces menacées, vulnérables ou susceptibles de l’être connus et </a:t>
                      </a:r>
                      <a:r>
                        <a:rPr lang="fr-CA" sz="1050" b="0" i="0" u="none" strike="noStrike" kern="1200" baseline="0" dirty="0" smtClean="0">
                          <a:solidFill>
                            <a:schemeClr val="dk1"/>
                          </a:solidFill>
                          <a:latin typeface="Arial" panose="020B0604020202020204" pitchFamily="34" charset="0"/>
                          <a:ea typeface="+mn-ea"/>
                          <a:cs typeface="Arial" panose="020B0604020202020204" pitchFamily="34" charset="0"/>
                        </a:rPr>
                        <a:t>cartographiés</a:t>
                      </a:r>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	</a:t>
                      </a:r>
                    </a:p>
                    <a:p>
                      <a:pPr algn="ct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50" dirty="0">
                          <a:latin typeface="Arial" panose="020B0604020202020204" pitchFamily="34" charset="0"/>
                          <a:cs typeface="Arial" panose="020B0604020202020204" pitchFamily="34" charset="0"/>
                        </a:rPr>
                        <a:t>Conforme</a:t>
                      </a:r>
                    </a:p>
                    <a:p>
                      <a:pPr algn="l"/>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47403">
                <a:tc>
                  <a:txBody>
                    <a:bodyPr/>
                    <a:lstStyle/>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Protection des sites fauniques d'intérêt 	</a:t>
                      </a:r>
                    </a:p>
                    <a:p>
                      <a:pPr algn="ctr"/>
                      <a:endParaRPr lang="fr-CA" sz="105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Prendre en compte les exigences particulières de certaines espèces lors de l’élaboration des plans d’aménagement forestier </a:t>
                      </a:r>
                      <a:r>
                        <a:rPr lang="fr-CA" sz="1050" b="0" i="0" u="none" strike="noStrike" kern="1200" baseline="0" dirty="0" smtClean="0">
                          <a:solidFill>
                            <a:schemeClr val="dk1"/>
                          </a:solidFill>
                          <a:latin typeface="Arial" panose="020B0604020202020204" pitchFamily="34" charset="0"/>
                          <a:ea typeface="+mn-ea"/>
                          <a:cs typeface="Arial" panose="020B0604020202020204" pitchFamily="34" charset="0"/>
                        </a:rPr>
                        <a:t>intégré	</a:t>
                      </a:r>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pPr algn="ct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Application des mesures de protection prévues pour les sites fauniques d’intérêt connus et </a:t>
                      </a:r>
                      <a:r>
                        <a:rPr lang="fr-CA" sz="1050" b="0" i="0" u="none" strike="noStrike" kern="1200" baseline="0" dirty="0" smtClean="0">
                          <a:solidFill>
                            <a:schemeClr val="dk1"/>
                          </a:solidFill>
                          <a:latin typeface="Arial" panose="020B0604020202020204" pitchFamily="34" charset="0"/>
                          <a:ea typeface="+mn-ea"/>
                          <a:cs typeface="Arial" panose="020B0604020202020204" pitchFamily="34" charset="0"/>
                        </a:rPr>
                        <a:t>cartographiés</a:t>
                      </a:r>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	</a:t>
                      </a:r>
                    </a:p>
                    <a:p>
                      <a:pPr algn="ct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50" dirty="0">
                          <a:latin typeface="Arial" panose="020B0604020202020204" pitchFamily="34" charset="0"/>
                          <a:cs typeface="Arial" panose="020B0604020202020204" pitchFamily="34" charset="0"/>
                        </a:rPr>
                        <a:t>Conforme</a:t>
                      </a:r>
                    </a:p>
                    <a:p>
                      <a:pPr algn="l"/>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47403">
                <a:tc>
                  <a:txBody>
                    <a:bodyPr/>
                    <a:lstStyle/>
                    <a:p>
                      <a:pPr algn="just"/>
                      <a:r>
                        <a:rPr lang="fr-CA" sz="1050" dirty="0">
                          <a:solidFill>
                            <a:schemeClr val="tx1"/>
                          </a:solidFill>
                          <a:latin typeface="Arial" panose="020B0604020202020204" pitchFamily="34" charset="0"/>
                          <a:cs typeface="Arial" panose="020B0604020202020204" pitchFamily="34" charset="0"/>
                        </a:rPr>
                        <a:t>Rétablissement du caribou de la Gaspésie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S'assurer que la planification de l'aménagement forestier contribue au rétablissement des populations du caribou de la Gaspésie 	</a:t>
                      </a:r>
                    </a:p>
                    <a:p>
                      <a:pPr algn="ctr"/>
                      <a:endParaRPr lang="fr-CA" sz="105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CA" sz="1050" dirty="0">
                          <a:solidFill>
                            <a:schemeClr val="tx1"/>
                          </a:solidFill>
                          <a:latin typeface="Arial" panose="020B0604020202020204" pitchFamily="34" charset="0"/>
                          <a:cs typeface="Arial" panose="020B0604020202020204" pitchFamily="34" charset="0"/>
                        </a:rPr>
                        <a:t>Application des</a:t>
                      </a:r>
                      <a:r>
                        <a:rPr lang="fr-CA" sz="1050" baseline="0" dirty="0">
                          <a:solidFill>
                            <a:schemeClr val="tx1"/>
                          </a:solidFill>
                          <a:latin typeface="Arial" panose="020B0604020202020204" pitchFamily="34" charset="0"/>
                          <a:cs typeface="Arial" panose="020B0604020202020204" pitchFamily="34" charset="0"/>
                        </a:rPr>
                        <a:t> mesures intérimaires de protection jusqu’à l’adoption du prochain plan d’aménagement forestier du caribou de la Gaspésie</a:t>
                      </a:r>
                      <a:endParaRPr lang="fr-CA" sz="105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Conforme</a:t>
                      </a:r>
                    </a:p>
                    <a:p>
                      <a:pPr algn="l"/>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Aucune coupe ni construction de chemin dans </a:t>
                      </a:r>
                      <a:r>
                        <a:rPr lang="fr-CA" sz="1050" b="0" i="0" u="none" strike="noStrike" kern="1200" baseline="0" dirty="0" smtClean="0">
                          <a:solidFill>
                            <a:schemeClr val="dk1"/>
                          </a:solidFill>
                          <a:latin typeface="Arial" panose="020B0604020202020204" pitchFamily="34" charset="0"/>
                          <a:ea typeface="+mn-ea"/>
                          <a:cs typeface="Arial" panose="020B0604020202020204" pitchFamily="34" charset="0"/>
                        </a:rPr>
                        <a:t>la Zone d’habitat essentiel (ZHE)</a:t>
                      </a:r>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205869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1"/>
            </p:custDataLst>
          </p:nvPr>
        </p:nvSpPr>
        <p:spPr>
          <a:xfrm>
            <a:off x="4367213" y="333376"/>
            <a:ext cx="5562600" cy="1008063"/>
          </a:xfrm>
          <a:prstGeom prst="rect">
            <a:avLst/>
          </a:prstGeom>
        </p:spPr>
        <p:txBody>
          <a:bodyPr/>
          <a:lstStyle>
            <a:lvl1pPr algn="l" rtl="0" eaLnBrk="0" fontAlgn="base" hangingPunct="0">
              <a:spcBef>
                <a:spcPct val="0"/>
              </a:spcBef>
              <a:spcAft>
                <a:spcPct val="0"/>
              </a:spcAft>
              <a:defRPr sz="4400" kern="1200"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r" eaLnBrk="1" hangingPunct="1">
              <a:lnSpc>
                <a:spcPct val="90000"/>
              </a:lnSpc>
              <a:defRPr/>
            </a:pPr>
            <a:endParaRPr lang="fr-CA" altLang="fr-FR" sz="1800" b="1" dirty="0">
              <a:solidFill>
                <a:srgbClr val="669900"/>
              </a:solidFill>
              <a:latin typeface="Arial" panose="020B0604020202020204" pitchFamily="34" charset="0"/>
              <a:ea typeface="ＭＳ Ｐゴシック" panose="020B0600070205080204" pitchFamily="34" charset="-128"/>
            </a:endParaRPr>
          </a:p>
        </p:txBody>
      </p:sp>
      <p:sp>
        <p:nvSpPr>
          <p:cNvPr id="7" name="Titre 2"/>
          <p:cNvSpPr txBox="1">
            <a:spLocks/>
          </p:cNvSpPr>
          <p:nvPr/>
        </p:nvSpPr>
        <p:spPr>
          <a:xfrm>
            <a:off x="900176" y="35560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Fauniques</a:t>
            </a:r>
          </a:p>
        </p:txBody>
      </p:sp>
      <p:graphicFrame>
        <p:nvGraphicFramePr>
          <p:cNvPr id="2" name="Tableau 1"/>
          <p:cNvGraphicFramePr>
            <a:graphicFrameLocks noGrp="1"/>
          </p:cNvGraphicFramePr>
          <p:nvPr>
            <p:extLst>
              <p:ext uri="{D42A27DB-BD31-4B8C-83A1-F6EECF244321}">
                <p14:modId xmlns:p14="http://schemas.microsoft.com/office/powerpoint/2010/main" val="3580165232"/>
              </p:ext>
            </p:extLst>
          </p:nvPr>
        </p:nvGraphicFramePr>
        <p:xfrm>
          <a:off x="586231" y="837407"/>
          <a:ext cx="11143490" cy="4951253"/>
        </p:xfrm>
        <a:graphic>
          <a:graphicData uri="http://schemas.openxmlformats.org/drawingml/2006/table">
            <a:tbl>
              <a:tblPr firstRow="1" bandRow="1">
                <a:tableStyleId>{793D81CF-94F2-401A-BA57-92F5A7B2D0C5}</a:tableStyleId>
              </a:tblPr>
              <a:tblGrid>
                <a:gridCol w="1661669">
                  <a:extLst>
                    <a:ext uri="{9D8B030D-6E8A-4147-A177-3AD203B41FA5}">
                      <a16:colId xmlns:a16="http://schemas.microsoft.com/office/drawing/2014/main" xmlns="" val="20000"/>
                    </a:ext>
                  </a:extLst>
                </a:gridCol>
                <a:gridCol w="1943100">
                  <a:extLst>
                    <a:ext uri="{9D8B030D-6E8A-4147-A177-3AD203B41FA5}">
                      <a16:colId xmlns:a16="http://schemas.microsoft.com/office/drawing/2014/main" xmlns="" val="20001"/>
                    </a:ext>
                  </a:extLst>
                </a:gridCol>
                <a:gridCol w="3081325">
                  <a:extLst>
                    <a:ext uri="{9D8B030D-6E8A-4147-A177-3AD203B41FA5}">
                      <a16:colId xmlns:a16="http://schemas.microsoft.com/office/drawing/2014/main" xmlns="" val="20002"/>
                    </a:ext>
                  </a:extLst>
                </a:gridCol>
                <a:gridCol w="1516075">
                  <a:extLst>
                    <a:ext uri="{9D8B030D-6E8A-4147-A177-3AD203B41FA5}">
                      <a16:colId xmlns:a16="http://schemas.microsoft.com/office/drawing/2014/main" xmlns="" val="20003"/>
                    </a:ext>
                  </a:extLst>
                </a:gridCol>
                <a:gridCol w="2941321">
                  <a:extLst>
                    <a:ext uri="{9D8B030D-6E8A-4147-A177-3AD203B41FA5}">
                      <a16:colId xmlns:a16="http://schemas.microsoft.com/office/drawing/2014/main" xmlns="" val="20004"/>
                    </a:ext>
                  </a:extLst>
                </a:gridCol>
              </a:tblGrid>
              <a:tr h="370840">
                <a:tc>
                  <a:txBody>
                    <a:bodyPr/>
                    <a:lstStyle/>
                    <a:p>
                      <a:pPr algn="ctr"/>
                      <a:r>
                        <a:rPr lang="fr-CA" sz="1050" dirty="0">
                          <a:latin typeface="Arial" panose="020B0604020202020204" pitchFamily="34" charset="0"/>
                          <a:cs typeface="Arial" panose="020B0604020202020204" pitchFamily="34" charset="0"/>
                        </a:rPr>
                        <a:t>Enjeu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Objectif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Indicateur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Cible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Résultat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rowSpan="3">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Qualité de l'habitat de la gélinotte huppée</a:t>
                      </a:r>
                    </a:p>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Qualité de l’habitat du lynx	</a:t>
                      </a:r>
                    </a:p>
                    <a:p>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Prendre en compte les besoins particuliers de la gélinotte huppée lors de l'élaboration des plans d'aménagement forestier intégré </a:t>
                      </a:r>
                    </a:p>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Prendre en compte les besoins particuliers du </a:t>
                      </a:r>
                      <a:r>
                        <a:rPr lang="fr-CA" sz="1050" b="0" i="0" u="none" strike="noStrike" kern="1200" baseline="0" dirty="0" smtClean="0">
                          <a:solidFill>
                            <a:schemeClr val="dk1"/>
                          </a:solidFill>
                          <a:latin typeface="Arial" panose="020B0604020202020204" pitchFamily="34" charset="0"/>
                          <a:ea typeface="+mn-ea"/>
                          <a:cs typeface="Arial" panose="020B0604020202020204" pitchFamily="34" charset="0"/>
                        </a:rPr>
                        <a:t>lynx </a:t>
                      </a:r>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lors de l'élaboration des plans d'aménagement forestier intégré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Pourcentage des superficies traitées (éclaircie précommerciale et nettoiement) avec modalité de mitigation faunique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dirty="0">
                          <a:latin typeface="Arial" panose="020B0604020202020204" pitchFamily="34" charset="0"/>
                          <a:cs typeface="Arial" panose="020B0604020202020204" pitchFamily="34" charset="0"/>
                        </a:rPr>
                        <a:t>100 %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dirty="0">
                          <a:latin typeface="Arial" panose="020B0604020202020204" pitchFamily="34" charset="0"/>
                          <a:cs typeface="Arial" panose="020B0604020202020204" pitchFamily="34" charset="0"/>
                        </a:rPr>
                        <a:t>N/A, se fait annuellement à la PRAN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vMerge="1">
                  <a:txBody>
                    <a:bodyPr/>
                    <a:lstStyle/>
                    <a:p>
                      <a:endParaRPr lang="fr-CA"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CA"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Pourcentage de la superficie des classes d'âge 10 et 30 ayant fait l'objet de traitement d'éducation (éclaircie précommerciale et nettoiement)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Moins de 70 % dans 60 % des COS d’une </a:t>
                      </a:r>
                      <a:r>
                        <a:rPr lang="fr-CA" sz="1050" b="0" i="0" u="none" strike="noStrike" kern="1200" baseline="0" dirty="0" smtClean="0">
                          <a:solidFill>
                            <a:schemeClr val="dk1"/>
                          </a:solidFill>
                          <a:latin typeface="Arial" panose="020B0604020202020204" pitchFamily="34" charset="0"/>
                          <a:ea typeface="+mn-ea"/>
                          <a:cs typeface="Arial" panose="020B0604020202020204" pitchFamily="34" charset="0"/>
                        </a:rPr>
                        <a:t>UTA </a:t>
                      </a:r>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kern="1200" dirty="0">
                          <a:effectLst/>
                          <a:latin typeface="Arial" panose="020B0604020202020204" pitchFamily="34" charset="0"/>
                          <a:cs typeface="Arial" panose="020B0604020202020204" pitchFamily="34" charset="0"/>
                        </a:rPr>
                        <a:t>Conforme </a:t>
                      </a:r>
                      <a:r>
                        <a:rPr lang="fr-CA" sz="1050" kern="1200" dirty="0" smtClean="0">
                          <a:effectLst/>
                          <a:latin typeface="Arial" panose="020B0604020202020204" pitchFamily="34" charset="0"/>
                          <a:cs typeface="Arial" panose="020B0604020202020204" pitchFamily="34" charset="0"/>
                        </a:rPr>
                        <a:t>(99% </a:t>
                      </a:r>
                      <a:r>
                        <a:rPr lang="fr-CA" sz="1050" kern="1200" dirty="0">
                          <a:effectLst/>
                          <a:latin typeface="Arial" panose="020B0604020202020204" pitchFamily="34" charset="0"/>
                          <a:cs typeface="Arial" panose="020B0604020202020204" pitchFamily="34" charset="0"/>
                        </a:rPr>
                        <a:t>des COS)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082833">
                <a:tc vMerge="1">
                  <a:txBody>
                    <a:bodyPr/>
                    <a:lstStyle/>
                    <a:p>
                      <a:endParaRPr lang="fr-CA"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CA"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Pourcentage de la superficie des classes </a:t>
                      </a:r>
                      <a:r>
                        <a:rPr lang="fr-CA" sz="1050" b="0" i="0" u="none" strike="noStrike" kern="1200" baseline="0" dirty="0" smtClean="0">
                          <a:solidFill>
                            <a:schemeClr val="dk1"/>
                          </a:solidFill>
                          <a:latin typeface="Arial" panose="020B0604020202020204" pitchFamily="34" charset="0"/>
                          <a:ea typeface="+mn-ea"/>
                          <a:cs typeface="Arial" panose="020B0604020202020204" pitchFamily="34" charset="0"/>
                        </a:rPr>
                        <a:t>d'âge </a:t>
                      </a:r>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10 et 30 ayant fait l'objet de traitement d'éducation (éclaircie précommerciale et nettoiement) dans les territoires fauniques structurés surfaciques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Moins de 70 % à l’échelle des secteurs de suivis identifiés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fr-CA" sz="1050" kern="1200" dirty="0">
                          <a:solidFill>
                            <a:schemeClr val="dk1"/>
                          </a:solidFill>
                          <a:latin typeface="Arial" panose="020B0604020202020204" pitchFamily="34" charset="0"/>
                          <a:ea typeface="+mn-ea"/>
                          <a:cs typeface="Arial" panose="020B0604020202020204" pitchFamily="34" charset="0"/>
                        </a:rPr>
                        <a:t>N/A 11161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r>
                        <a:rPr lang="fr-CA" sz="1050" dirty="0">
                          <a:latin typeface="Arial" panose="020B0604020202020204" pitchFamily="34" charset="0"/>
                          <a:cs typeface="Arial" panose="020B0604020202020204" pitchFamily="34" charset="0"/>
                        </a:rPr>
                        <a:t>Qualité de l’habitat</a:t>
                      </a:r>
                      <a:r>
                        <a:rPr lang="fr-CA" sz="1050" baseline="0" dirty="0">
                          <a:latin typeface="Arial" panose="020B0604020202020204" pitchFamily="34" charset="0"/>
                          <a:cs typeface="Arial" panose="020B0604020202020204" pitchFamily="34" charset="0"/>
                        </a:rPr>
                        <a:t> du lynx (suite)</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Prendre en compte les besoins particuliers du </a:t>
                      </a:r>
                      <a:r>
                        <a:rPr lang="fr-CA" sz="1050" b="0" i="0" u="none" strike="noStrike" kern="1200" baseline="0" dirty="0" smtClean="0">
                          <a:solidFill>
                            <a:schemeClr val="dk1"/>
                          </a:solidFill>
                          <a:latin typeface="Arial" panose="020B0604020202020204" pitchFamily="34" charset="0"/>
                          <a:ea typeface="+mn-ea"/>
                          <a:cs typeface="Arial" panose="020B0604020202020204" pitchFamily="34" charset="0"/>
                        </a:rPr>
                        <a:t>lynx </a:t>
                      </a:r>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lors de l'élaboration des plans d'aménagement forestier intégré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2D2E83"/>
                          </a:solidFill>
                          <a:effectLst/>
                          <a:uLnTx/>
                          <a:uFillTx/>
                          <a:latin typeface="Arial" panose="020B0604020202020204" pitchFamily="34" charset="0"/>
                          <a:ea typeface="+mn-ea"/>
                          <a:cs typeface="Arial" panose="020B0604020202020204" pitchFamily="34" charset="0"/>
                        </a:rPr>
                        <a:t>Pourcentage du territoire où la structure d’âge des forêts présente un degré d’altération faible ou modéré par rapport aux </a:t>
                      </a:r>
                      <a:r>
                        <a:rPr kumimoji="0" lang="fr-CA" sz="1050" b="0" i="0" u="none" strike="noStrike" kern="1200" cap="none" spc="0" normalizeH="0" baseline="0" noProof="0" dirty="0" smtClean="0">
                          <a:ln>
                            <a:noFill/>
                          </a:ln>
                          <a:solidFill>
                            <a:srgbClr val="2D2E83"/>
                          </a:solidFill>
                          <a:effectLst/>
                          <a:uLnTx/>
                          <a:uFillTx/>
                          <a:latin typeface="Arial" panose="020B0604020202020204" pitchFamily="34" charset="0"/>
                          <a:ea typeface="+mn-ea"/>
                          <a:cs typeface="Arial" panose="020B0604020202020204" pitchFamily="34" charset="0"/>
                        </a:rPr>
                        <a:t>états de </a:t>
                      </a:r>
                      <a:r>
                        <a:rPr kumimoji="0" lang="fr-CA" sz="1050" b="0" i="0" u="none" strike="noStrike" kern="1200" cap="none" spc="0" normalizeH="0" baseline="0" noProof="0" dirty="0">
                          <a:ln>
                            <a:noFill/>
                          </a:ln>
                          <a:solidFill>
                            <a:srgbClr val="2D2E83"/>
                          </a:solidFill>
                          <a:effectLst/>
                          <a:uLnTx/>
                          <a:uFillTx/>
                          <a:latin typeface="Arial" panose="020B0604020202020204" pitchFamily="34" charset="0"/>
                          <a:ea typeface="+mn-ea"/>
                          <a:cs typeface="Arial" panose="020B0604020202020204" pitchFamily="34" charset="0"/>
                        </a:rPr>
                        <a:t>référence de la forêt naturelle (calculé sur la base des UTA)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Au moins 80 % de la superficie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dirty="0">
                          <a:latin typeface="Arial" panose="020B0604020202020204" pitchFamily="34" charset="0"/>
                          <a:cs typeface="Arial" panose="020B0604020202020204" pitchFamily="34" charset="0"/>
                        </a:rPr>
                        <a:t>Non conforme (présenté dans bloc écosystémique)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0840">
                <a:tc rowSpan="2">
                  <a:txBody>
                    <a:bodyPr/>
                    <a:lstStyle/>
                    <a:p>
                      <a:r>
                        <a:rPr lang="fr-CA" sz="1050" dirty="0">
                          <a:latin typeface="Arial" panose="020B0604020202020204" pitchFamily="34" charset="0"/>
                          <a:cs typeface="Arial" panose="020B0604020202020204" pitchFamily="34" charset="0"/>
                        </a:rPr>
                        <a:t>Qualité de l’habitat de l’orignal</a:t>
                      </a:r>
                      <a:r>
                        <a:rPr lang="fr-CA" sz="1050" baseline="0" dirty="0">
                          <a:latin typeface="Arial" panose="020B0604020202020204" pitchFamily="34" charset="0"/>
                          <a:cs typeface="Arial" panose="020B0604020202020204" pitchFamily="34" charset="0"/>
                        </a:rPr>
                        <a:t> </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Prendre en compte les besoins particuliers de l’orignal lors de l'élaboration des plans d'aménagement forestier intégré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dirty="0">
                          <a:latin typeface="Arial" panose="020B0604020202020204" pitchFamily="34" charset="0"/>
                          <a:cs typeface="Arial" panose="020B0604020202020204" pitchFamily="34" charset="0"/>
                        </a:rPr>
                        <a:t>Pourcentage</a:t>
                      </a:r>
                      <a:r>
                        <a:rPr lang="fr-CA" sz="1050" baseline="0" dirty="0">
                          <a:latin typeface="Arial" panose="020B0604020202020204" pitchFamily="34" charset="0"/>
                          <a:cs typeface="Arial" panose="020B0604020202020204" pitchFamily="34" charset="0"/>
                        </a:rPr>
                        <a:t> des peuplement d’alimentation</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Minimum 20 % dans 60 % des COS d’une UTA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50" kern="1200" dirty="0">
                          <a:solidFill>
                            <a:schemeClr val="dk1"/>
                          </a:solidFill>
                          <a:latin typeface="Arial" panose="020B0604020202020204" pitchFamily="34" charset="0"/>
                          <a:ea typeface="+mn-ea"/>
                          <a:cs typeface="Arial" panose="020B0604020202020204" pitchFamily="34" charset="0"/>
                        </a:rPr>
                        <a:t>Conforme </a:t>
                      </a:r>
                      <a:r>
                        <a:rPr lang="fr-CA" sz="1050" kern="1200" dirty="0" smtClean="0">
                          <a:solidFill>
                            <a:schemeClr val="dk1"/>
                          </a:solidFill>
                          <a:latin typeface="Arial" panose="020B0604020202020204" pitchFamily="34" charset="0"/>
                          <a:ea typeface="+mn-ea"/>
                          <a:cs typeface="Arial" panose="020B0604020202020204" pitchFamily="34" charset="0"/>
                        </a:rPr>
                        <a:t>(voir tableau ci-bas)</a:t>
                      </a:r>
                      <a:endParaRPr lang="fr-CA" sz="105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0840">
                <a:tc vMerge="1">
                  <a:txBody>
                    <a:bodyPr/>
                    <a:lstStyle/>
                    <a:p>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Pourcentage de peuplements d'alimentation dans les territoires fauniques structurés surfaciques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Minimum 20 % à l’échelle des secteurs de suivi identifiés dans les TFSS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50" dirty="0">
                          <a:solidFill>
                            <a:srgbClr val="2D2E83"/>
                          </a:solidFill>
                          <a:latin typeface="Arial" panose="020B0604020202020204" pitchFamily="34" charset="0"/>
                          <a:cs typeface="Arial" panose="020B0604020202020204" pitchFamily="34" charset="0"/>
                        </a:rPr>
                        <a:t>N/A 11161</a:t>
                      </a:r>
                      <a:endParaRPr lang="fr-CA" sz="1050" baseline="0" dirty="0">
                        <a:solidFill>
                          <a:srgbClr val="2D2E83"/>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845928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659" y="522514"/>
            <a:ext cx="10058400" cy="5974259"/>
          </a:xfrm>
          <a:prstGeom prst="rect">
            <a:avLst/>
          </a:prstGeom>
        </p:spPr>
      </p:pic>
      <p:sp>
        <p:nvSpPr>
          <p:cNvPr id="7" name="Titre 2"/>
          <p:cNvSpPr txBox="1">
            <a:spLocks/>
          </p:cNvSpPr>
          <p:nvPr/>
        </p:nvSpPr>
        <p:spPr>
          <a:xfrm>
            <a:off x="900176" y="35560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Faunique, qualité de l’habitat de la gélinotte et du lynx</a:t>
            </a:r>
          </a:p>
        </p:txBody>
      </p:sp>
      <p:sp>
        <p:nvSpPr>
          <p:cNvPr id="5" name="ZoneTexte 4"/>
          <p:cNvSpPr txBox="1"/>
          <p:nvPr/>
        </p:nvSpPr>
        <p:spPr>
          <a:xfrm>
            <a:off x="412112" y="1130300"/>
            <a:ext cx="3621024" cy="1477328"/>
          </a:xfrm>
          <a:prstGeom prst="rect">
            <a:avLst/>
          </a:prstGeom>
          <a:noFill/>
        </p:spPr>
        <p:txBody>
          <a:bodyPr wrap="square" rtlCol="0">
            <a:spAutoFit/>
          </a:bodyPr>
          <a:lstStyle/>
          <a:p>
            <a:r>
              <a:rPr lang="fr-CA" dirty="0">
                <a:solidFill>
                  <a:schemeClr val="dk1"/>
                </a:solidFill>
                <a:latin typeface="Arial" panose="020B0604020202020204" pitchFamily="34" charset="0"/>
                <a:cs typeface="Arial" panose="020B0604020202020204" pitchFamily="34" charset="0"/>
              </a:rPr>
              <a:t>Pourcentage de la superficie des classes d'âge 10 et 30 ayant fait l'objet de </a:t>
            </a:r>
            <a:r>
              <a:rPr lang="fr-CA" dirty="0" smtClean="0">
                <a:solidFill>
                  <a:schemeClr val="dk1"/>
                </a:solidFill>
                <a:latin typeface="Arial" panose="020B0604020202020204" pitchFamily="34" charset="0"/>
                <a:cs typeface="Arial" panose="020B0604020202020204" pitchFamily="34" charset="0"/>
              </a:rPr>
              <a:t>traitements </a:t>
            </a:r>
            <a:r>
              <a:rPr lang="fr-CA" dirty="0">
                <a:solidFill>
                  <a:schemeClr val="dk1"/>
                </a:solidFill>
                <a:latin typeface="Arial" panose="020B0604020202020204" pitchFamily="34" charset="0"/>
                <a:cs typeface="Arial" panose="020B0604020202020204" pitchFamily="34" charset="0"/>
              </a:rPr>
              <a:t>d'éducation (éclaircie </a:t>
            </a:r>
            <a:r>
              <a:rPr lang="fr-CA" dirty="0" err="1">
                <a:solidFill>
                  <a:schemeClr val="dk1"/>
                </a:solidFill>
                <a:latin typeface="Arial" panose="020B0604020202020204" pitchFamily="34" charset="0"/>
                <a:cs typeface="Arial" panose="020B0604020202020204" pitchFamily="34" charset="0"/>
              </a:rPr>
              <a:t>précommerciale</a:t>
            </a:r>
            <a:r>
              <a:rPr lang="fr-CA" dirty="0">
                <a:solidFill>
                  <a:schemeClr val="dk1"/>
                </a:solidFill>
                <a:latin typeface="Arial" panose="020B0604020202020204" pitchFamily="34" charset="0"/>
                <a:cs typeface="Arial" panose="020B0604020202020204" pitchFamily="34" charset="0"/>
              </a:rPr>
              <a:t> et nettoiement)</a:t>
            </a: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38" y="2933700"/>
            <a:ext cx="2525186" cy="977900"/>
          </a:xfrm>
          <a:prstGeom prst="rect">
            <a:avLst/>
          </a:prstGeom>
        </p:spPr>
      </p:pic>
    </p:spTree>
    <p:extLst>
      <p:ext uri="{BB962C8B-B14F-4D97-AF65-F5344CB8AC3E}">
        <p14:creationId xmlns:p14="http://schemas.microsoft.com/office/powerpoint/2010/main" val="1007535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Espace réservé du contenu 2"/>
          <p:cNvSpPr>
            <a:spLocks/>
          </p:cNvSpPr>
          <p:nvPr>
            <p:custDataLst>
              <p:tags r:id="rId1"/>
            </p:custDataLst>
          </p:nvPr>
        </p:nvSpPr>
        <p:spPr bwMode="auto">
          <a:xfrm>
            <a:off x="1190433" y="3479336"/>
            <a:ext cx="826928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Aft>
                <a:spcPts val="600"/>
              </a:spcAft>
              <a:buFont typeface="Arial" panose="020B0604020202020204" pitchFamily="34" charset="0"/>
              <a:buChar char="•"/>
              <a:defRPr sz="3200">
                <a:solidFill>
                  <a:schemeClr val="tx1"/>
                </a:solidFill>
                <a:latin typeface="Calibri" panose="020F0502020204030204" pitchFamily="34" charset="0"/>
              </a:defRPr>
            </a:lvl1pPr>
            <a:lvl2pPr marL="960438" indent="-514350">
              <a:spcAft>
                <a:spcPts val="600"/>
              </a:spcAft>
              <a:buFont typeface="Arial" panose="020B0604020202020204" pitchFamily="34" charset="0"/>
              <a:buChar char="–"/>
              <a:defRPr sz="2800">
                <a:solidFill>
                  <a:schemeClr val="tx1"/>
                </a:solidFill>
                <a:latin typeface="Calibri" panose="020F0502020204030204" pitchFamily="34" charset="0"/>
              </a:defRPr>
            </a:lvl2pPr>
            <a:lvl3pPr marL="1317625" indent="-514350">
              <a:spcAft>
                <a:spcPts val="600"/>
              </a:spcAft>
              <a:buFont typeface="Arial" panose="020B0604020202020204" pitchFamily="34" charset="0"/>
              <a:buChar char="•"/>
              <a:defRPr sz="2400">
                <a:solidFill>
                  <a:schemeClr val="tx1"/>
                </a:solidFill>
                <a:latin typeface="Calibri" panose="020F0502020204030204" pitchFamily="34" charset="0"/>
              </a:defRPr>
            </a:lvl3pPr>
            <a:lvl4pPr marL="1600200" indent="-228600">
              <a:spcAft>
                <a:spcPts val="600"/>
              </a:spcAft>
              <a:buFont typeface="Arial" panose="020B0604020202020204" pitchFamily="34" charset="0"/>
              <a:buChar char="–"/>
              <a:defRPr sz="2000">
                <a:solidFill>
                  <a:schemeClr val="tx1"/>
                </a:solidFill>
                <a:latin typeface="Calibri" panose="020F0502020204030204" pitchFamily="34" charset="0"/>
              </a:defRPr>
            </a:lvl4pPr>
            <a:lvl5pPr marL="2057400" indent="-228600">
              <a:spcAft>
                <a:spcPts val="600"/>
              </a:spcAft>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20000"/>
              </a:spcBef>
              <a:spcAft>
                <a:spcPct val="0"/>
              </a:spcAft>
              <a:buClr>
                <a:srgbClr val="F7C430"/>
              </a:buClr>
              <a:buFont typeface="Wingdings" panose="05000000000000000000" pitchFamily="2" charset="2"/>
              <a:buNone/>
            </a:pPr>
            <a:endParaRPr lang="fr-CA" altLang="fr-FR" sz="1300" u="sng" dirty="0">
              <a:latin typeface="Arial" panose="020B0604020202020204" pitchFamily="34" charset="0"/>
              <a:ea typeface="ＭＳ Ｐゴシック" panose="020B0600070205080204" pitchFamily="34" charset="-128"/>
            </a:endParaRPr>
          </a:p>
          <a:p>
            <a:pPr lvl="1" eaLnBrk="1" hangingPunct="1">
              <a:spcBef>
                <a:spcPct val="20000"/>
              </a:spcBef>
              <a:spcAft>
                <a:spcPct val="0"/>
              </a:spcAft>
              <a:buFont typeface="Arial" panose="020B0604020202020204" pitchFamily="34" charset="0"/>
              <a:buChar char="•"/>
            </a:pPr>
            <a:r>
              <a:rPr lang="fr-CA" altLang="fr-FR" sz="1800" dirty="0">
                <a:latin typeface="Arial" panose="020B0604020202020204" pitchFamily="34" charset="0"/>
                <a:ea typeface="ＭＳ Ｐゴシック" panose="020B0600070205080204" pitchFamily="34" charset="-128"/>
              </a:rPr>
              <a:t>Localisation des secteurs d’interventions potentiels (SIP) - travaux commerciaux et non commerciaux</a:t>
            </a:r>
          </a:p>
          <a:p>
            <a:pPr marL="446088" lvl="1" indent="0" eaLnBrk="1" hangingPunct="1">
              <a:spcBef>
                <a:spcPct val="20000"/>
              </a:spcBef>
              <a:spcAft>
                <a:spcPct val="0"/>
              </a:spcAft>
              <a:buNone/>
            </a:pPr>
            <a:endParaRPr lang="fr-CA" altLang="fr-FR" sz="1800" dirty="0">
              <a:latin typeface="Arial" panose="020B0604020202020204" pitchFamily="34" charset="0"/>
              <a:ea typeface="ＭＳ Ｐゴシック" panose="020B0600070205080204" pitchFamily="34" charset="-128"/>
            </a:endParaRPr>
          </a:p>
          <a:p>
            <a:pPr lvl="1" eaLnBrk="1" hangingPunct="1">
              <a:spcBef>
                <a:spcPct val="20000"/>
              </a:spcBef>
              <a:spcAft>
                <a:spcPct val="0"/>
              </a:spcAft>
              <a:buFont typeface="Arial" panose="020B0604020202020204" pitchFamily="34" charset="0"/>
              <a:buChar char="•"/>
            </a:pPr>
            <a:r>
              <a:rPr lang="fr-CA" altLang="fr-FR" sz="1800" dirty="0">
                <a:latin typeface="Arial" panose="020B0604020202020204" pitchFamily="34" charset="0"/>
                <a:ea typeface="ＭＳ Ｐゴシック" panose="020B0600070205080204" pitchFamily="34" charset="-128"/>
              </a:rPr>
              <a:t>Localisation des chemins et des infrastructures à construire, à </a:t>
            </a:r>
            <a:r>
              <a:rPr lang="fr-CA" altLang="fr-FR" sz="1800" dirty="0">
                <a:solidFill>
                  <a:srgbClr val="2D2E83"/>
                </a:solidFill>
                <a:latin typeface="Arial" panose="020B0604020202020204" pitchFamily="34" charset="0"/>
                <a:ea typeface="ＭＳ Ｐゴシック" panose="020B0600070205080204" pitchFamily="34" charset="-128"/>
              </a:rPr>
              <a:t>améliorer, à réfectionner ou </a:t>
            </a:r>
            <a:r>
              <a:rPr lang="fr-CA" altLang="fr-FR" sz="1800" dirty="0">
                <a:latin typeface="Arial" panose="020B0604020202020204" pitchFamily="34" charset="0"/>
                <a:ea typeface="ＭＳ Ｐゴシック" panose="020B0600070205080204" pitchFamily="34" charset="-128"/>
              </a:rPr>
              <a:t>à fermer </a:t>
            </a:r>
          </a:p>
        </p:txBody>
      </p:sp>
      <p:sp>
        <p:nvSpPr>
          <p:cNvPr id="6" name="Titre 2"/>
          <p:cNvSpPr txBox="1">
            <a:spLocks/>
          </p:cNvSpPr>
          <p:nvPr/>
        </p:nvSpPr>
        <p:spPr>
          <a:xfrm>
            <a:off x="927410" y="3125699"/>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smtClean="0">
                <a:latin typeface="Arial" panose="020B0604020202020204" pitchFamily="34" charset="0"/>
                <a:cs typeface="Arial" panose="020B0604020202020204" pitchFamily="34" charset="0"/>
              </a:rPr>
              <a:t>Contenu </a:t>
            </a:r>
            <a:r>
              <a:rPr lang="fr-CA" sz="2400" dirty="0">
                <a:latin typeface="Arial" panose="020B0604020202020204" pitchFamily="34" charset="0"/>
                <a:cs typeface="Arial" panose="020B0604020202020204" pitchFamily="34" charset="0"/>
              </a:rPr>
              <a:t>du PAFIO</a:t>
            </a:r>
          </a:p>
        </p:txBody>
      </p:sp>
      <p:sp>
        <p:nvSpPr>
          <p:cNvPr id="4" name="Titre 2"/>
          <p:cNvSpPr txBox="1">
            <a:spLocks/>
          </p:cNvSpPr>
          <p:nvPr/>
        </p:nvSpPr>
        <p:spPr>
          <a:xfrm>
            <a:off x="823331" y="427619"/>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smtClean="0">
                <a:latin typeface="Arial" panose="020B0604020202020204" pitchFamily="34" charset="0"/>
                <a:cs typeface="Arial" panose="020B0604020202020204" pitchFamily="34" charset="0"/>
              </a:rPr>
              <a:t>Objectif du PAFIO</a:t>
            </a:r>
            <a:endParaRPr lang="fr-CA" sz="2400" dirty="0">
              <a:latin typeface="Arial" panose="020B0604020202020204" pitchFamily="34" charset="0"/>
              <a:cs typeface="Arial" panose="020B0604020202020204" pitchFamily="34" charset="0"/>
            </a:endParaRPr>
          </a:p>
        </p:txBody>
      </p:sp>
      <p:sp>
        <p:nvSpPr>
          <p:cNvPr id="5" name="Espace réservé du contenu 2"/>
          <p:cNvSpPr>
            <a:spLocks/>
          </p:cNvSpPr>
          <p:nvPr>
            <p:custDataLst>
              <p:tags r:id="rId2"/>
            </p:custDataLst>
          </p:nvPr>
        </p:nvSpPr>
        <p:spPr bwMode="auto">
          <a:xfrm>
            <a:off x="1056619" y="769229"/>
            <a:ext cx="8269287" cy="2356470"/>
          </a:xfrm>
          <a:prstGeom prst="rect">
            <a:avLst/>
          </a:prstGeom>
          <a:noFill/>
          <a:ln w="9525">
            <a:noFill/>
            <a:miter lim="800000"/>
            <a:headEnd/>
            <a:tailEnd/>
          </a:ln>
          <a:extLst/>
        </p:spPr>
        <p:txBody>
          <a:bodyPr/>
          <a:lstStyle>
            <a:lvl1pPr marL="514350" indent="-514350">
              <a:spcAft>
                <a:spcPts val="600"/>
              </a:spcAft>
              <a:buFont typeface="Arial" panose="020B0604020202020204" pitchFamily="34" charset="0"/>
              <a:buChar char="•"/>
              <a:defRPr sz="3200">
                <a:solidFill>
                  <a:schemeClr val="tx1"/>
                </a:solidFill>
                <a:latin typeface="Calibri" panose="020F0502020204030204" pitchFamily="34" charset="0"/>
              </a:defRPr>
            </a:lvl1pPr>
            <a:lvl2pPr marL="960438" indent="-514350">
              <a:spcAft>
                <a:spcPts val="600"/>
              </a:spcAft>
              <a:buFont typeface="Arial" panose="020B0604020202020204" pitchFamily="34" charset="0"/>
              <a:buChar char="–"/>
              <a:defRPr sz="2800">
                <a:solidFill>
                  <a:schemeClr val="tx1"/>
                </a:solidFill>
                <a:latin typeface="Calibri" panose="020F0502020204030204" pitchFamily="34" charset="0"/>
              </a:defRPr>
            </a:lvl2pPr>
            <a:lvl3pPr marL="1317625" indent="-514350">
              <a:spcAft>
                <a:spcPts val="600"/>
              </a:spcAft>
              <a:buFont typeface="Arial" panose="020B0604020202020204" pitchFamily="34" charset="0"/>
              <a:buChar char="•"/>
              <a:defRPr sz="2400">
                <a:solidFill>
                  <a:schemeClr val="tx1"/>
                </a:solidFill>
                <a:latin typeface="Calibri" panose="020F0502020204030204" pitchFamily="34" charset="0"/>
              </a:defRPr>
            </a:lvl3pPr>
            <a:lvl4pPr marL="1600200" indent="-228600">
              <a:spcAft>
                <a:spcPts val="600"/>
              </a:spcAft>
              <a:buFont typeface="Arial" panose="020B0604020202020204" pitchFamily="34" charset="0"/>
              <a:buChar char="–"/>
              <a:defRPr sz="2000">
                <a:solidFill>
                  <a:schemeClr val="tx1"/>
                </a:solidFill>
                <a:latin typeface="Calibri" panose="020F0502020204030204" pitchFamily="34" charset="0"/>
              </a:defRPr>
            </a:lvl4pPr>
            <a:lvl5pPr marL="2057400" indent="-228600">
              <a:spcAft>
                <a:spcPts val="600"/>
              </a:spcAft>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20000"/>
              </a:spcBef>
              <a:spcAft>
                <a:spcPct val="0"/>
              </a:spcAft>
              <a:buClr>
                <a:srgbClr val="F7C430"/>
              </a:buClr>
              <a:buFont typeface="Wingdings" panose="05000000000000000000" pitchFamily="2" charset="2"/>
              <a:buNone/>
            </a:pPr>
            <a:endParaRPr lang="fr-CA" altLang="fr-FR" sz="1300" u="sng" dirty="0">
              <a:latin typeface="Arial" panose="020B0604020202020204" pitchFamily="34" charset="0"/>
              <a:ea typeface="ＭＳ Ｐゴシック" panose="020B0600070205080204" pitchFamily="34" charset="-128"/>
            </a:endParaRPr>
          </a:p>
          <a:p>
            <a:pPr lvl="1">
              <a:spcBef>
                <a:spcPct val="20000"/>
              </a:spcBef>
              <a:spcAft>
                <a:spcPct val="0"/>
              </a:spcAft>
              <a:buFont typeface="Wingdings" panose="05000000000000000000" pitchFamily="2" charset="2"/>
              <a:buChar char="Ø"/>
            </a:pPr>
            <a:r>
              <a:rPr lang="fr-CA" altLang="fr-FR" sz="1800" dirty="0" smtClean="0">
                <a:latin typeface="Arial" panose="020B0604020202020204" pitchFamily="34" charset="0"/>
                <a:ea typeface="ＭＳ Ｐゴシック" panose="020B0600070205080204" pitchFamily="34" charset="-128"/>
              </a:rPr>
              <a:t>Ajout de secteurs d’intervention potentiels (et infrastructures) afin de permettre une flexibilité dans la planification forestière ce, dans un contexte épidémique et de demande grandissante en approvisionnement feuillu</a:t>
            </a:r>
            <a:endParaRPr lang="fr-CA" altLang="fr-FR" sz="18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72507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08" y="1024932"/>
            <a:ext cx="9399414" cy="5620196"/>
          </a:xfrm>
          <a:prstGeom prst="rect">
            <a:avLst/>
          </a:prstGeom>
        </p:spPr>
      </p:pic>
      <p:sp>
        <p:nvSpPr>
          <p:cNvPr id="7" name="Titre 2"/>
          <p:cNvSpPr txBox="1">
            <a:spLocks/>
          </p:cNvSpPr>
          <p:nvPr/>
        </p:nvSpPr>
        <p:spPr>
          <a:xfrm>
            <a:off x="900176" y="35560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Faunique, qualité de l’habitat de l’orignal</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73" y="3174517"/>
            <a:ext cx="2025977" cy="858838"/>
          </a:xfrm>
          <a:prstGeom prst="rect">
            <a:avLst/>
          </a:prstGeom>
        </p:spPr>
      </p:pic>
      <p:sp>
        <p:nvSpPr>
          <p:cNvPr id="4" name="ZoneTexte 3"/>
          <p:cNvSpPr txBox="1"/>
          <p:nvPr/>
        </p:nvSpPr>
        <p:spPr>
          <a:xfrm rot="10800000" flipV="1">
            <a:off x="368134" y="2382866"/>
            <a:ext cx="3111335" cy="646331"/>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Pourcentage des </a:t>
            </a:r>
            <a:r>
              <a:rPr lang="fr-CA" dirty="0" smtClean="0">
                <a:latin typeface="Arial" panose="020B0604020202020204" pitchFamily="34" charset="0"/>
                <a:cs typeface="Arial" panose="020B0604020202020204" pitchFamily="34" charset="0"/>
              </a:rPr>
              <a:t>peuplements d’alimentation</a:t>
            </a:r>
            <a:endParaRPr lang="fr-CA"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4178417728"/>
              </p:ext>
            </p:extLst>
          </p:nvPr>
        </p:nvGraphicFramePr>
        <p:xfrm>
          <a:off x="8794205" y="2142007"/>
          <a:ext cx="3211551" cy="2217420"/>
        </p:xfrm>
        <a:graphic>
          <a:graphicData uri="http://schemas.openxmlformats.org/drawingml/2006/table">
            <a:tbl>
              <a:tblPr>
                <a:tableStyleId>{5C22544A-7EE6-4342-B048-85BDC9FD1C3A}</a:tableStyleId>
              </a:tblPr>
              <a:tblGrid>
                <a:gridCol w="177136"/>
                <a:gridCol w="662334"/>
                <a:gridCol w="369674"/>
                <a:gridCol w="667469"/>
                <a:gridCol w="667469"/>
                <a:gridCol w="667469"/>
              </a:tblGrid>
              <a:tr h="214416">
                <a:tc>
                  <a:txBody>
                    <a:bodyPr/>
                    <a:lstStyle/>
                    <a:p>
                      <a:pPr algn="l" fontAlgn="b"/>
                      <a:endParaRPr lang="fr-CA" sz="1000" b="0" i="0" u="none" strike="noStrike" dirty="0">
                        <a:effectLst/>
                        <a:latin typeface="Arial" panose="020B0604020202020204" pitchFamily="34" charset="0"/>
                      </a:endParaRPr>
                    </a:p>
                  </a:txBody>
                  <a:tcPr marL="9525" marR="9525" marT="9525" marB="0" anchor="b"/>
                </a:tc>
                <a:tc gridSpan="2">
                  <a:txBody>
                    <a:bodyPr/>
                    <a:lstStyle/>
                    <a:p>
                      <a:endParaRPr lang="fr-CA" dirty="0"/>
                    </a:p>
                  </a:txBody>
                  <a:tcPr marL="9525" marR="9525" marT="9525" marB="0" anchor="b"/>
                </a:tc>
                <a:tc hMerge="1">
                  <a:txBody>
                    <a:bodyPr/>
                    <a:lstStyle/>
                    <a:p>
                      <a:endParaRPr lang="fr-CA"/>
                    </a:p>
                  </a:txBody>
                  <a:tcPr/>
                </a:tc>
                <a:tc>
                  <a:txBody>
                    <a:bodyPr/>
                    <a:lstStyle/>
                    <a:p>
                      <a:endParaRPr lang="fr-CA" dirty="0"/>
                    </a:p>
                  </a:txBody>
                  <a:tcPr marL="9525" marR="9525" marT="9525" marB="0" anchor="b"/>
                </a:tc>
                <a:tc>
                  <a:txBody>
                    <a:bodyPr/>
                    <a:lstStyle/>
                    <a:p>
                      <a:pPr algn="l" fontAlgn="b"/>
                      <a:endParaRPr lang="fr-CA" sz="1000" b="0" i="0" u="none" strike="noStrike" dirty="0">
                        <a:effectLst/>
                        <a:latin typeface="Arial" panose="020B0604020202020204" pitchFamily="34" charset="0"/>
                      </a:endParaRPr>
                    </a:p>
                  </a:txBody>
                  <a:tcPr marL="9525" marR="9525" marT="9525" marB="0" anchor="b"/>
                </a:tc>
                <a:tc>
                  <a:txBody>
                    <a:bodyPr/>
                    <a:lstStyle/>
                    <a:p>
                      <a:pPr algn="l" fontAlgn="b"/>
                      <a:endParaRPr lang="fr-CA" sz="1000" b="0" i="0" u="none" strike="noStrike" dirty="0">
                        <a:effectLst/>
                        <a:latin typeface="Arial" panose="020B0604020202020204" pitchFamily="34" charset="0"/>
                      </a:endParaRPr>
                    </a:p>
                  </a:txBody>
                  <a:tcPr marL="9525" marR="9525" marT="9525" marB="0" anchor="b"/>
                </a:tc>
              </a:tr>
              <a:tr h="122318">
                <a:tc>
                  <a:txBody>
                    <a:bodyPr/>
                    <a:lstStyle/>
                    <a:p>
                      <a:pPr algn="l" fontAlgn="b"/>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UA</a:t>
                      </a:r>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UTA</a:t>
                      </a:r>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non</a:t>
                      </a:r>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oui</a:t>
                      </a:r>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Total général</a:t>
                      </a:r>
                      <a:endParaRPr lang="fr-CA" sz="1000" b="0" i="0" u="none" strike="noStrike">
                        <a:effectLst/>
                        <a:latin typeface="Arial" panose="020B0604020202020204" pitchFamily="34" charset="0"/>
                      </a:endParaRPr>
                    </a:p>
                  </a:txBody>
                  <a:tcPr marL="9525" marR="9525" marT="9525" marB="0" anchor="b"/>
                </a:tc>
              </a:tr>
              <a:tr h="122318">
                <a:tc>
                  <a:txBody>
                    <a:bodyPr/>
                    <a:lstStyle/>
                    <a:p>
                      <a:pPr algn="l" fontAlgn="b"/>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11161</a:t>
                      </a:r>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1401</a:t>
                      </a:r>
                      <a:endParaRPr lang="fr-CA" sz="1000" b="0" i="0" u="none" strike="noStrike">
                        <a:effectLst/>
                        <a:latin typeface="Arial" panose="020B0604020202020204" pitchFamily="34" charset="0"/>
                      </a:endParaRPr>
                    </a:p>
                  </a:txBody>
                  <a:tcPr marL="9525" marR="9525" marT="9525" marB="0" anchor="b"/>
                </a:tc>
                <a:tc>
                  <a:txBody>
                    <a:bodyPr/>
                    <a:lstStyle/>
                    <a:p>
                      <a:pPr algn="r" fontAlgn="b"/>
                      <a:r>
                        <a:rPr lang="fr-CA" sz="1000" b="0" i="0" u="none" strike="noStrike" dirty="0">
                          <a:effectLst/>
                          <a:latin typeface="Arial" panose="020B0604020202020204" pitchFamily="34" charset="0"/>
                        </a:rPr>
                        <a:t>3.52%</a:t>
                      </a:r>
                    </a:p>
                  </a:txBody>
                  <a:tcPr marL="9525" marR="9525" marT="9525" marB="0" anchor="b"/>
                </a:tc>
                <a:tc>
                  <a:txBody>
                    <a:bodyPr/>
                    <a:lstStyle/>
                    <a:p>
                      <a:pPr algn="r" fontAlgn="b"/>
                      <a:r>
                        <a:rPr lang="fr-CA" sz="1000" b="1" i="0" u="none" strike="noStrike">
                          <a:effectLst/>
                          <a:latin typeface="Arial" panose="020B0604020202020204" pitchFamily="34" charset="0"/>
                        </a:rPr>
                        <a:t>96.48%</a:t>
                      </a:r>
                    </a:p>
                  </a:txBody>
                  <a:tcPr marL="9525" marR="9525" marT="9525" marB="0" anchor="b"/>
                </a:tc>
                <a:tc>
                  <a:txBody>
                    <a:bodyPr/>
                    <a:lstStyle/>
                    <a:p>
                      <a:pPr algn="r" fontAlgn="b"/>
                      <a:r>
                        <a:rPr lang="fr-CA" sz="1000" b="0" i="0" u="none" strike="noStrike">
                          <a:effectLst/>
                          <a:latin typeface="Arial" panose="020B0604020202020204" pitchFamily="34" charset="0"/>
                        </a:rPr>
                        <a:t>100.00%</a:t>
                      </a:r>
                    </a:p>
                  </a:txBody>
                  <a:tcPr marL="9525" marR="9525" marT="9525" marB="0" anchor="b"/>
                </a:tc>
              </a:tr>
              <a:tr h="122318">
                <a:tc>
                  <a:txBody>
                    <a:bodyPr/>
                    <a:lstStyle/>
                    <a:p>
                      <a:pPr algn="l" fontAlgn="b"/>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 </a:t>
                      </a:r>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dirty="0">
                          <a:effectLst/>
                        </a:rPr>
                        <a:t>1402</a:t>
                      </a:r>
                      <a:endParaRPr lang="fr-CA" sz="1000" b="0" i="0" u="none" strike="noStrike" dirty="0">
                        <a:effectLst/>
                        <a:latin typeface="Arial" panose="020B0604020202020204" pitchFamily="34" charset="0"/>
                      </a:endParaRPr>
                    </a:p>
                  </a:txBody>
                  <a:tcPr marL="9525" marR="9525" marT="9525" marB="0" anchor="b"/>
                </a:tc>
                <a:tc>
                  <a:txBody>
                    <a:bodyPr/>
                    <a:lstStyle/>
                    <a:p>
                      <a:pPr algn="r" fontAlgn="b"/>
                      <a:r>
                        <a:rPr lang="fr-CA" sz="1000" b="0" i="0" u="none" strike="noStrike">
                          <a:effectLst/>
                          <a:latin typeface="Arial" panose="020B0604020202020204" pitchFamily="34" charset="0"/>
                        </a:rPr>
                        <a:t>0.00%</a:t>
                      </a:r>
                    </a:p>
                  </a:txBody>
                  <a:tcPr marL="9525" marR="9525" marT="9525" marB="0" anchor="b"/>
                </a:tc>
                <a:tc>
                  <a:txBody>
                    <a:bodyPr/>
                    <a:lstStyle/>
                    <a:p>
                      <a:pPr algn="r" fontAlgn="b"/>
                      <a:r>
                        <a:rPr lang="fr-CA" sz="1000" b="1" i="0" u="none" strike="noStrike">
                          <a:effectLst/>
                          <a:latin typeface="Arial" panose="020B0604020202020204" pitchFamily="34" charset="0"/>
                        </a:rPr>
                        <a:t>100.00%</a:t>
                      </a:r>
                    </a:p>
                  </a:txBody>
                  <a:tcPr marL="9525" marR="9525" marT="9525" marB="0" anchor="b"/>
                </a:tc>
                <a:tc>
                  <a:txBody>
                    <a:bodyPr/>
                    <a:lstStyle/>
                    <a:p>
                      <a:pPr algn="r" fontAlgn="b"/>
                      <a:r>
                        <a:rPr lang="fr-CA" sz="1000" b="0" i="0" u="none" strike="noStrike">
                          <a:effectLst/>
                          <a:latin typeface="Arial" panose="020B0604020202020204" pitchFamily="34" charset="0"/>
                        </a:rPr>
                        <a:t>100.00%</a:t>
                      </a:r>
                    </a:p>
                  </a:txBody>
                  <a:tcPr marL="9525" marR="9525" marT="9525" marB="0" anchor="b"/>
                </a:tc>
              </a:tr>
              <a:tr h="122318">
                <a:tc>
                  <a:txBody>
                    <a:bodyPr/>
                    <a:lstStyle/>
                    <a:p>
                      <a:pPr algn="l" fontAlgn="b"/>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 </a:t>
                      </a:r>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1403</a:t>
                      </a:r>
                      <a:endParaRPr lang="fr-CA" sz="1000" b="0" i="0" u="none" strike="noStrike">
                        <a:effectLst/>
                        <a:latin typeface="Arial" panose="020B0604020202020204" pitchFamily="34" charset="0"/>
                      </a:endParaRPr>
                    </a:p>
                  </a:txBody>
                  <a:tcPr marL="9525" marR="9525" marT="9525" marB="0" anchor="b"/>
                </a:tc>
                <a:tc>
                  <a:txBody>
                    <a:bodyPr/>
                    <a:lstStyle/>
                    <a:p>
                      <a:pPr algn="r" fontAlgn="b"/>
                      <a:r>
                        <a:rPr lang="fr-CA" sz="1000" b="0" i="0" u="none" strike="noStrike">
                          <a:effectLst/>
                          <a:latin typeface="Arial" panose="020B0604020202020204" pitchFamily="34" charset="0"/>
                        </a:rPr>
                        <a:t>0.00%</a:t>
                      </a:r>
                    </a:p>
                  </a:txBody>
                  <a:tcPr marL="9525" marR="9525" marT="9525" marB="0" anchor="b"/>
                </a:tc>
                <a:tc>
                  <a:txBody>
                    <a:bodyPr/>
                    <a:lstStyle/>
                    <a:p>
                      <a:pPr algn="r" fontAlgn="b"/>
                      <a:r>
                        <a:rPr lang="fr-CA" sz="1000" b="1" i="0" u="none" strike="noStrike">
                          <a:effectLst/>
                          <a:latin typeface="Arial" panose="020B0604020202020204" pitchFamily="34" charset="0"/>
                        </a:rPr>
                        <a:t>100.00%</a:t>
                      </a:r>
                    </a:p>
                  </a:txBody>
                  <a:tcPr marL="9525" marR="9525" marT="9525" marB="0" anchor="b"/>
                </a:tc>
                <a:tc>
                  <a:txBody>
                    <a:bodyPr/>
                    <a:lstStyle/>
                    <a:p>
                      <a:pPr algn="r" fontAlgn="b"/>
                      <a:r>
                        <a:rPr lang="fr-CA" sz="1000" b="0" i="0" u="none" strike="noStrike">
                          <a:effectLst/>
                          <a:latin typeface="Arial" panose="020B0604020202020204" pitchFamily="34" charset="0"/>
                        </a:rPr>
                        <a:t>100.00%</a:t>
                      </a:r>
                    </a:p>
                  </a:txBody>
                  <a:tcPr marL="9525" marR="9525" marT="9525" marB="0" anchor="b"/>
                </a:tc>
              </a:tr>
              <a:tr h="122318">
                <a:tc>
                  <a:txBody>
                    <a:bodyPr/>
                    <a:lstStyle/>
                    <a:p>
                      <a:pPr algn="l" fontAlgn="b"/>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 </a:t>
                      </a:r>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1501</a:t>
                      </a:r>
                      <a:endParaRPr lang="fr-CA" sz="1000" b="0" i="0" u="none" strike="noStrike">
                        <a:effectLst/>
                        <a:latin typeface="Arial" panose="020B0604020202020204" pitchFamily="34" charset="0"/>
                      </a:endParaRPr>
                    </a:p>
                  </a:txBody>
                  <a:tcPr marL="9525" marR="9525" marT="9525" marB="0" anchor="b"/>
                </a:tc>
                <a:tc>
                  <a:txBody>
                    <a:bodyPr/>
                    <a:lstStyle/>
                    <a:p>
                      <a:pPr algn="r" fontAlgn="b"/>
                      <a:r>
                        <a:rPr lang="fr-CA" sz="1000" b="0" i="0" u="none" strike="noStrike">
                          <a:effectLst/>
                          <a:latin typeface="Arial" panose="020B0604020202020204" pitchFamily="34" charset="0"/>
                        </a:rPr>
                        <a:t>20.86%</a:t>
                      </a:r>
                    </a:p>
                  </a:txBody>
                  <a:tcPr marL="9525" marR="9525" marT="9525" marB="0" anchor="b"/>
                </a:tc>
                <a:tc>
                  <a:txBody>
                    <a:bodyPr/>
                    <a:lstStyle/>
                    <a:p>
                      <a:pPr algn="r" fontAlgn="b"/>
                      <a:r>
                        <a:rPr lang="fr-CA" sz="1000" b="1" i="0" u="none" strike="noStrike">
                          <a:effectLst/>
                          <a:latin typeface="Arial" panose="020B0604020202020204" pitchFamily="34" charset="0"/>
                        </a:rPr>
                        <a:t>79.14%</a:t>
                      </a:r>
                    </a:p>
                  </a:txBody>
                  <a:tcPr marL="9525" marR="9525" marT="9525" marB="0" anchor="b"/>
                </a:tc>
                <a:tc>
                  <a:txBody>
                    <a:bodyPr/>
                    <a:lstStyle/>
                    <a:p>
                      <a:pPr algn="r" fontAlgn="b"/>
                      <a:r>
                        <a:rPr lang="fr-CA" sz="1000" b="0" i="0" u="none" strike="noStrike">
                          <a:effectLst/>
                          <a:latin typeface="Arial" panose="020B0604020202020204" pitchFamily="34" charset="0"/>
                        </a:rPr>
                        <a:t>100.00%</a:t>
                      </a:r>
                    </a:p>
                  </a:txBody>
                  <a:tcPr marL="9525" marR="9525" marT="9525" marB="0" anchor="b"/>
                </a:tc>
              </a:tr>
              <a:tr h="122318">
                <a:tc>
                  <a:txBody>
                    <a:bodyPr/>
                    <a:lstStyle/>
                    <a:p>
                      <a:pPr algn="l" fontAlgn="b"/>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 </a:t>
                      </a:r>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1502</a:t>
                      </a:r>
                      <a:endParaRPr lang="fr-CA" sz="1000" b="0" i="0" u="none" strike="noStrike">
                        <a:effectLst/>
                        <a:latin typeface="Arial" panose="020B0604020202020204" pitchFamily="34" charset="0"/>
                      </a:endParaRPr>
                    </a:p>
                  </a:txBody>
                  <a:tcPr marL="9525" marR="9525" marT="9525" marB="0" anchor="b"/>
                </a:tc>
                <a:tc>
                  <a:txBody>
                    <a:bodyPr/>
                    <a:lstStyle/>
                    <a:p>
                      <a:pPr algn="r" fontAlgn="b"/>
                      <a:r>
                        <a:rPr lang="fr-CA" sz="1000" b="0" i="0" u="none" strike="noStrike">
                          <a:effectLst/>
                          <a:latin typeface="Arial" panose="020B0604020202020204" pitchFamily="34" charset="0"/>
                        </a:rPr>
                        <a:t>7.88%</a:t>
                      </a:r>
                    </a:p>
                  </a:txBody>
                  <a:tcPr marL="9525" marR="9525" marT="9525" marB="0" anchor="b"/>
                </a:tc>
                <a:tc>
                  <a:txBody>
                    <a:bodyPr/>
                    <a:lstStyle/>
                    <a:p>
                      <a:pPr algn="r" fontAlgn="b"/>
                      <a:r>
                        <a:rPr lang="fr-CA" sz="1000" b="1" i="0" u="none" strike="noStrike">
                          <a:effectLst/>
                          <a:latin typeface="Arial" panose="020B0604020202020204" pitchFamily="34" charset="0"/>
                        </a:rPr>
                        <a:t>92.12%</a:t>
                      </a:r>
                    </a:p>
                  </a:txBody>
                  <a:tcPr marL="9525" marR="9525" marT="9525" marB="0" anchor="b"/>
                </a:tc>
                <a:tc>
                  <a:txBody>
                    <a:bodyPr/>
                    <a:lstStyle/>
                    <a:p>
                      <a:pPr algn="r" fontAlgn="b"/>
                      <a:r>
                        <a:rPr lang="fr-CA" sz="1000" b="0" i="0" u="none" strike="noStrike">
                          <a:effectLst/>
                          <a:latin typeface="Arial" panose="020B0604020202020204" pitchFamily="34" charset="0"/>
                        </a:rPr>
                        <a:t>100.00%</a:t>
                      </a:r>
                    </a:p>
                  </a:txBody>
                  <a:tcPr marL="9525" marR="9525" marT="9525" marB="0" anchor="b"/>
                </a:tc>
              </a:tr>
              <a:tr h="122318">
                <a:tc>
                  <a:txBody>
                    <a:bodyPr/>
                    <a:lstStyle/>
                    <a:p>
                      <a:pPr algn="l" fontAlgn="b"/>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 </a:t>
                      </a:r>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1503</a:t>
                      </a:r>
                      <a:endParaRPr lang="fr-CA" sz="1000" b="0" i="0" u="none" strike="noStrike">
                        <a:effectLst/>
                        <a:latin typeface="Arial" panose="020B0604020202020204" pitchFamily="34" charset="0"/>
                      </a:endParaRPr>
                    </a:p>
                  </a:txBody>
                  <a:tcPr marL="9525" marR="9525" marT="9525" marB="0" anchor="b"/>
                </a:tc>
                <a:tc>
                  <a:txBody>
                    <a:bodyPr/>
                    <a:lstStyle/>
                    <a:p>
                      <a:pPr algn="r" fontAlgn="b"/>
                      <a:r>
                        <a:rPr lang="fr-CA" sz="1000" b="0" i="0" u="none" strike="noStrike">
                          <a:effectLst/>
                          <a:latin typeface="Arial" panose="020B0604020202020204" pitchFamily="34" charset="0"/>
                        </a:rPr>
                        <a:t>27.86%</a:t>
                      </a:r>
                    </a:p>
                  </a:txBody>
                  <a:tcPr marL="9525" marR="9525" marT="9525" marB="0" anchor="b"/>
                </a:tc>
                <a:tc>
                  <a:txBody>
                    <a:bodyPr/>
                    <a:lstStyle/>
                    <a:p>
                      <a:pPr algn="r" fontAlgn="b"/>
                      <a:r>
                        <a:rPr lang="fr-CA" sz="1000" b="1" i="0" u="none" strike="noStrike">
                          <a:effectLst/>
                          <a:latin typeface="Arial" panose="020B0604020202020204" pitchFamily="34" charset="0"/>
                        </a:rPr>
                        <a:t>72.14%</a:t>
                      </a:r>
                    </a:p>
                  </a:txBody>
                  <a:tcPr marL="9525" marR="9525" marT="9525" marB="0" anchor="b"/>
                </a:tc>
                <a:tc>
                  <a:txBody>
                    <a:bodyPr/>
                    <a:lstStyle/>
                    <a:p>
                      <a:pPr algn="r" fontAlgn="b"/>
                      <a:r>
                        <a:rPr lang="fr-CA" sz="1000" b="0" i="0" u="none" strike="noStrike">
                          <a:effectLst/>
                          <a:latin typeface="Arial" panose="020B0604020202020204" pitchFamily="34" charset="0"/>
                        </a:rPr>
                        <a:t>100.00%</a:t>
                      </a:r>
                    </a:p>
                  </a:txBody>
                  <a:tcPr marL="9525" marR="9525" marT="9525" marB="0" anchor="b"/>
                </a:tc>
              </a:tr>
              <a:tr h="122318">
                <a:tc>
                  <a:txBody>
                    <a:bodyPr/>
                    <a:lstStyle/>
                    <a:p>
                      <a:pPr algn="l" fontAlgn="b"/>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 </a:t>
                      </a:r>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1504</a:t>
                      </a:r>
                      <a:endParaRPr lang="fr-CA" sz="1000" b="0" i="0" u="none" strike="noStrike">
                        <a:effectLst/>
                        <a:latin typeface="Arial" panose="020B0604020202020204" pitchFamily="34" charset="0"/>
                      </a:endParaRPr>
                    </a:p>
                  </a:txBody>
                  <a:tcPr marL="9525" marR="9525" marT="9525" marB="0" anchor="b"/>
                </a:tc>
                <a:tc>
                  <a:txBody>
                    <a:bodyPr/>
                    <a:lstStyle/>
                    <a:p>
                      <a:pPr algn="r" fontAlgn="b"/>
                      <a:r>
                        <a:rPr lang="fr-CA" sz="1000" b="0" i="0" u="none" strike="noStrike">
                          <a:effectLst/>
                          <a:latin typeface="Arial" panose="020B0604020202020204" pitchFamily="34" charset="0"/>
                        </a:rPr>
                        <a:t>3.58%</a:t>
                      </a:r>
                    </a:p>
                  </a:txBody>
                  <a:tcPr marL="9525" marR="9525" marT="9525" marB="0" anchor="b"/>
                </a:tc>
                <a:tc>
                  <a:txBody>
                    <a:bodyPr/>
                    <a:lstStyle/>
                    <a:p>
                      <a:pPr algn="r" fontAlgn="b"/>
                      <a:r>
                        <a:rPr lang="fr-CA" sz="1000" b="1" i="0" u="none" strike="noStrike">
                          <a:effectLst/>
                          <a:latin typeface="Arial" panose="020B0604020202020204" pitchFamily="34" charset="0"/>
                        </a:rPr>
                        <a:t>96.42%</a:t>
                      </a:r>
                    </a:p>
                  </a:txBody>
                  <a:tcPr marL="9525" marR="9525" marT="9525" marB="0" anchor="b"/>
                </a:tc>
                <a:tc>
                  <a:txBody>
                    <a:bodyPr/>
                    <a:lstStyle/>
                    <a:p>
                      <a:pPr algn="r" fontAlgn="b"/>
                      <a:r>
                        <a:rPr lang="fr-CA" sz="1000" b="0" i="0" u="none" strike="noStrike">
                          <a:effectLst/>
                          <a:latin typeface="Arial" panose="020B0604020202020204" pitchFamily="34" charset="0"/>
                        </a:rPr>
                        <a:t>100.00%</a:t>
                      </a:r>
                    </a:p>
                  </a:txBody>
                  <a:tcPr marL="9525" marR="9525" marT="9525" marB="0" anchor="b"/>
                </a:tc>
              </a:tr>
              <a:tr h="122318">
                <a:tc>
                  <a:txBody>
                    <a:bodyPr/>
                    <a:lstStyle/>
                    <a:p>
                      <a:pPr algn="l" fontAlgn="b"/>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 </a:t>
                      </a:r>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1505</a:t>
                      </a:r>
                      <a:endParaRPr lang="fr-CA" sz="1000" b="0" i="0" u="none" strike="noStrike">
                        <a:effectLst/>
                        <a:latin typeface="Arial" panose="020B0604020202020204" pitchFamily="34" charset="0"/>
                      </a:endParaRPr>
                    </a:p>
                  </a:txBody>
                  <a:tcPr marL="9525" marR="9525" marT="9525" marB="0" anchor="b"/>
                </a:tc>
                <a:tc>
                  <a:txBody>
                    <a:bodyPr/>
                    <a:lstStyle/>
                    <a:p>
                      <a:pPr algn="r" fontAlgn="b"/>
                      <a:r>
                        <a:rPr lang="fr-CA" sz="1000" b="0" i="0" u="none" strike="noStrike">
                          <a:effectLst/>
                          <a:latin typeface="Arial" panose="020B0604020202020204" pitchFamily="34" charset="0"/>
                        </a:rPr>
                        <a:t>26.72%</a:t>
                      </a:r>
                    </a:p>
                  </a:txBody>
                  <a:tcPr marL="9525" marR="9525" marT="9525" marB="0" anchor="b"/>
                </a:tc>
                <a:tc>
                  <a:txBody>
                    <a:bodyPr/>
                    <a:lstStyle/>
                    <a:p>
                      <a:pPr algn="r" fontAlgn="b"/>
                      <a:r>
                        <a:rPr lang="fr-CA" sz="1000" b="1" i="0" u="none" strike="noStrike">
                          <a:effectLst/>
                          <a:latin typeface="Arial" panose="020B0604020202020204" pitchFamily="34" charset="0"/>
                        </a:rPr>
                        <a:t>73.28%</a:t>
                      </a:r>
                    </a:p>
                  </a:txBody>
                  <a:tcPr marL="9525" marR="9525" marT="9525" marB="0" anchor="b"/>
                </a:tc>
                <a:tc>
                  <a:txBody>
                    <a:bodyPr/>
                    <a:lstStyle/>
                    <a:p>
                      <a:pPr algn="r" fontAlgn="b"/>
                      <a:r>
                        <a:rPr lang="fr-CA" sz="1000" b="0" i="0" u="none" strike="noStrike">
                          <a:effectLst/>
                          <a:latin typeface="Arial" panose="020B0604020202020204" pitchFamily="34" charset="0"/>
                        </a:rPr>
                        <a:t>100.00%</a:t>
                      </a:r>
                    </a:p>
                  </a:txBody>
                  <a:tcPr marL="9525" marR="9525" marT="9525" marB="0" anchor="b"/>
                </a:tc>
              </a:tr>
              <a:tr h="122318">
                <a:tc>
                  <a:txBody>
                    <a:bodyPr/>
                    <a:lstStyle/>
                    <a:p>
                      <a:pPr algn="l" fontAlgn="b"/>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 </a:t>
                      </a:r>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1506</a:t>
                      </a:r>
                      <a:endParaRPr lang="fr-CA" sz="1000" b="0" i="0" u="none" strike="noStrike">
                        <a:effectLst/>
                        <a:latin typeface="Arial" panose="020B0604020202020204" pitchFamily="34" charset="0"/>
                      </a:endParaRPr>
                    </a:p>
                  </a:txBody>
                  <a:tcPr marL="9525" marR="9525" marT="9525" marB="0" anchor="b"/>
                </a:tc>
                <a:tc>
                  <a:txBody>
                    <a:bodyPr/>
                    <a:lstStyle/>
                    <a:p>
                      <a:pPr algn="r" fontAlgn="b"/>
                      <a:r>
                        <a:rPr lang="fr-CA" sz="1000" b="0" i="0" u="none" strike="noStrike">
                          <a:effectLst/>
                          <a:latin typeface="Arial" panose="020B0604020202020204" pitchFamily="34" charset="0"/>
                        </a:rPr>
                        <a:t>6.07%</a:t>
                      </a:r>
                    </a:p>
                  </a:txBody>
                  <a:tcPr marL="9525" marR="9525" marT="9525" marB="0" anchor="b"/>
                </a:tc>
                <a:tc>
                  <a:txBody>
                    <a:bodyPr/>
                    <a:lstStyle/>
                    <a:p>
                      <a:pPr algn="r" fontAlgn="b"/>
                      <a:r>
                        <a:rPr lang="fr-CA" sz="1000" b="1" i="0" u="none" strike="noStrike">
                          <a:effectLst/>
                          <a:latin typeface="Arial" panose="020B0604020202020204" pitchFamily="34" charset="0"/>
                        </a:rPr>
                        <a:t>93.93%</a:t>
                      </a:r>
                    </a:p>
                  </a:txBody>
                  <a:tcPr marL="9525" marR="9525" marT="9525" marB="0" anchor="b"/>
                </a:tc>
                <a:tc>
                  <a:txBody>
                    <a:bodyPr/>
                    <a:lstStyle/>
                    <a:p>
                      <a:pPr algn="r" fontAlgn="b"/>
                      <a:r>
                        <a:rPr lang="fr-CA" sz="1000" b="0" i="0" u="none" strike="noStrike" dirty="0">
                          <a:effectLst/>
                          <a:latin typeface="Arial" panose="020B0604020202020204" pitchFamily="34" charset="0"/>
                        </a:rPr>
                        <a:t>100.00%</a:t>
                      </a:r>
                    </a:p>
                  </a:txBody>
                  <a:tcPr marL="9525" marR="9525" marT="9525" marB="0" anchor="b"/>
                </a:tc>
              </a:tr>
              <a:tr h="122318">
                <a:tc>
                  <a:txBody>
                    <a:bodyPr/>
                    <a:lstStyle/>
                    <a:p>
                      <a:pPr algn="l" fontAlgn="b"/>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Total 11161</a:t>
                      </a:r>
                      <a:endParaRPr lang="fr-CA" sz="1000" b="0" i="0" u="none" strike="noStrike">
                        <a:effectLst/>
                        <a:latin typeface="Arial" panose="020B0604020202020204" pitchFamily="34" charset="0"/>
                      </a:endParaRPr>
                    </a:p>
                  </a:txBody>
                  <a:tcPr marL="9525" marR="9525" marT="9525" marB="0" anchor="b"/>
                </a:tc>
                <a:tc>
                  <a:txBody>
                    <a:bodyPr/>
                    <a:lstStyle/>
                    <a:p>
                      <a:pPr algn="l" fontAlgn="b"/>
                      <a:r>
                        <a:rPr lang="fr-CA" sz="1000" u="none" strike="noStrike">
                          <a:effectLst/>
                        </a:rPr>
                        <a:t> </a:t>
                      </a:r>
                      <a:endParaRPr lang="fr-CA" sz="1000" b="0" i="0" u="none" strike="noStrike">
                        <a:effectLst/>
                        <a:latin typeface="Arial" panose="020B0604020202020204" pitchFamily="34" charset="0"/>
                      </a:endParaRPr>
                    </a:p>
                  </a:txBody>
                  <a:tcPr marL="9525" marR="9525" marT="9525" marB="0" anchor="b"/>
                </a:tc>
                <a:tc>
                  <a:txBody>
                    <a:bodyPr/>
                    <a:lstStyle/>
                    <a:p>
                      <a:pPr algn="r" fontAlgn="b"/>
                      <a:endParaRPr lang="fr-CA" sz="1000" b="0" i="0" u="none" strike="noStrike">
                        <a:effectLst/>
                        <a:latin typeface="Arial" panose="020B0604020202020204" pitchFamily="34" charset="0"/>
                      </a:endParaRPr>
                    </a:p>
                  </a:txBody>
                  <a:tcPr marL="9525" marR="9525" marT="9525" marB="0" anchor="b"/>
                </a:tc>
                <a:tc>
                  <a:txBody>
                    <a:bodyPr/>
                    <a:lstStyle/>
                    <a:p>
                      <a:pPr algn="r" fontAlgn="b"/>
                      <a:endParaRPr lang="fr-CA" sz="1000" b="0" i="0" u="none" strike="noStrike">
                        <a:effectLst/>
                        <a:latin typeface="Arial" panose="020B0604020202020204" pitchFamily="34" charset="0"/>
                      </a:endParaRPr>
                    </a:p>
                  </a:txBody>
                  <a:tcPr marL="9525" marR="9525" marT="9525" marB="0" anchor="b"/>
                </a:tc>
                <a:tc>
                  <a:txBody>
                    <a:bodyPr/>
                    <a:lstStyle/>
                    <a:p>
                      <a:pPr algn="r" fontAlgn="b"/>
                      <a:endParaRPr lang="fr-CA" sz="1000" b="0" i="0" u="none" strike="noStrike" dirty="0">
                        <a:effectLst/>
                        <a:latin typeface="Arial" panose="020B0604020202020204" pitchFamily="34" charset="0"/>
                      </a:endParaRPr>
                    </a:p>
                  </a:txBody>
                  <a:tcPr marL="9525" marR="9525" marT="9525" marB="0" anchor="b"/>
                </a:tc>
              </a:tr>
            </a:tbl>
          </a:graphicData>
        </a:graphic>
      </p:graphicFrame>
      <p:sp>
        <p:nvSpPr>
          <p:cNvPr id="5" name="ZoneTexte 4"/>
          <p:cNvSpPr txBox="1"/>
          <p:nvPr/>
        </p:nvSpPr>
        <p:spPr>
          <a:xfrm>
            <a:off x="8794206" y="2142007"/>
            <a:ext cx="3211551" cy="276999"/>
          </a:xfrm>
          <a:prstGeom prst="rect">
            <a:avLst/>
          </a:prstGeom>
          <a:noFill/>
        </p:spPr>
        <p:txBody>
          <a:bodyPr wrap="square" rtlCol="0">
            <a:spAutoFit/>
          </a:bodyPr>
          <a:lstStyle/>
          <a:p>
            <a:r>
              <a:rPr lang="fr-CA" sz="1200" dirty="0" smtClean="0"/>
              <a:t>Minimum 60% des COS conformes</a:t>
            </a:r>
            <a:endParaRPr lang="fr-CA" sz="1200" dirty="0"/>
          </a:p>
        </p:txBody>
      </p:sp>
    </p:spTree>
    <p:extLst>
      <p:ext uri="{BB962C8B-B14F-4D97-AF65-F5344CB8AC3E}">
        <p14:creationId xmlns:p14="http://schemas.microsoft.com/office/powerpoint/2010/main" val="1040215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1"/>
            </p:custDataLst>
          </p:nvPr>
        </p:nvSpPr>
        <p:spPr>
          <a:xfrm>
            <a:off x="4367213" y="333376"/>
            <a:ext cx="5562600" cy="1008063"/>
          </a:xfrm>
          <a:prstGeom prst="rect">
            <a:avLst/>
          </a:prstGeom>
        </p:spPr>
        <p:txBody>
          <a:bodyPr/>
          <a:lstStyle>
            <a:lvl1pPr algn="l" rtl="0" eaLnBrk="0" fontAlgn="base" hangingPunct="0">
              <a:spcBef>
                <a:spcPct val="0"/>
              </a:spcBef>
              <a:spcAft>
                <a:spcPct val="0"/>
              </a:spcAft>
              <a:defRPr sz="4400" kern="1200"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r" eaLnBrk="1" hangingPunct="1">
              <a:lnSpc>
                <a:spcPct val="90000"/>
              </a:lnSpc>
              <a:defRPr/>
            </a:pPr>
            <a:endParaRPr lang="fr-CA" altLang="fr-FR" sz="1800" b="1" dirty="0">
              <a:solidFill>
                <a:srgbClr val="669900"/>
              </a:solidFill>
              <a:latin typeface="Arial" panose="020B0604020202020204" pitchFamily="34" charset="0"/>
              <a:ea typeface="ＭＳ Ｐゴシック" panose="020B0600070205080204" pitchFamily="34" charset="-128"/>
            </a:endParaRPr>
          </a:p>
        </p:txBody>
      </p:sp>
      <p:sp>
        <p:nvSpPr>
          <p:cNvPr id="7" name="Titre 2"/>
          <p:cNvSpPr txBox="1">
            <a:spLocks/>
          </p:cNvSpPr>
          <p:nvPr/>
        </p:nvSpPr>
        <p:spPr>
          <a:xfrm>
            <a:off x="900176" y="35560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Qualité du milieu aquatique</a:t>
            </a:r>
          </a:p>
        </p:txBody>
      </p:sp>
      <p:graphicFrame>
        <p:nvGraphicFramePr>
          <p:cNvPr id="2" name="Tableau 1"/>
          <p:cNvGraphicFramePr>
            <a:graphicFrameLocks noGrp="1"/>
          </p:cNvGraphicFramePr>
          <p:nvPr>
            <p:extLst>
              <p:ext uri="{D42A27DB-BD31-4B8C-83A1-F6EECF244321}">
                <p14:modId xmlns:p14="http://schemas.microsoft.com/office/powerpoint/2010/main" val="1335504639"/>
              </p:ext>
            </p:extLst>
          </p:nvPr>
        </p:nvGraphicFramePr>
        <p:xfrm>
          <a:off x="586231" y="1218407"/>
          <a:ext cx="11143490" cy="1422400"/>
        </p:xfrm>
        <a:graphic>
          <a:graphicData uri="http://schemas.openxmlformats.org/drawingml/2006/table">
            <a:tbl>
              <a:tblPr firstRow="1" bandRow="1">
                <a:tableStyleId>{793D81CF-94F2-401A-BA57-92F5A7B2D0C5}</a:tableStyleId>
              </a:tblPr>
              <a:tblGrid>
                <a:gridCol w="1661669">
                  <a:extLst>
                    <a:ext uri="{9D8B030D-6E8A-4147-A177-3AD203B41FA5}">
                      <a16:colId xmlns:a16="http://schemas.microsoft.com/office/drawing/2014/main" xmlns="" val="20000"/>
                    </a:ext>
                  </a:extLst>
                </a:gridCol>
                <a:gridCol w="1943100">
                  <a:extLst>
                    <a:ext uri="{9D8B030D-6E8A-4147-A177-3AD203B41FA5}">
                      <a16:colId xmlns:a16="http://schemas.microsoft.com/office/drawing/2014/main" xmlns="" val="20001"/>
                    </a:ext>
                  </a:extLst>
                </a:gridCol>
                <a:gridCol w="3081325">
                  <a:extLst>
                    <a:ext uri="{9D8B030D-6E8A-4147-A177-3AD203B41FA5}">
                      <a16:colId xmlns:a16="http://schemas.microsoft.com/office/drawing/2014/main" xmlns="" val="20002"/>
                    </a:ext>
                  </a:extLst>
                </a:gridCol>
                <a:gridCol w="1516075">
                  <a:extLst>
                    <a:ext uri="{9D8B030D-6E8A-4147-A177-3AD203B41FA5}">
                      <a16:colId xmlns:a16="http://schemas.microsoft.com/office/drawing/2014/main" xmlns="" val="20003"/>
                    </a:ext>
                  </a:extLst>
                </a:gridCol>
                <a:gridCol w="2941321">
                  <a:extLst>
                    <a:ext uri="{9D8B030D-6E8A-4147-A177-3AD203B41FA5}">
                      <a16:colId xmlns:a16="http://schemas.microsoft.com/office/drawing/2014/main" xmlns="" val="20004"/>
                    </a:ext>
                  </a:extLst>
                </a:gridCol>
              </a:tblGrid>
              <a:tr h="370840">
                <a:tc>
                  <a:txBody>
                    <a:bodyPr/>
                    <a:lstStyle/>
                    <a:p>
                      <a:pPr algn="ctr"/>
                      <a:r>
                        <a:rPr lang="fr-CA" sz="1050" dirty="0">
                          <a:latin typeface="Arial" panose="020B0604020202020204" pitchFamily="34" charset="0"/>
                          <a:cs typeface="Arial" panose="020B0604020202020204" pitchFamily="34" charset="0"/>
                        </a:rPr>
                        <a:t>Enjeu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Objectif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Indicateur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Cible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Résultat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rowSpan="2">
                  <a:txBody>
                    <a:bodyPr/>
                    <a:lstStyle/>
                    <a:p>
                      <a:r>
                        <a:rPr lang="fr-CA" sz="1050" dirty="0">
                          <a:latin typeface="Arial" panose="020B0604020202020204" pitchFamily="34" charset="0"/>
                          <a:cs typeface="Arial" panose="020B0604020202020204" pitchFamily="34" charset="0"/>
                        </a:rPr>
                        <a:t>Qualité du milieu</a:t>
                      </a:r>
                      <a:r>
                        <a:rPr lang="fr-CA" sz="1050" baseline="0" dirty="0">
                          <a:latin typeface="Arial" panose="020B0604020202020204" pitchFamily="34" charset="0"/>
                          <a:cs typeface="Arial" panose="020B0604020202020204" pitchFamily="34" charset="0"/>
                        </a:rPr>
                        <a:t> aquatique</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Protéger les milieux aquatiques, riverains et humides en améliorant les interventions forestières et l'aménagement du réseau routier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baseline="0" dirty="0" smtClean="0">
                          <a:solidFill>
                            <a:schemeClr val="tx1"/>
                          </a:solidFill>
                          <a:latin typeface="Verdana" panose="020B0604030504040204" pitchFamily="34" charset="0"/>
                        </a:rPr>
                        <a:t>Pourcentage d'aire </a:t>
                      </a:r>
                      <a:r>
                        <a:rPr lang="fr-CA" sz="1050" b="0" i="0" u="none" strike="noStrike" baseline="0" dirty="0">
                          <a:solidFill>
                            <a:schemeClr val="tx1"/>
                          </a:solidFill>
                          <a:latin typeface="Verdana" panose="020B0604030504040204" pitchFamily="34" charset="0"/>
                        </a:rPr>
                        <a:t>équivalente de coupe (AEC) par sous-bassin versant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dirty="0">
                          <a:latin typeface="Arial" panose="020B0604020202020204" pitchFamily="34" charset="0"/>
                          <a:cs typeface="Arial" panose="020B0604020202020204" pitchFamily="34" charset="0"/>
                        </a:rPr>
                        <a:t>Ne</a:t>
                      </a:r>
                      <a:r>
                        <a:rPr lang="fr-CA" sz="1050" baseline="0" dirty="0">
                          <a:latin typeface="Arial" panose="020B0604020202020204" pitchFamily="34" charset="0"/>
                          <a:cs typeface="Arial" panose="020B0604020202020204" pitchFamily="34" charset="0"/>
                        </a:rPr>
                        <a:t> pas dépasser le seuil de 50 %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dirty="0">
                          <a:latin typeface="Arial" panose="020B0604020202020204" pitchFamily="34" charset="0"/>
                          <a:cs typeface="Arial" panose="020B0604020202020204" pitchFamily="34" charset="0"/>
                        </a:rPr>
                        <a:t>Conforme </a:t>
                      </a:r>
                      <a:r>
                        <a:rPr lang="fr-CA" sz="1050" dirty="0" smtClean="0">
                          <a:latin typeface="Arial" panose="020B0604020202020204" pitchFamily="34" charset="0"/>
                          <a:cs typeface="Arial" panose="020B0604020202020204" pitchFamily="34" charset="0"/>
                        </a:rPr>
                        <a:t>(100% des AEC avec planification)</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vMerge="1">
                  <a:txBody>
                    <a:bodyPr/>
                    <a:lstStyle/>
                    <a:p>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50" b="0" i="0" u="none" strike="noStrike" baseline="0" dirty="0">
                          <a:solidFill>
                            <a:schemeClr val="tx1"/>
                          </a:solidFill>
                          <a:latin typeface="Verdana" panose="020B0604030504040204" pitchFamily="34" charset="0"/>
                        </a:rPr>
                        <a:t>Pourcentage de compaction des sols par sous-bassin versant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50" dirty="0">
                          <a:latin typeface="Arial" panose="020B0604020202020204" pitchFamily="34" charset="0"/>
                          <a:cs typeface="Arial" panose="020B0604020202020204" pitchFamily="34" charset="0"/>
                        </a:rPr>
                        <a:t>Ne pas dépasser le seuil de 7</a:t>
                      </a:r>
                      <a:r>
                        <a:rPr lang="fr-CA" sz="1050" baseline="0" dirty="0">
                          <a:latin typeface="Arial" panose="020B0604020202020204" pitchFamily="34" charset="0"/>
                          <a:cs typeface="Arial" panose="020B0604020202020204" pitchFamily="34" charset="0"/>
                        </a:rPr>
                        <a:t> %</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50" dirty="0">
                          <a:latin typeface="Arial" panose="020B0604020202020204" pitchFamily="34" charset="0"/>
                          <a:cs typeface="Arial" panose="020B0604020202020204" pitchFamily="34" charset="0"/>
                        </a:rPr>
                        <a:t>Conforme </a:t>
                      </a:r>
                      <a:r>
                        <a:rPr lang="fr-CA" sz="1050" dirty="0" smtClean="0">
                          <a:latin typeface="Arial" panose="020B0604020202020204" pitchFamily="34" charset="0"/>
                          <a:cs typeface="Arial" panose="020B0604020202020204" pitchFamily="34" charset="0"/>
                        </a:rPr>
                        <a:t>(100%)</a:t>
                      </a: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92272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239" y="719371"/>
            <a:ext cx="9469869" cy="5853308"/>
          </a:xfrm>
          <a:prstGeom prst="rect">
            <a:avLst/>
          </a:prstGeom>
        </p:spPr>
      </p:pic>
      <p:sp>
        <p:nvSpPr>
          <p:cNvPr id="7" name="Titre 2"/>
          <p:cNvSpPr txBox="1">
            <a:spLocks/>
          </p:cNvSpPr>
          <p:nvPr/>
        </p:nvSpPr>
        <p:spPr>
          <a:xfrm>
            <a:off x="900176" y="35560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Qualité de l’habitat aquatique, aire équivalente de coupe (AEC)</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7" y="1049896"/>
            <a:ext cx="1880102" cy="1954561"/>
          </a:xfrm>
          <a:prstGeom prst="rect">
            <a:avLst/>
          </a:prstGeom>
        </p:spPr>
      </p:pic>
    </p:spTree>
    <p:extLst>
      <p:ext uri="{BB962C8B-B14F-4D97-AF65-F5344CB8AC3E}">
        <p14:creationId xmlns:p14="http://schemas.microsoft.com/office/powerpoint/2010/main" val="1600755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900176" y="35560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Qualité de l’habitat aquatique, aire équivalente de coupe (AEC)</a:t>
            </a:r>
          </a:p>
        </p:txBody>
      </p:sp>
      <p:graphicFrame>
        <p:nvGraphicFramePr>
          <p:cNvPr id="2" name="Tableau 1"/>
          <p:cNvGraphicFramePr>
            <a:graphicFrameLocks noGrp="1"/>
          </p:cNvGraphicFramePr>
          <p:nvPr>
            <p:extLst>
              <p:ext uri="{D42A27DB-BD31-4B8C-83A1-F6EECF244321}">
                <p14:modId xmlns:p14="http://schemas.microsoft.com/office/powerpoint/2010/main" val="3482843234"/>
              </p:ext>
            </p:extLst>
          </p:nvPr>
        </p:nvGraphicFramePr>
        <p:xfrm>
          <a:off x="1145512" y="1112192"/>
          <a:ext cx="9967965" cy="4748629"/>
        </p:xfrm>
        <a:graphic>
          <a:graphicData uri="http://schemas.openxmlformats.org/drawingml/2006/table">
            <a:tbl>
              <a:tblPr>
                <a:tableStyleId>{5C22544A-7EE6-4342-B048-85BDC9FD1C3A}</a:tableStyleId>
              </a:tblPr>
              <a:tblGrid>
                <a:gridCol w="1693190"/>
                <a:gridCol w="1720499"/>
                <a:gridCol w="1638569"/>
                <a:gridCol w="1638569"/>
                <a:gridCol w="1638569"/>
                <a:gridCol w="1638569"/>
              </a:tblGrid>
              <a:tr h="167883">
                <a:tc>
                  <a:txBody>
                    <a:bodyPr/>
                    <a:lstStyle/>
                    <a:p>
                      <a:pPr algn="ctr" fontAlgn="b"/>
                      <a:r>
                        <a:rPr lang="fr-CA" sz="1200" b="1" u="none" strike="noStrike" dirty="0">
                          <a:effectLst/>
                        </a:rPr>
                        <a:t>NO_BASSIN</a:t>
                      </a:r>
                      <a:endParaRPr lang="fr-CA" sz="1200" b="1" i="0" u="none" strike="noStrike" dirty="0">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b="1" u="none" strike="noStrike" dirty="0">
                          <a:effectLst/>
                        </a:rPr>
                        <a:t>PCT_AEC</a:t>
                      </a:r>
                      <a:endParaRPr lang="fr-CA" sz="1200" b="1" i="0" u="none" strike="noStrike" dirty="0">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b="1" u="none" strike="noStrike" dirty="0">
                          <a:effectLst/>
                        </a:rPr>
                        <a:t>NO_BASSIN</a:t>
                      </a:r>
                      <a:endParaRPr lang="fr-CA" sz="1200" b="1" i="0" u="none" strike="noStrike" dirty="0">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b="1" u="none" strike="noStrike" dirty="0">
                          <a:effectLst/>
                        </a:rPr>
                        <a:t>PCT_AEC</a:t>
                      </a:r>
                      <a:endParaRPr lang="fr-CA" sz="1200" b="1" i="0" u="none" strike="noStrike" dirty="0">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b="1" u="none" strike="noStrike" dirty="0">
                          <a:effectLst/>
                        </a:rPr>
                        <a:t>NO_BASSIN</a:t>
                      </a:r>
                      <a:endParaRPr lang="fr-CA" sz="1200" b="1" i="0" u="none" strike="noStrike" dirty="0">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b="1" u="none" strike="noStrike" dirty="0">
                          <a:effectLst/>
                        </a:rPr>
                        <a:t>PCT_AEC</a:t>
                      </a:r>
                      <a:endParaRPr lang="fr-CA" sz="1200" b="1" i="0" u="none" strike="noStrike" dirty="0">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111.40.00.19</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35.12</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111.40.41.24</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39.00</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109.20.00.30</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45.32</a:t>
                      </a:r>
                      <a:endParaRPr lang="fr-CA" sz="1200" b="0" i="0" u="none" strike="noStrike">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110.00.00.02</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35.24</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503.00.00.02</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40.16</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109.00.00.36</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45.99</a:t>
                      </a:r>
                      <a:endParaRPr lang="fr-CA" sz="1200" b="0" i="0" u="none" strike="noStrike">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109.00.00.59</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35.27</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109.00.00.14</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40.27</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111.30.00.17</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46.73</a:t>
                      </a:r>
                      <a:endParaRPr lang="fr-CA" sz="1200" b="0" i="0" u="none" strike="noStrike">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110.01.00.35</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35.32</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109.30.32.49</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40.83</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109.00.00.43</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47.70</a:t>
                      </a:r>
                      <a:endParaRPr lang="fr-CA" sz="1200" b="0" i="0" u="none" strike="noStrike">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111.00.00.52</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35.54</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111.10.00.04</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40.95</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111.40.41.27</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47.75</a:t>
                      </a:r>
                      <a:endParaRPr lang="fr-CA" sz="1200" b="0" i="0" u="none" strike="noStrike">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109.10.00.04</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35.58</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109.30.31.46</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41.34</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108.10.00.02</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47.95</a:t>
                      </a:r>
                      <a:endParaRPr lang="fr-CA" sz="1200" b="0" i="0" u="none" strike="noStrike">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111.00.00.51</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35.71</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111.30.00.16</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41.44</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502.00.00.08</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48.67</a:t>
                      </a:r>
                      <a:endParaRPr lang="fr-CA" sz="1200" b="0" i="0" u="none" strike="noStrike">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110.01.00.31</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35.73</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503.00.00.01</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41.63</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111.30.00.18</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48.91</a:t>
                      </a:r>
                      <a:endParaRPr lang="fr-CA" sz="1200" b="0" i="0" u="none" strike="noStrike">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107.00.00.01</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35.84</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111.50.00.50</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41.75</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111.60.00.46</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49.03</a:t>
                      </a:r>
                      <a:endParaRPr lang="fr-CA" sz="1200" b="0" i="0" u="none" strike="noStrike">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110.02.00.16</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36.00</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502.00.00.10</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42.01</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109.00.00.45</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49.52</a:t>
                      </a:r>
                      <a:endParaRPr lang="fr-CA" sz="1200" b="0" i="0" u="none" strike="noStrike">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111.00.00.08</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36.80</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109.10.00.01</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42.60</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108.00.00.25</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49.69</a:t>
                      </a:r>
                      <a:endParaRPr lang="fr-CA" sz="1200" b="0" i="0" u="none" strike="noStrike">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109.00.00.35</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37.23</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502.00.00.06</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43.39</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110.01.00.34</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49.75</a:t>
                      </a:r>
                      <a:endParaRPr lang="fr-CA" sz="1200" b="0" i="0" u="none" strike="noStrike">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111.40.00.20</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37.60</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111.10.00.06</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43.78</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108.00.00.13</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49.95</a:t>
                      </a:r>
                      <a:endParaRPr lang="fr-CA" sz="1200" b="0" i="0" u="none" strike="noStrike">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111.40.41.32</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38.42</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110.01.00.29</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43.80</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endParaRPr lang="fr-CA" sz="1200" b="0" i="0" u="none" strike="noStrike">
                        <a:solidFill>
                          <a:srgbClr val="000000"/>
                        </a:solidFill>
                        <a:effectLst/>
                        <a:latin typeface="Calibri" panose="020F0502020204030204" pitchFamily="34" charset="0"/>
                      </a:endParaRPr>
                    </a:p>
                  </a:txBody>
                  <a:tcPr marL="7729" marR="7729" marT="7729" marB="0" anchor="b"/>
                </a:tc>
              </a:tr>
              <a:tr h="303868">
                <a:tc>
                  <a:txBody>
                    <a:bodyPr/>
                    <a:lstStyle/>
                    <a:p>
                      <a:pPr algn="ctr" fontAlgn="b"/>
                      <a:r>
                        <a:rPr lang="fr-CA" sz="1200" u="none" strike="noStrike">
                          <a:effectLst/>
                        </a:rPr>
                        <a:t>502.00.00.03</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38.89</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108.00.00.26</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r>
                        <a:rPr lang="fr-CA" sz="1200" u="none" strike="noStrike">
                          <a:effectLst/>
                        </a:rPr>
                        <a:t>45.22</a:t>
                      </a:r>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endParaRPr lang="fr-CA" sz="1200" b="0" i="0" u="none" strike="noStrike">
                        <a:solidFill>
                          <a:srgbClr val="000000"/>
                        </a:solidFill>
                        <a:effectLst/>
                        <a:latin typeface="Calibri" panose="020F0502020204030204" pitchFamily="34" charset="0"/>
                      </a:endParaRPr>
                    </a:p>
                  </a:txBody>
                  <a:tcPr marL="7729" marR="7729" marT="7729" marB="0" anchor="b"/>
                </a:tc>
                <a:tc>
                  <a:txBody>
                    <a:bodyPr/>
                    <a:lstStyle/>
                    <a:p>
                      <a:pPr algn="ctr" fontAlgn="b"/>
                      <a:endParaRPr lang="fr-CA" sz="1200" b="0" i="0" u="none" strike="noStrike" dirty="0">
                        <a:solidFill>
                          <a:srgbClr val="000000"/>
                        </a:solidFill>
                        <a:effectLst/>
                        <a:latin typeface="Calibri" panose="020F0502020204030204" pitchFamily="34" charset="0"/>
                      </a:endParaRPr>
                    </a:p>
                  </a:txBody>
                  <a:tcPr marL="7729" marR="7729" marT="7729" marB="0" anchor="b"/>
                </a:tc>
              </a:tr>
            </a:tbl>
          </a:graphicData>
        </a:graphic>
      </p:graphicFrame>
    </p:spTree>
    <p:extLst>
      <p:ext uri="{BB962C8B-B14F-4D97-AF65-F5344CB8AC3E}">
        <p14:creationId xmlns:p14="http://schemas.microsoft.com/office/powerpoint/2010/main" val="2466042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550935" y="534420"/>
            <a:ext cx="8226112" cy="6323580"/>
          </a:xfrm>
          <a:prstGeom prst="rect">
            <a:avLst/>
          </a:prstGeom>
        </p:spPr>
      </p:pic>
      <p:sp>
        <p:nvSpPr>
          <p:cNvPr id="2" name="Titre 1"/>
          <p:cNvSpPr>
            <a:spLocks noGrp="1"/>
          </p:cNvSpPr>
          <p:nvPr>
            <p:ph type="title"/>
          </p:nvPr>
        </p:nvSpPr>
        <p:spPr>
          <a:xfrm>
            <a:off x="838200" y="0"/>
            <a:ext cx="10515600" cy="550607"/>
          </a:xfrm>
        </p:spPr>
        <p:txBody>
          <a:bodyPr>
            <a:normAutofit fontScale="90000"/>
          </a:bodyPr>
          <a:lstStyle/>
          <a:p>
            <a:r>
              <a:rPr lang="fr-CA" dirty="0" smtClean="0"/>
              <a:t>AEC à jour avec PRAN 300% 2022</a:t>
            </a:r>
            <a:endParaRPr lang="fr-CA" dirty="0"/>
          </a:p>
        </p:txBody>
      </p:sp>
    </p:spTree>
    <p:extLst>
      <p:ext uri="{BB962C8B-B14F-4D97-AF65-F5344CB8AC3E}">
        <p14:creationId xmlns:p14="http://schemas.microsoft.com/office/powerpoint/2010/main" val="1345599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1"/>
            </p:custDataLst>
          </p:nvPr>
        </p:nvSpPr>
        <p:spPr>
          <a:xfrm>
            <a:off x="4367213" y="333376"/>
            <a:ext cx="5562600" cy="1008063"/>
          </a:xfrm>
          <a:prstGeom prst="rect">
            <a:avLst/>
          </a:prstGeom>
        </p:spPr>
        <p:txBody>
          <a:bodyPr/>
          <a:lstStyle>
            <a:lvl1pPr algn="l" rtl="0" eaLnBrk="0" fontAlgn="base" hangingPunct="0">
              <a:spcBef>
                <a:spcPct val="0"/>
              </a:spcBef>
              <a:spcAft>
                <a:spcPct val="0"/>
              </a:spcAft>
              <a:defRPr sz="4400" kern="1200"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r" eaLnBrk="1" hangingPunct="1">
              <a:lnSpc>
                <a:spcPct val="90000"/>
              </a:lnSpc>
              <a:defRPr/>
            </a:pPr>
            <a:endParaRPr lang="fr-CA" altLang="fr-FR" sz="1800" b="1" dirty="0">
              <a:solidFill>
                <a:srgbClr val="669900"/>
              </a:solidFill>
              <a:latin typeface="Arial" panose="020B0604020202020204" pitchFamily="34" charset="0"/>
              <a:ea typeface="ＭＳ Ｐゴシック" panose="020B0600070205080204" pitchFamily="34" charset="-128"/>
            </a:endParaRPr>
          </a:p>
        </p:txBody>
      </p:sp>
      <p:sp>
        <p:nvSpPr>
          <p:cNvPr id="7" name="Titre 2"/>
          <p:cNvSpPr txBox="1">
            <a:spLocks/>
          </p:cNvSpPr>
          <p:nvPr/>
        </p:nvSpPr>
        <p:spPr>
          <a:xfrm>
            <a:off x="900176" y="286800"/>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Qualité visuelle des paysages</a:t>
            </a:r>
          </a:p>
        </p:txBody>
      </p:sp>
      <p:graphicFrame>
        <p:nvGraphicFramePr>
          <p:cNvPr id="2" name="Tableau 1"/>
          <p:cNvGraphicFramePr>
            <a:graphicFrameLocks noGrp="1"/>
          </p:cNvGraphicFramePr>
          <p:nvPr>
            <p:extLst>
              <p:ext uri="{D42A27DB-BD31-4B8C-83A1-F6EECF244321}">
                <p14:modId xmlns:p14="http://schemas.microsoft.com/office/powerpoint/2010/main" val="3268761383"/>
              </p:ext>
            </p:extLst>
          </p:nvPr>
        </p:nvGraphicFramePr>
        <p:xfrm>
          <a:off x="586231" y="680224"/>
          <a:ext cx="11143490" cy="3314700"/>
        </p:xfrm>
        <a:graphic>
          <a:graphicData uri="http://schemas.openxmlformats.org/drawingml/2006/table">
            <a:tbl>
              <a:tblPr firstRow="1" bandRow="1">
                <a:tableStyleId>{793D81CF-94F2-401A-BA57-92F5A7B2D0C5}</a:tableStyleId>
              </a:tblPr>
              <a:tblGrid>
                <a:gridCol w="1661669">
                  <a:extLst>
                    <a:ext uri="{9D8B030D-6E8A-4147-A177-3AD203B41FA5}">
                      <a16:colId xmlns:a16="http://schemas.microsoft.com/office/drawing/2014/main" xmlns="" val="20000"/>
                    </a:ext>
                  </a:extLst>
                </a:gridCol>
                <a:gridCol w="1943100">
                  <a:extLst>
                    <a:ext uri="{9D8B030D-6E8A-4147-A177-3AD203B41FA5}">
                      <a16:colId xmlns:a16="http://schemas.microsoft.com/office/drawing/2014/main" xmlns="" val="20001"/>
                    </a:ext>
                  </a:extLst>
                </a:gridCol>
                <a:gridCol w="3081325">
                  <a:extLst>
                    <a:ext uri="{9D8B030D-6E8A-4147-A177-3AD203B41FA5}">
                      <a16:colId xmlns:a16="http://schemas.microsoft.com/office/drawing/2014/main" xmlns="" val="20002"/>
                    </a:ext>
                  </a:extLst>
                </a:gridCol>
                <a:gridCol w="1516075">
                  <a:extLst>
                    <a:ext uri="{9D8B030D-6E8A-4147-A177-3AD203B41FA5}">
                      <a16:colId xmlns:a16="http://schemas.microsoft.com/office/drawing/2014/main" xmlns="" val="20003"/>
                    </a:ext>
                  </a:extLst>
                </a:gridCol>
                <a:gridCol w="2941321">
                  <a:extLst>
                    <a:ext uri="{9D8B030D-6E8A-4147-A177-3AD203B41FA5}">
                      <a16:colId xmlns:a16="http://schemas.microsoft.com/office/drawing/2014/main" xmlns="" val="20004"/>
                    </a:ext>
                  </a:extLst>
                </a:gridCol>
              </a:tblGrid>
              <a:tr h="204068">
                <a:tc>
                  <a:txBody>
                    <a:bodyPr/>
                    <a:lstStyle/>
                    <a:p>
                      <a:pPr algn="ctr"/>
                      <a:r>
                        <a:rPr lang="fr-CA" sz="1050" dirty="0">
                          <a:latin typeface="Arial" panose="020B0604020202020204" pitchFamily="34" charset="0"/>
                          <a:cs typeface="Arial" panose="020B0604020202020204" pitchFamily="34" charset="0"/>
                        </a:rPr>
                        <a:t>Enjeu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Objectif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Indicateur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Cible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Résultat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810680">
                <a:tc rowSpan="2">
                  <a:txBody>
                    <a:bodyPr/>
                    <a:lstStyle/>
                    <a:p>
                      <a:r>
                        <a:rPr lang="fr-CA" sz="1050" dirty="0">
                          <a:latin typeface="Arial" panose="020B0604020202020204" pitchFamily="34" charset="0"/>
                          <a:cs typeface="Arial" panose="020B0604020202020204" pitchFamily="34" charset="0"/>
                        </a:rPr>
                        <a:t>Qualité visuelle des paysage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Assurer </a:t>
                      </a:r>
                      <a:r>
                        <a:rPr lang="fr-CA" sz="1050" b="0" i="0" u="none" strike="noStrike" kern="1200" baseline="0">
                          <a:solidFill>
                            <a:schemeClr val="dk1"/>
                          </a:solidFill>
                          <a:latin typeface="Arial" panose="020B0604020202020204" pitchFamily="34" charset="0"/>
                          <a:ea typeface="+mn-ea"/>
                          <a:cs typeface="Arial" panose="020B0604020202020204" pitchFamily="34" charset="0"/>
                        </a:rPr>
                        <a:t>le maintien </a:t>
                      </a:r>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de la qualité visuelle des paysages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Taux de respect des modalités prévues au </a:t>
                      </a:r>
                      <a:r>
                        <a:rPr lang="fr-CA" sz="1050" b="0" i="1" u="none" strike="noStrike" kern="1200" baseline="0" dirty="0">
                          <a:solidFill>
                            <a:schemeClr val="dk1"/>
                          </a:solidFill>
                          <a:latin typeface="Arial" panose="020B0604020202020204" pitchFamily="34" charset="0"/>
                          <a:ea typeface="+mn-ea"/>
                          <a:cs typeface="Arial" panose="020B0604020202020204" pitchFamily="34" charset="0"/>
                        </a:rPr>
                        <a:t>Guide régional sur le maintien de la qualité visuelle des paysages lors d’interventions forestières</a:t>
                      </a:r>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dirty="0">
                          <a:latin typeface="Arial" panose="020B0604020202020204" pitchFamily="34" charset="0"/>
                          <a:cs typeface="Arial" panose="020B0604020202020204" pitchFamily="34" charset="0"/>
                        </a:rPr>
                        <a:t>100 %</a:t>
                      </a:r>
                      <a:endParaRPr lang="fr-CA" sz="1050" baseline="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50" baseline="0" dirty="0" smtClean="0">
                          <a:latin typeface="Arial" panose="020B0604020202020204" pitchFamily="34" charset="0"/>
                          <a:cs typeface="Arial" panose="020B0604020202020204" pitchFamily="34" charset="0"/>
                        </a:rPr>
                        <a:t>Non appliqué au PAFIO </a:t>
                      </a:r>
                      <a:r>
                        <a:rPr lang="fr-CA" sz="1050" dirty="0" smtClean="0">
                          <a:latin typeface="Arial" panose="020B0604020202020204" pitchFamily="34" charset="0"/>
                          <a:cs typeface="Arial" panose="020B0604020202020204" pitchFamily="34" charset="0"/>
                        </a:rPr>
                        <a:t>(tel que décrit dans la note au lecteur)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5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50" baseline="0" dirty="0" smtClean="0">
                          <a:effectLst/>
                          <a:latin typeface="Arial" panose="020B0604020202020204" pitchFamily="34" charset="0"/>
                          <a:cs typeface="Arial" panose="020B0604020202020204" pitchFamily="34" charset="0"/>
                        </a:rPr>
                        <a:t>Tel que présenté et traité à la V07, le respect de l’entente sur les paysages est </a:t>
                      </a:r>
                      <a:r>
                        <a:rPr lang="fr-CA" sz="1050" dirty="0" smtClean="0">
                          <a:effectLst/>
                          <a:latin typeface="Arial" panose="020B0604020202020204" pitchFamily="34" charset="0"/>
                          <a:cs typeface="Arial" panose="020B0604020202020204" pitchFamily="34" charset="0"/>
                        </a:rPr>
                        <a:t> obligatoire et sera respecté</a:t>
                      </a:r>
                      <a:r>
                        <a:rPr lang="fr-CA" sz="1050" baseline="0" dirty="0" smtClean="0">
                          <a:effectLst/>
                          <a:latin typeface="Arial" panose="020B0604020202020204" pitchFamily="34" charset="0"/>
                          <a:cs typeface="Arial" panose="020B0604020202020204" pitchFamily="34" charset="0"/>
                        </a:rPr>
                        <a:t> </a:t>
                      </a:r>
                      <a:r>
                        <a:rPr lang="fr-CA" sz="1050" dirty="0" smtClean="0">
                          <a:effectLst/>
                          <a:latin typeface="Arial" panose="020B0604020202020204" pitchFamily="34" charset="0"/>
                          <a:cs typeface="Arial" panose="020B0604020202020204" pitchFamily="34" charset="0"/>
                        </a:rPr>
                        <a:t> lors de la PRAN, Comme depuis 2019, </a:t>
                      </a:r>
                      <a:r>
                        <a:rPr lang="fr-CA" sz="1050" baseline="0" dirty="0" smtClean="0">
                          <a:effectLst/>
                          <a:latin typeface="Arial" panose="020B0604020202020204" pitchFamily="34" charset="0"/>
                          <a:cs typeface="Arial" panose="020B0604020202020204" pitchFamily="34" charset="0"/>
                        </a:rPr>
                        <a:t> les résultats de la PRAN 300 seront diffusés à la TGIRT sous forme de Powerpoint  (hiver)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5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50" baseline="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094128">
                <a:tc vMerge="1">
                  <a:txBody>
                    <a:bodyPr/>
                    <a:lstStyle/>
                    <a:p>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Ratio, exprimé en pourcentage, de la superficie de la forêt productive de moins de 7 m de hauteur du COS qui n’est pas sous l’influence d’un bloc de forêt résiduelle d’une superficie égale ou supérieure à 5 ha, considérant un rayon d’influence de 600 m et de 900 m, sur la superficie totale du COS.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Moins de 20 % pour le rayon d’influence de 600 m; moins de 2 % pour le rayon d’influence de 900 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50" dirty="0">
                          <a:latin typeface="Arial" panose="020B0604020202020204" pitchFamily="34" charset="0"/>
                          <a:cs typeface="Arial" panose="020B0604020202020204" pitchFamily="34" charset="0"/>
                        </a:rPr>
                        <a:t>Non </a:t>
                      </a:r>
                      <a:r>
                        <a:rPr lang="fr-CA" sz="1050" dirty="0" smtClean="0">
                          <a:latin typeface="Arial" panose="020B0604020202020204" pitchFamily="34" charset="0"/>
                          <a:cs typeface="Arial" panose="020B0604020202020204" pitchFamily="34" charset="0"/>
                        </a:rPr>
                        <a:t>appliqué  (tel que décrit dans la note au lecteur)  </a:t>
                      </a:r>
                      <a:r>
                        <a:rPr lang="fr-CA" sz="1050" u="sng" dirty="0">
                          <a:latin typeface="Arial" panose="020B0604020202020204" pitchFamily="34" charset="0"/>
                          <a:cs typeface="Arial" panose="020B0604020202020204" pitchFamily="34" charset="0"/>
                        </a:rPr>
                        <a:t>mais sera </a:t>
                      </a:r>
                      <a:r>
                        <a:rPr lang="fr-CA" sz="1050" u="sng" dirty="0" smtClean="0">
                          <a:latin typeface="Arial" panose="020B0604020202020204" pitchFamily="34" charset="0"/>
                          <a:cs typeface="Arial" panose="020B0604020202020204" pitchFamily="34" charset="0"/>
                        </a:rPr>
                        <a:t>respecté</a:t>
                      </a:r>
                      <a:r>
                        <a:rPr lang="fr-CA" sz="1050" u="sng" baseline="0" dirty="0" smtClean="0">
                          <a:latin typeface="Arial" panose="020B0604020202020204" pitchFamily="34" charset="0"/>
                          <a:cs typeface="Arial" panose="020B0604020202020204" pitchFamily="34" charset="0"/>
                        </a:rPr>
                        <a:t> </a:t>
                      </a:r>
                      <a:r>
                        <a:rPr lang="fr-CA" sz="1050" u="sng" dirty="0" smtClean="0">
                          <a:latin typeface="Arial" panose="020B0604020202020204" pitchFamily="34" charset="0"/>
                          <a:cs typeface="Arial" panose="020B0604020202020204" pitchFamily="34" charset="0"/>
                        </a:rPr>
                        <a:t> </a:t>
                      </a:r>
                      <a:r>
                        <a:rPr lang="fr-CA" sz="1050" u="sng" dirty="0">
                          <a:latin typeface="Arial" panose="020B0604020202020204" pitchFamily="34" charset="0"/>
                          <a:cs typeface="Arial" panose="020B0604020202020204" pitchFamily="34" charset="0"/>
                        </a:rPr>
                        <a:t>à la PRAN 200</a:t>
                      </a:r>
                      <a:endParaRPr lang="fr-CA" sz="105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50" baseline="0" dirty="0" smtClean="0">
                          <a:latin typeface="Arial" panose="020B0604020202020204" pitchFamily="34" charset="0"/>
                          <a:cs typeface="Arial" panose="020B0604020202020204" pitchFamily="34" charset="0"/>
                        </a:rPr>
                        <a:t>-Même motifs que ci-dessus</a:t>
                      </a:r>
                      <a:endParaRPr lang="fr-CA" sz="1050" baseline="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5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Titre 2"/>
          <p:cNvSpPr txBox="1">
            <a:spLocks/>
          </p:cNvSpPr>
          <p:nvPr/>
        </p:nvSpPr>
        <p:spPr>
          <a:xfrm>
            <a:off x="900176" y="4413948"/>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Connectivité des grands pôles de conservation</a:t>
            </a:r>
          </a:p>
        </p:txBody>
      </p:sp>
      <p:graphicFrame>
        <p:nvGraphicFramePr>
          <p:cNvPr id="6" name="Tableau 5"/>
          <p:cNvGraphicFramePr>
            <a:graphicFrameLocks noGrp="1"/>
          </p:cNvGraphicFramePr>
          <p:nvPr>
            <p:extLst>
              <p:ext uri="{D42A27DB-BD31-4B8C-83A1-F6EECF244321}">
                <p14:modId xmlns:p14="http://schemas.microsoft.com/office/powerpoint/2010/main" val="3178389030"/>
              </p:ext>
            </p:extLst>
          </p:nvPr>
        </p:nvGraphicFramePr>
        <p:xfrm>
          <a:off x="586231" y="4819482"/>
          <a:ext cx="11143490" cy="981710"/>
        </p:xfrm>
        <a:graphic>
          <a:graphicData uri="http://schemas.openxmlformats.org/drawingml/2006/table">
            <a:tbl>
              <a:tblPr firstRow="1" bandRow="1">
                <a:tableStyleId>{793D81CF-94F2-401A-BA57-92F5A7B2D0C5}</a:tableStyleId>
              </a:tblPr>
              <a:tblGrid>
                <a:gridCol w="1610869">
                  <a:extLst>
                    <a:ext uri="{9D8B030D-6E8A-4147-A177-3AD203B41FA5}">
                      <a16:colId xmlns:a16="http://schemas.microsoft.com/office/drawing/2014/main" xmlns="" val="20000"/>
                    </a:ext>
                  </a:extLst>
                </a:gridCol>
                <a:gridCol w="1993900">
                  <a:extLst>
                    <a:ext uri="{9D8B030D-6E8A-4147-A177-3AD203B41FA5}">
                      <a16:colId xmlns:a16="http://schemas.microsoft.com/office/drawing/2014/main" xmlns="" val="20001"/>
                    </a:ext>
                  </a:extLst>
                </a:gridCol>
                <a:gridCol w="2933700">
                  <a:extLst>
                    <a:ext uri="{9D8B030D-6E8A-4147-A177-3AD203B41FA5}">
                      <a16:colId xmlns:a16="http://schemas.microsoft.com/office/drawing/2014/main" xmlns="" val="20002"/>
                    </a:ext>
                  </a:extLst>
                </a:gridCol>
                <a:gridCol w="1574800">
                  <a:extLst>
                    <a:ext uri="{9D8B030D-6E8A-4147-A177-3AD203B41FA5}">
                      <a16:colId xmlns:a16="http://schemas.microsoft.com/office/drawing/2014/main" xmlns="" val="20003"/>
                    </a:ext>
                  </a:extLst>
                </a:gridCol>
                <a:gridCol w="3030221">
                  <a:extLst>
                    <a:ext uri="{9D8B030D-6E8A-4147-A177-3AD203B41FA5}">
                      <a16:colId xmlns:a16="http://schemas.microsoft.com/office/drawing/2014/main" xmlns="" val="20004"/>
                    </a:ext>
                  </a:extLst>
                </a:gridCol>
              </a:tblGrid>
              <a:tr h="370840">
                <a:tc>
                  <a:txBody>
                    <a:bodyPr/>
                    <a:lstStyle/>
                    <a:p>
                      <a:pPr algn="ctr"/>
                      <a:r>
                        <a:rPr lang="fr-CA" sz="1050" dirty="0">
                          <a:latin typeface="Arial" panose="020B0604020202020204" pitchFamily="34" charset="0"/>
                          <a:cs typeface="Arial" panose="020B0604020202020204" pitchFamily="34" charset="0"/>
                        </a:rPr>
                        <a:t>Enjeu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Objectif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Indicateur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Cible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1050" dirty="0">
                          <a:latin typeface="Arial" panose="020B0604020202020204" pitchFamily="34" charset="0"/>
                          <a:cs typeface="Arial" panose="020B0604020202020204" pitchFamily="34" charset="0"/>
                        </a:rPr>
                        <a:t>Résultat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10870">
                <a:tc>
                  <a:txBody>
                    <a:bodyPr/>
                    <a:lstStyle/>
                    <a:p>
                      <a:r>
                        <a:rPr lang="fr-CA" sz="1050" dirty="0">
                          <a:latin typeface="Arial" panose="020B0604020202020204" pitchFamily="34" charset="0"/>
                          <a:cs typeface="Arial" panose="020B0604020202020204" pitchFamily="34" charset="0"/>
                        </a:rPr>
                        <a:t>Connectivité entre les grands pôles de conservation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Assurer la connectivité entre les grands pôles de conservation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Pourcentage de grands pôles de conservation identifiés connectés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CA" sz="1050" b="0" i="0" u="none" strike="noStrike" kern="1200" baseline="0" dirty="0">
                        <a:solidFill>
                          <a:schemeClr val="dk1"/>
                        </a:solidFill>
                        <a:latin typeface="Arial" panose="020B0604020202020204" pitchFamily="34" charset="0"/>
                        <a:ea typeface="+mn-ea"/>
                        <a:cs typeface="Arial" panose="020B0604020202020204" pitchFamily="34" charset="0"/>
                      </a:endParaRPr>
                    </a:p>
                    <a:p>
                      <a:r>
                        <a:rPr lang="fr-CA" sz="1050" b="0" i="0" u="none" strike="noStrike" kern="1200" baseline="0" dirty="0">
                          <a:solidFill>
                            <a:schemeClr val="dk1"/>
                          </a:solidFill>
                          <a:latin typeface="Arial" panose="020B0604020202020204" pitchFamily="34" charset="0"/>
                          <a:ea typeface="+mn-ea"/>
                          <a:cs typeface="Arial" panose="020B0604020202020204" pitchFamily="34" charset="0"/>
                        </a:rPr>
                        <a:t> 100 %	</a:t>
                      </a:r>
                    </a:p>
                    <a:p>
                      <a:endParaRPr lang="fr-CA" sz="1050" baseline="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050" dirty="0">
                          <a:latin typeface="Arial" panose="020B0604020202020204" pitchFamily="34" charset="0"/>
                          <a:cs typeface="Arial" panose="020B0604020202020204" pitchFamily="34" charset="0"/>
                        </a:rPr>
                        <a:t>Conforme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33399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235" y="781345"/>
            <a:ext cx="8825802" cy="5594684"/>
          </a:xfrm>
          <a:prstGeom prst="rect">
            <a:avLst/>
          </a:prstGeom>
        </p:spPr>
      </p:pic>
      <p:sp>
        <p:nvSpPr>
          <p:cNvPr id="7" name="Titre 2"/>
          <p:cNvSpPr txBox="1">
            <a:spLocks/>
          </p:cNvSpPr>
          <p:nvPr/>
        </p:nvSpPr>
        <p:spPr>
          <a:xfrm>
            <a:off x="900176" y="35560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Qualité visuelle des paysages </a:t>
            </a:r>
            <a:r>
              <a:rPr lang="fr-CA" sz="2400" dirty="0" smtClean="0">
                <a:latin typeface="Arial" panose="020B0604020202020204" pitchFamily="34" charset="0"/>
                <a:cs typeface="Arial" panose="020B0604020202020204" pitchFamily="34" charset="0"/>
              </a:rPr>
              <a:t>(%)</a:t>
            </a:r>
            <a:endParaRPr lang="fr-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839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543" y="813916"/>
            <a:ext cx="8371397" cy="5134708"/>
          </a:xfrm>
          <a:prstGeom prst="rect">
            <a:avLst/>
          </a:prstGeom>
        </p:spPr>
      </p:pic>
      <p:sp>
        <p:nvSpPr>
          <p:cNvPr id="7" name="Titre 2"/>
          <p:cNvSpPr txBox="1">
            <a:spLocks/>
          </p:cNvSpPr>
          <p:nvPr/>
        </p:nvSpPr>
        <p:spPr>
          <a:xfrm>
            <a:off x="900176" y="35560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Qualité visuelle des paysages </a:t>
            </a:r>
            <a:r>
              <a:rPr lang="fr-CA" sz="2400" dirty="0" smtClean="0">
                <a:latin typeface="Arial" panose="020B0604020202020204" pitchFamily="34" charset="0"/>
                <a:cs typeface="Arial" panose="020B0604020202020204" pitchFamily="34" charset="0"/>
              </a:rPr>
              <a:t>(taille </a:t>
            </a:r>
            <a:r>
              <a:rPr lang="fr-CA" sz="2400" dirty="0">
                <a:latin typeface="Arial" panose="020B0604020202020204" pitchFamily="34" charset="0"/>
                <a:cs typeface="Arial" panose="020B0604020202020204" pitchFamily="34" charset="0"/>
              </a:rPr>
              <a:t>maximale)</a:t>
            </a:r>
          </a:p>
        </p:txBody>
      </p:sp>
      <p:sp>
        <p:nvSpPr>
          <p:cNvPr id="2" name="ZoneTexte 1"/>
          <p:cNvSpPr txBox="1"/>
          <p:nvPr/>
        </p:nvSpPr>
        <p:spPr>
          <a:xfrm>
            <a:off x="9757317" y="1148576"/>
            <a:ext cx="2129883" cy="4031873"/>
          </a:xfrm>
          <a:prstGeom prst="rect">
            <a:avLst/>
          </a:prstGeom>
          <a:noFill/>
        </p:spPr>
        <p:txBody>
          <a:bodyPr wrap="square" rtlCol="0">
            <a:spAutoFit/>
          </a:bodyPr>
          <a:lstStyle/>
          <a:p>
            <a:r>
              <a:rPr lang="fr-CA" sz="1600" dirty="0" smtClean="0"/>
              <a:t>RAPPEL:</a:t>
            </a:r>
          </a:p>
          <a:p>
            <a:r>
              <a:rPr lang="fr-CA" sz="1600" dirty="0" smtClean="0"/>
              <a:t>La correction de la taille des peuplements n’a pas été réalisée au PAFIO par manque d’information précise sur l’état de ceux-ci (</a:t>
            </a:r>
            <a:r>
              <a:rPr lang="fr-CA" sz="1600" dirty="0" err="1" smtClean="0"/>
              <a:t>photointerprétation</a:t>
            </a:r>
            <a:r>
              <a:rPr lang="fr-CA" sz="1600" dirty="0" smtClean="0"/>
              <a:t> et inventaire). En effet, une fois leur état connu, le meilleur découpage sera fait afin de régulariser la situation et respecter l’entente sur les paysages.</a:t>
            </a:r>
            <a:endParaRPr lang="fr-CA" sz="1600" dirty="0"/>
          </a:p>
        </p:txBody>
      </p:sp>
    </p:spTree>
    <p:extLst>
      <p:ext uri="{BB962C8B-B14F-4D97-AF65-F5344CB8AC3E}">
        <p14:creationId xmlns:p14="http://schemas.microsoft.com/office/powerpoint/2010/main" val="2660863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940" y="242719"/>
            <a:ext cx="10515600" cy="550607"/>
          </a:xfrm>
        </p:spPr>
        <p:txBody>
          <a:bodyPr>
            <a:normAutofit fontScale="90000"/>
          </a:bodyPr>
          <a:lstStyle/>
          <a:p>
            <a:r>
              <a:rPr lang="fr-CA" dirty="0" smtClean="0"/>
              <a:t>PAYSAGE – PRAN 300 2022 (%)</a:t>
            </a:r>
            <a:endParaRPr lang="fr-CA"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345" y="793326"/>
            <a:ext cx="8672817" cy="5383637"/>
          </a:xfrm>
        </p:spPr>
      </p:pic>
    </p:spTree>
    <p:extLst>
      <p:ext uri="{BB962C8B-B14F-4D97-AF65-F5344CB8AC3E}">
        <p14:creationId xmlns:p14="http://schemas.microsoft.com/office/powerpoint/2010/main" val="159779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03" y="724152"/>
            <a:ext cx="9452016" cy="5431541"/>
          </a:xfrm>
          <a:prstGeom prst="rect">
            <a:avLst/>
          </a:prstGeom>
        </p:spPr>
      </p:pic>
      <p:sp>
        <p:nvSpPr>
          <p:cNvPr id="7" name="Titre 2"/>
          <p:cNvSpPr txBox="1">
            <a:spLocks/>
          </p:cNvSpPr>
          <p:nvPr/>
        </p:nvSpPr>
        <p:spPr>
          <a:xfrm>
            <a:off x="900176" y="35560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VOIC : Connectivité entre les grands pôles de conservation</a:t>
            </a:r>
          </a:p>
        </p:txBody>
      </p:sp>
      <p:sp>
        <p:nvSpPr>
          <p:cNvPr id="3" name="ZoneTexte 2"/>
          <p:cNvSpPr txBox="1"/>
          <p:nvPr/>
        </p:nvSpPr>
        <p:spPr>
          <a:xfrm>
            <a:off x="10415239" y="1483112"/>
            <a:ext cx="1566964" cy="1477328"/>
          </a:xfrm>
          <a:prstGeom prst="rect">
            <a:avLst/>
          </a:prstGeom>
          <a:noFill/>
        </p:spPr>
        <p:txBody>
          <a:bodyPr wrap="square" rtlCol="0">
            <a:spAutoFit/>
          </a:bodyPr>
          <a:lstStyle/>
          <a:p>
            <a:r>
              <a:rPr lang="fr-CA" dirty="0" smtClean="0"/>
              <a:t>Le 1</a:t>
            </a:r>
            <a:r>
              <a:rPr lang="fr-CA" baseline="30000" dirty="0" smtClean="0"/>
              <a:t>er</a:t>
            </a:r>
            <a:r>
              <a:rPr lang="fr-CA" dirty="0" smtClean="0"/>
              <a:t> et 2</a:t>
            </a:r>
            <a:r>
              <a:rPr lang="fr-CA" baseline="30000" dirty="0" smtClean="0"/>
              <a:t>e</a:t>
            </a:r>
            <a:r>
              <a:rPr lang="fr-CA" dirty="0" smtClean="0"/>
              <a:t> niveaux sont considérés comme « connectés »</a:t>
            </a:r>
            <a:endParaRPr lang="fr-CA"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6208"/>
            <a:ext cx="2225040" cy="3368463"/>
          </a:xfrm>
          <a:prstGeom prst="rect">
            <a:avLst/>
          </a:prstGeom>
        </p:spPr>
      </p:pic>
    </p:spTree>
    <p:extLst>
      <p:ext uri="{BB962C8B-B14F-4D97-AF65-F5344CB8AC3E}">
        <p14:creationId xmlns:p14="http://schemas.microsoft.com/office/powerpoint/2010/main" val="213251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custDataLst>
              <p:tags r:id="rId1"/>
            </p:custDataLst>
          </p:nvPr>
        </p:nvSpPr>
        <p:spPr>
          <a:xfrm>
            <a:off x="2208213" y="1989138"/>
            <a:ext cx="8229600" cy="3600450"/>
          </a:xfrm>
          <a:noFill/>
        </p:spPr>
        <p:txBody>
          <a:bodyPr/>
          <a:lstStyle/>
          <a:p>
            <a:pPr marL="533400" indent="-533400">
              <a:defRPr/>
            </a:pPr>
            <a:endParaRPr lang="fr-CA" sz="1800" dirty="0">
              <a:latin typeface="Arial" panose="020B0604020202020204" pitchFamily="34" charset="0"/>
              <a:cs typeface="Arial" panose="020B0604020202020204" pitchFamily="34" charset="0"/>
            </a:endParaRPr>
          </a:p>
          <a:p>
            <a:pPr lvl="2">
              <a:defRPr/>
            </a:pPr>
            <a:r>
              <a:rPr lang="fr-CA" sz="1800" dirty="0" smtClean="0">
                <a:latin typeface="Arial" panose="020B0604020202020204" pitchFamily="34" charset="0"/>
                <a:cs typeface="Arial" panose="020B0604020202020204" pitchFamily="34" charset="0"/>
              </a:rPr>
              <a:t>12 727  </a:t>
            </a:r>
            <a:r>
              <a:rPr lang="fr-CA" sz="1800" dirty="0">
                <a:latin typeface="Arial" panose="020B0604020202020204" pitchFamily="34" charset="0"/>
                <a:cs typeface="Arial" panose="020B0604020202020204" pitchFamily="34" charset="0"/>
              </a:rPr>
              <a:t>ha de travaux commerciaux </a:t>
            </a:r>
          </a:p>
          <a:p>
            <a:pPr lvl="2">
              <a:defRPr/>
            </a:pPr>
            <a:r>
              <a:rPr lang="fr-CA" sz="1800" dirty="0" smtClean="0">
                <a:latin typeface="Arial" panose="020B0604020202020204" pitchFamily="34" charset="0"/>
                <a:cs typeface="Arial" panose="020B0604020202020204" pitchFamily="34" charset="0"/>
              </a:rPr>
              <a:t>9 383  ha </a:t>
            </a:r>
            <a:r>
              <a:rPr lang="fr-CA" sz="1800" dirty="0">
                <a:latin typeface="Arial" panose="020B0604020202020204" pitchFamily="34" charset="0"/>
                <a:cs typeface="Arial" panose="020B0604020202020204" pitchFamily="34" charset="0"/>
              </a:rPr>
              <a:t>de travaux non commerciaux</a:t>
            </a:r>
          </a:p>
          <a:p>
            <a:pPr lvl="2">
              <a:defRPr/>
            </a:pPr>
            <a:r>
              <a:rPr lang="fr-CA" sz="1800" dirty="0" smtClean="0">
                <a:latin typeface="Arial" panose="020B0604020202020204" pitchFamily="34" charset="0"/>
                <a:cs typeface="Arial" panose="020B0604020202020204" pitchFamily="34" charset="0"/>
              </a:rPr>
              <a:t>2495 </a:t>
            </a:r>
            <a:r>
              <a:rPr lang="fr-CA" sz="1800" dirty="0">
                <a:latin typeface="Arial" panose="020B0604020202020204" pitchFamily="34" charset="0"/>
                <a:cs typeface="Arial" panose="020B0604020202020204" pitchFamily="34" charset="0"/>
              </a:rPr>
              <a:t>km de chemins:</a:t>
            </a:r>
          </a:p>
          <a:p>
            <a:pPr lvl="3">
              <a:defRPr/>
            </a:pPr>
            <a:r>
              <a:rPr lang="fr-CA" sz="1600" dirty="0" smtClean="0">
                <a:latin typeface="Arial" panose="020B0604020202020204" pitchFamily="34" charset="0"/>
                <a:cs typeface="Arial" panose="020B0604020202020204" pitchFamily="34" charset="0"/>
              </a:rPr>
              <a:t>122 </a:t>
            </a:r>
            <a:r>
              <a:rPr lang="fr-CA" sz="1600" dirty="0">
                <a:latin typeface="Arial" panose="020B0604020202020204" pitchFamily="34" charset="0"/>
                <a:cs typeface="Arial" panose="020B0604020202020204" pitchFamily="34" charset="0"/>
              </a:rPr>
              <a:t>km à </a:t>
            </a:r>
            <a:r>
              <a:rPr lang="fr-CA" altLang="fr-FR" sz="1600" dirty="0">
                <a:latin typeface="Arial" panose="020B0604020202020204" pitchFamily="34" charset="0"/>
                <a:cs typeface="Arial" panose="020B0604020202020204" pitchFamily="34" charset="0"/>
              </a:rPr>
              <a:t>construire</a:t>
            </a:r>
          </a:p>
          <a:p>
            <a:pPr lvl="3">
              <a:defRPr/>
            </a:pPr>
            <a:r>
              <a:rPr lang="fr-CA" altLang="fr-FR" sz="1600" dirty="0" smtClean="0">
                <a:latin typeface="Arial" panose="020B0604020202020204" pitchFamily="34" charset="0"/>
                <a:cs typeface="Arial" panose="020B0604020202020204" pitchFamily="34" charset="0"/>
              </a:rPr>
              <a:t>4.3 </a:t>
            </a:r>
            <a:r>
              <a:rPr lang="fr-CA" altLang="fr-FR" sz="1600" dirty="0">
                <a:latin typeface="Arial" panose="020B0604020202020204" pitchFamily="34" charset="0"/>
                <a:cs typeface="Arial" panose="020B0604020202020204" pitchFamily="34" charset="0"/>
              </a:rPr>
              <a:t>km à construire et refermer</a:t>
            </a:r>
          </a:p>
          <a:p>
            <a:pPr lvl="3">
              <a:defRPr/>
            </a:pPr>
            <a:r>
              <a:rPr lang="fr-CA" altLang="fr-FR" sz="1600" dirty="0" smtClean="0">
                <a:latin typeface="Arial" panose="020B0604020202020204" pitchFamily="34" charset="0"/>
                <a:cs typeface="Arial" panose="020B0604020202020204" pitchFamily="34" charset="0"/>
              </a:rPr>
              <a:t>0.7 </a:t>
            </a:r>
            <a:r>
              <a:rPr lang="fr-CA" altLang="fr-FR" sz="1600" dirty="0">
                <a:latin typeface="Arial" panose="020B0604020202020204" pitchFamily="34" charset="0"/>
                <a:cs typeface="Arial" panose="020B0604020202020204" pitchFamily="34" charset="0"/>
              </a:rPr>
              <a:t>km existant à fermer</a:t>
            </a:r>
          </a:p>
          <a:p>
            <a:pPr lvl="3">
              <a:defRPr/>
            </a:pPr>
            <a:r>
              <a:rPr lang="fr-CA" altLang="fr-FR" sz="1600" dirty="0" smtClean="0">
                <a:latin typeface="Arial" panose="020B0604020202020204" pitchFamily="34" charset="0"/>
                <a:cs typeface="Arial" panose="020B0604020202020204" pitchFamily="34" charset="0"/>
              </a:rPr>
              <a:t>123 </a:t>
            </a:r>
            <a:r>
              <a:rPr lang="fr-CA" altLang="fr-FR" sz="1600" dirty="0">
                <a:latin typeface="Arial" panose="020B0604020202020204" pitchFamily="34" charset="0"/>
                <a:cs typeface="Arial" panose="020B0604020202020204" pitchFamily="34" charset="0"/>
              </a:rPr>
              <a:t>km en amélioration/réfection</a:t>
            </a:r>
          </a:p>
          <a:p>
            <a:pPr marL="533400" indent="-533400">
              <a:defRPr/>
            </a:pPr>
            <a:endParaRPr lang="fr-CA" sz="1800" dirty="0">
              <a:latin typeface="Arial" panose="020B0604020202020204" pitchFamily="34" charset="0"/>
              <a:cs typeface="Arial" panose="020B0604020202020204" pitchFamily="34" charset="0"/>
            </a:endParaRPr>
          </a:p>
          <a:p>
            <a:pPr marL="0" indent="0">
              <a:buNone/>
              <a:defRPr/>
            </a:pPr>
            <a:endParaRPr lang="fr-CA" sz="1800" dirty="0">
              <a:latin typeface="Arial" panose="020B0604020202020204" pitchFamily="34" charset="0"/>
              <a:cs typeface="Arial" panose="020B0604020202020204" pitchFamily="34" charset="0"/>
            </a:endParaRPr>
          </a:p>
          <a:p>
            <a:pPr marL="533400" indent="-533400">
              <a:defRPr/>
            </a:pPr>
            <a:endParaRPr lang="fr-CA" sz="1800" dirty="0">
              <a:latin typeface="Arial" panose="020B0604020202020204" pitchFamily="34" charset="0"/>
              <a:cs typeface="Arial" panose="020B0604020202020204" pitchFamily="34" charset="0"/>
            </a:endParaRPr>
          </a:p>
          <a:p>
            <a:pPr marL="0" indent="0">
              <a:buNone/>
              <a:defRPr/>
            </a:pPr>
            <a:endParaRPr lang="fr-CA" sz="1800" dirty="0">
              <a:latin typeface="Arial" panose="020B0604020202020204" pitchFamily="34" charset="0"/>
              <a:cs typeface="Arial" panose="020B0604020202020204" pitchFamily="34" charset="0"/>
            </a:endParaRPr>
          </a:p>
          <a:p>
            <a:pPr marL="898525" lvl="2" indent="0">
              <a:buNone/>
              <a:defRPr/>
            </a:pPr>
            <a:endParaRPr lang="fr-CA" dirty="0"/>
          </a:p>
          <a:p>
            <a:pPr marL="1355725" lvl="2" indent="-457200">
              <a:buNone/>
              <a:defRPr/>
            </a:pPr>
            <a:endParaRPr lang="fr-CA" dirty="0"/>
          </a:p>
        </p:txBody>
      </p:sp>
      <p:sp>
        <p:nvSpPr>
          <p:cNvPr id="3" name="Titre 2"/>
          <p:cNvSpPr>
            <a:spLocks noGrp="1"/>
          </p:cNvSpPr>
          <p:nvPr>
            <p:ph type="title"/>
          </p:nvPr>
        </p:nvSpPr>
        <p:spPr/>
        <p:txBody>
          <a:bodyPr>
            <a:noAutofit/>
          </a:bodyPr>
          <a:lstStyle/>
          <a:p>
            <a:r>
              <a:rPr lang="fr-CA" sz="2400" dirty="0" smtClean="0">
                <a:latin typeface="Arial" panose="020B0604020202020204" pitchFamily="34" charset="0"/>
                <a:cs typeface="Arial" panose="020B0604020202020204" pitchFamily="34" charset="0"/>
              </a:rPr>
              <a:t>Superficies planifiées </a:t>
            </a:r>
            <a:r>
              <a:rPr lang="fr-CA" sz="2400" dirty="0">
                <a:latin typeface="Arial" panose="020B0604020202020204" pitchFamily="34" charset="0"/>
                <a:cs typeface="Arial" panose="020B0604020202020204" pitchFamily="34" charset="0"/>
              </a:rPr>
              <a:t>et chemins à </a:t>
            </a:r>
            <a:r>
              <a:rPr lang="fr-CA" altLang="fr-FR" sz="2400" dirty="0">
                <a:latin typeface="Arial" panose="020B0604020202020204" pitchFamily="34" charset="0"/>
                <a:ea typeface="ＭＳ Ｐゴシック" panose="020B0600070205080204" pitchFamily="34" charset="-128"/>
                <a:cs typeface="Arial" panose="020B0604020202020204" pitchFamily="34" charset="0"/>
              </a:rPr>
              <a:t>construire, améliorer, réfectionner ou fermer</a:t>
            </a:r>
            <a:endParaRPr lang="fr-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4363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900176" y="355601"/>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Rappel</a:t>
            </a:r>
          </a:p>
        </p:txBody>
      </p:sp>
      <p:sp>
        <p:nvSpPr>
          <p:cNvPr id="4" name="Rectangle 2"/>
          <p:cNvSpPr txBox="1">
            <a:spLocks noChangeArrowheads="1"/>
          </p:cNvSpPr>
          <p:nvPr>
            <p:custDataLst>
              <p:tags r:id="rId1"/>
            </p:custDataLst>
          </p:nvPr>
        </p:nvSpPr>
        <p:spPr bwMode="auto">
          <a:xfrm>
            <a:off x="491259" y="906208"/>
            <a:ext cx="1033145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Aft>
                <a:spcPts val="600"/>
              </a:spcAft>
              <a:buFont typeface="Arial" panose="020B0604020202020204" pitchFamily="34" charset="0"/>
              <a:buChar char="•"/>
              <a:defRPr sz="3200">
                <a:solidFill>
                  <a:schemeClr val="tx1"/>
                </a:solidFill>
                <a:latin typeface="Calibri" panose="020F0502020204030204" pitchFamily="34" charset="0"/>
              </a:defRPr>
            </a:lvl1pPr>
            <a:lvl2pPr marL="623888">
              <a:spcAft>
                <a:spcPts val="600"/>
              </a:spcAft>
              <a:buFont typeface="Arial" panose="020B0604020202020204" pitchFamily="34" charset="0"/>
              <a:buChar char="–"/>
              <a:defRPr sz="2800">
                <a:solidFill>
                  <a:schemeClr val="tx1"/>
                </a:solidFill>
                <a:latin typeface="Calibri" panose="020F0502020204030204" pitchFamily="34" charset="0"/>
              </a:defRPr>
            </a:lvl2pPr>
            <a:lvl3pPr marL="1143000" indent="-228600">
              <a:spcAft>
                <a:spcPts val="600"/>
              </a:spcAft>
              <a:buFont typeface="Arial" panose="020B0604020202020204" pitchFamily="34" charset="0"/>
              <a:buChar char="•"/>
              <a:defRPr sz="2400">
                <a:solidFill>
                  <a:schemeClr val="tx1"/>
                </a:solidFill>
                <a:latin typeface="Calibri" panose="020F0502020204030204" pitchFamily="34" charset="0"/>
              </a:defRPr>
            </a:lvl3pPr>
            <a:lvl4pPr marL="1600200" indent="-228600">
              <a:spcAft>
                <a:spcPts val="600"/>
              </a:spcAft>
              <a:buFont typeface="Arial" panose="020B0604020202020204" pitchFamily="34" charset="0"/>
              <a:buChar char="–"/>
              <a:defRPr sz="2000">
                <a:solidFill>
                  <a:schemeClr val="tx1"/>
                </a:solidFill>
                <a:latin typeface="Calibri" panose="020F0502020204030204" pitchFamily="34" charset="0"/>
              </a:defRPr>
            </a:lvl4pPr>
            <a:lvl5pPr marL="2057400" indent="-228600">
              <a:spcAft>
                <a:spcPts val="600"/>
              </a:spcAft>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9pPr>
          </a:lstStyle>
          <a:p>
            <a:pPr marL="909638" lvl="1" indent="-285750" eaLnBrk="1" hangingPunct="1">
              <a:spcAft>
                <a:spcPct val="20000"/>
              </a:spcAft>
              <a:buFont typeface="Arial" panose="020B0604020202020204" pitchFamily="34" charset="0"/>
              <a:buChar char="•"/>
            </a:pPr>
            <a:r>
              <a:rPr lang="fr-CA" altLang="fr-FR" sz="1800" dirty="0">
                <a:latin typeface="Arial" panose="020B0604020202020204" pitchFamily="34" charset="0"/>
                <a:cs typeface="Arial" panose="020B0604020202020204" pitchFamily="34" charset="0"/>
              </a:rPr>
              <a:t>Le travail effectué présente la localisation des SIP prévus pour l’année </a:t>
            </a:r>
            <a:r>
              <a:rPr lang="fr-CA" altLang="fr-FR" sz="1800" dirty="0" smtClean="0">
                <a:latin typeface="Arial" panose="020B0604020202020204" pitchFamily="34" charset="0"/>
                <a:cs typeface="Arial" panose="020B0604020202020204" pitchFamily="34" charset="0"/>
              </a:rPr>
              <a:t>2</a:t>
            </a:r>
            <a:r>
              <a:rPr lang="fr-CA" altLang="fr-FR" sz="1800" dirty="0" smtClean="0">
                <a:solidFill>
                  <a:srgbClr val="002060"/>
                </a:solidFill>
                <a:latin typeface="Arial" panose="020B0604020202020204" pitchFamily="34" charset="0"/>
                <a:cs typeface="Arial" panose="020B0604020202020204" pitchFamily="34" charset="0"/>
              </a:rPr>
              <a:t>023</a:t>
            </a:r>
            <a:r>
              <a:rPr lang="fr-CA" altLang="fr-FR" sz="1800" dirty="0" smtClean="0">
                <a:latin typeface="Arial" panose="020B0604020202020204" pitchFamily="34" charset="0"/>
                <a:cs typeface="Arial" panose="020B0604020202020204" pitchFamily="34" charset="0"/>
              </a:rPr>
              <a:t> </a:t>
            </a:r>
            <a:r>
              <a:rPr lang="fr-CA" altLang="fr-FR" sz="1800" dirty="0">
                <a:latin typeface="Arial" panose="020B0604020202020204" pitchFamily="34" charset="0"/>
                <a:cs typeface="Arial" panose="020B0604020202020204" pitchFamily="34" charset="0"/>
              </a:rPr>
              <a:t>et </a:t>
            </a:r>
            <a:r>
              <a:rPr lang="fr-CA" altLang="fr-FR" sz="1800" dirty="0" smtClean="0">
                <a:latin typeface="Arial" panose="020B0604020202020204" pitchFamily="34" charset="0"/>
                <a:cs typeface="Arial" panose="020B0604020202020204" pitchFamily="34" charset="0"/>
              </a:rPr>
              <a:t>plus;</a:t>
            </a:r>
            <a:endParaRPr lang="fr-CA" altLang="fr-FR" sz="1800" dirty="0">
              <a:latin typeface="Arial" panose="020B0604020202020204" pitchFamily="34" charset="0"/>
              <a:cs typeface="Arial" panose="020B0604020202020204" pitchFamily="34" charset="0"/>
            </a:endParaRPr>
          </a:p>
          <a:p>
            <a:pPr marL="909638" lvl="1" indent="-285750" eaLnBrk="1" hangingPunct="1">
              <a:spcAft>
                <a:spcPct val="20000"/>
              </a:spcAft>
              <a:buFont typeface="Arial" panose="020B0604020202020204" pitchFamily="34" charset="0"/>
              <a:buChar char="•"/>
            </a:pPr>
            <a:r>
              <a:rPr lang="fr-CA" altLang="fr-FR" sz="1800" dirty="0">
                <a:latin typeface="Arial" panose="020B0604020202020204" pitchFamily="34" charset="0"/>
                <a:cs typeface="Arial" panose="020B0604020202020204" pitchFamily="34" charset="0"/>
              </a:rPr>
              <a:t>	Le choix des traitements n’est pas déterminé. Il dépend de l’analyse des inventaires terrains en tenant compte de l’ensemble des objectifs du secteur (ex. : mesure d’harmonisation, </a:t>
            </a:r>
            <a:r>
              <a:rPr lang="fr-CA" altLang="fr-FR" sz="1800" dirty="0" smtClean="0">
                <a:latin typeface="Arial" panose="020B0604020202020204" pitchFamily="34" charset="0"/>
                <a:cs typeface="Arial" panose="020B0604020202020204" pitchFamily="34" charset="0"/>
              </a:rPr>
              <a:t>VOIC</a:t>
            </a:r>
            <a:r>
              <a:rPr lang="fr-CA" altLang="fr-FR" sz="1800" dirty="0">
                <a:latin typeface="Arial" panose="020B0604020202020204" pitchFamily="34" charset="0"/>
                <a:cs typeface="Arial" panose="020B0604020202020204" pitchFamily="34" charset="0"/>
              </a:rPr>
              <a:t>, etc</a:t>
            </a:r>
            <a:r>
              <a:rPr lang="fr-CA" altLang="fr-FR" sz="1800" dirty="0" smtClean="0">
                <a:latin typeface="Arial" panose="020B0604020202020204" pitchFamily="34" charset="0"/>
                <a:cs typeface="Arial" panose="020B0604020202020204" pitchFamily="34" charset="0"/>
              </a:rPr>
              <a:t>.);</a:t>
            </a:r>
            <a:endParaRPr lang="fr-CA" altLang="fr-FR" sz="1800" dirty="0">
              <a:latin typeface="Arial" panose="020B0604020202020204" pitchFamily="34" charset="0"/>
              <a:cs typeface="Arial" panose="020B0604020202020204" pitchFamily="34" charset="0"/>
            </a:endParaRPr>
          </a:p>
          <a:p>
            <a:pPr marL="909638" lvl="1" indent="-285750" eaLnBrk="1" hangingPunct="1">
              <a:spcAft>
                <a:spcPct val="20000"/>
              </a:spcAft>
              <a:buFont typeface="Arial" panose="020B0604020202020204" pitchFamily="34" charset="0"/>
              <a:buChar char="•"/>
            </a:pPr>
            <a:r>
              <a:rPr lang="fr-CA" altLang="fr-FR" sz="1800" dirty="0">
                <a:latin typeface="Arial" panose="020B0604020202020204" pitchFamily="34" charset="0"/>
                <a:cs typeface="Arial" panose="020B0604020202020204" pitchFamily="34" charset="0"/>
              </a:rPr>
              <a:t>Il est possible que plusieurs de ces secteurs ne soient pas récoltables ou traitables (jeune, trop petit, non admissible en </a:t>
            </a:r>
            <a:r>
              <a:rPr lang="fr-CA" altLang="fr-FR" sz="1800" dirty="0" smtClean="0">
                <a:latin typeface="Arial" panose="020B0604020202020204" pitchFamily="34" charset="0"/>
                <a:cs typeface="Arial" panose="020B0604020202020204" pitchFamily="34" charset="0"/>
              </a:rPr>
              <a:t>nettoiement/dépressage, etc.);</a:t>
            </a:r>
            <a:endParaRPr lang="fr-CA" altLang="fr-FR" sz="1800" dirty="0">
              <a:latin typeface="Arial" panose="020B0604020202020204" pitchFamily="34" charset="0"/>
              <a:cs typeface="Arial" panose="020B0604020202020204" pitchFamily="34" charset="0"/>
            </a:endParaRPr>
          </a:p>
          <a:p>
            <a:pPr marL="909638" lvl="1" indent="-285750" eaLnBrk="1" hangingPunct="1">
              <a:spcAft>
                <a:spcPct val="20000"/>
              </a:spcAft>
              <a:buFont typeface="Arial" panose="020B0604020202020204" pitchFamily="34" charset="0"/>
              <a:buChar char="•"/>
            </a:pPr>
            <a:r>
              <a:rPr lang="fr-CA" altLang="fr-FR" sz="1800" dirty="0">
                <a:latin typeface="Arial" panose="020B0604020202020204" pitchFamily="34" charset="0"/>
                <a:cs typeface="Arial" panose="020B0604020202020204" pitchFamily="34" charset="0"/>
              </a:rPr>
              <a:t>	Les travaux visant la remise en production des SIP (préparation de terrain et reboisement) et  de dégagement doivent être considérés comme automatiquement inclus dans la consultation sur le secteur de </a:t>
            </a:r>
            <a:r>
              <a:rPr lang="fr-CA" altLang="fr-FR" sz="1800" dirty="0" smtClean="0">
                <a:latin typeface="Arial" panose="020B0604020202020204" pitchFamily="34" charset="0"/>
                <a:cs typeface="Arial" panose="020B0604020202020204" pitchFamily="34" charset="0"/>
              </a:rPr>
              <a:t>récolte ;</a:t>
            </a:r>
            <a:endParaRPr lang="fr-CA" altLang="fr-FR" sz="1800" dirty="0">
              <a:latin typeface="Arial" panose="020B0604020202020204" pitchFamily="34" charset="0"/>
              <a:cs typeface="Arial" panose="020B0604020202020204" pitchFamily="34" charset="0"/>
            </a:endParaRPr>
          </a:p>
          <a:p>
            <a:pPr marL="909638" lvl="1" indent="-285750">
              <a:spcAft>
                <a:spcPct val="20000"/>
              </a:spcAft>
              <a:buFont typeface="Arial" panose="020B0604020202020204" pitchFamily="34" charset="0"/>
              <a:buChar char="•"/>
            </a:pPr>
            <a:r>
              <a:rPr lang="fr-CA" altLang="fr-FR" sz="1800" dirty="0">
                <a:latin typeface="Arial" panose="020B0604020202020204" pitchFamily="34" charset="0"/>
                <a:cs typeface="Arial" panose="020B0604020202020204" pitchFamily="34" charset="0"/>
              </a:rPr>
              <a:t>Les chemins proposés doivent êtres considérés avec un corridor de 200 m de chaque côté afin de permettre l’ajustement du tracé selon 	les conditions de terrain </a:t>
            </a:r>
            <a:r>
              <a:rPr lang="fr-CA" altLang="fr-FR" sz="1800" dirty="0" smtClean="0">
                <a:latin typeface="Arial" panose="020B0604020202020204" pitchFamily="34" charset="0"/>
                <a:cs typeface="Arial" panose="020B0604020202020204" pitchFamily="34" charset="0"/>
              </a:rPr>
              <a:t>rencontrées;</a:t>
            </a:r>
          </a:p>
          <a:p>
            <a:pPr marL="909638" lvl="1" indent="-285750">
              <a:spcAft>
                <a:spcPct val="20000"/>
              </a:spcAft>
              <a:buFont typeface="Arial" panose="020B0604020202020204" pitchFamily="34" charset="0"/>
              <a:buChar char="•"/>
            </a:pPr>
            <a:r>
              <a:rPr lang="fr-CA" altLang="fr-FR" sz="1800" dirty="0" smtClean="0">
                <a:latin typeface="Arial" panose="020B0604020202020204" pitchFamily="34" charset="0"/>
                <a:cs typeface="Arial" panose="020B0604020202020204" pitchFamily="34" charset="0"/>
              </a:rPr>
              <a:t>Un </a:t>
            </a:r>
            <a:r>
              <a:rPr lang="fr-CA" altLang="fr-FR" sz="1800" dirty="0">
                <a:latin typeface="Arial" panose="020B0604020202020204" pitchFamily="34" charset="0"/>
                <a:cs typeface="Arial" panose="020B0604020202020204" pitchFamily="34" charset="0"/>
              </a:rPr>
              <a:t>bilan démontrant la conformité de la PRAN 200 </a:t>
            </a:r>
            <a:r>
              <a:rPr lang="fr-CA" altLang="fr-FR" sz="1800" dirty="0">
                <a:latin typeface="Arial" panose="020B0604020202020204" pitchFamily="34" charset="0"/>
                <a:cs typeface="Arial" panose="020B0604020202020204" pitchFamily="34" charset="0"/>
              </a:rPr>
              <a:t>2023 </a:t>
            </a:r>
            <a:r>
              <a:rPr lang="fr-CA" altLang="fr-FR" sz="1800" dirty="0">
                <a:latin typeface="Arial" panose="020B0604020202020204" pitchFamily="34" charset="0"/>
                <a:cs typeface="Arial" panose="020B0604020202020204" pitchFamily="34" charset="0"/>
              </a:rPr>
              <a:t>vous sera transmis </a:t>
            </a:r>
            <a:r>
              <a:rPr lang="fr-CA" altLang="fr-FR" sz="1800" dirty="0">
                <a:latin typeface="Arial" panose="020B0604020202020204" pitchFamily="34" charset="0"/>
                <a:cs typeface="Arial" panose="020B0604020202020204" pitchFamily="34" charset="0"/>
              </a:rPr>
              <a:t>à l’hiver afin </a:t>
            </a:r>
            <a:r>
              <a:rPr lang="fr-CA" altLang="fr-FR" sz="1800" dirty="0">
                <a:latin typeface="Arial" panose="020B0604020202020204" pitchFamily="34" charset="0"/>
                <a:cs typeface="Arial" panose="020B0604020202020204" pitchFamily="34" charset="0"/>
              </a:rPr>
              <a:t>de démontrer entre autres le respect des blocs </a:t>
            </a:r>
            <a:r>
              <a:rPr lang="fr-CA" altLang="fr-FR" sz="1800" dirty="0">
                <a:latin typeface="Arial" panose="020B0604020202020204" pitchFamily="34" charset="0"/>
                <a:cs typeface="Arial" panose="020B0604020202020204" pitchFamily="34" charset="0"/>
              </a:rPr>
              <a:t>compacts et du </a:t>
            </a:r>
            <a:r>
              <a:rPr lang="fr-CA" altLang="fr-FR" sz="1800" dirty="0">
                <a:latin typeface="Arial" panose="020B0604020202020204" pitchFamily="34" charset="0"/>
                <a:cs typeface="Arial" panose="020B0604020202020204" pitchFamily="34" charset="0"/>
              </a:rPr>
              <a:t>600-900 (dérogation </a:t>
            </a:r>
            <a:r>
              <a:rPr lang="fr-CA" altLang="fr-FR" sz="1800" dirty="0">
                <a:latin typeface="Arial" panose="020B0604020202020204" pitchFamily="34" charset="0"/>
                <a:cs typeface="Arial" panose="020B0604020202020204" pitchFamily="34" charset="0"/>
              </a:rPr>
              <a:t>COS), des plans de ravage de cerf, ainsi </a:t>
            </a:r>
            <a:r>
              <a:rPr lang="fr-CA" altLang="fr-FR" sz="1800" dirty="0">
                <a:latin typeface="Arial" panose="020B0604020202020204" pitchFamily="34" charset="0"/>
                <a:cs typeface="Arial" panose="020B0604020202020204" pitchFamily="34" charset="0"/>
              </a:rPr>
              <a:t>que des modalités paysages</a:t>
            </a:r>
            <a:r>
              <a:rPr lang="fr-CA" altLang="fr-FR" sz="1800" dirty="0">
                <a:latin typeface="Arial" panose="020B0604020202020204" pitchFamily="34" charset="0"/>
                <a:cs typeface="Arial" panose="020B0604020202020204" pitchFamily="34" charset="0"/>
              </a:rPr>
              <a:t>.</a:t>
            </a:r>
            <a:endParaRPr lang="fr-CA" alt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249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2"/>
          <p:cNvSpPr txBox="1">
            <a:spLocks noChangeArrowheads="1"/>
          </p:cNvSpPr>
          <p:nvPr/>
        </p:nvSpPr>
        <p:spPr bwMode="auto">
          <a:xfrm>
            <a:off x="900113" y="1125538"/>
            <a:ext cx="1043419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CA" altLang="fr-FR" dirty="0"/>
              <a:t>Consultation </a:t>
            </a:r>
            <a:r>
              <a:rPr lang="fr-CA" altLang="fr-FR" dirty="0" smtClean="0"/>
              <a:t>publique du 20 juin au </a:t>
            </a:r>
            <a:r>
              <a:rPr lang="fr-CA" altLang="fr-FR" smtClean="0"/>
              <a:t>15 juillet 2022:</a:t>
            </a:r>
            <a:endParaRPr lang="fr-CA" altLang="fr-FR" dirty="0"/>
          </a:p>
          <a:p>
            <a:endParaRPr lang="fr-CA" altLang="fr-FR" dirty="0"/>
          </a:p>
          <a:p>
            <a:r>
              <a:rPr lang="fr-CA" sz="2000" dirty="0">
                <a:hlinkClick r:id="rId4"/>
              </a:rPr>
              <a:t>https://operationsregionales.mffp.gouv.qc.ca/APPLICATIONSWEB/R11/2022_Consultation_PAFIO_11161_Juin</a:t>
            </a:r>
            <a:r>
              <a:rPr lang="fr-CA" sz="2000" dirty="0" smtClean="0">
                <a:hlinkClick r:id="rId4"/>
              </a:rPr>
              <a:t>/</a:t>
            </a:r>
            <a:endParaRPr lang="fr-CA" sz="2000" dirty="0" smtClean="0"/>
          </a:p>
          <a:p>
            <a:endParaRPr lang="fr-CA" altLang="fr-FR" dirty="0"/>
          </a:p>
          <a:p>
            <a:r>
              <a:rPr lang="fr-CA" altLang="fr-FR" dirty="0"/>
              <a:t>Questions ou commentaires?</a:t>
            </a:r>
          </a:p>
          <a:p>
            <a:endParaRPr lang="fr-CA" altLang="fr-FR" dirty="0"/>
          </a:p>
        </p:txBody>
      </p:sp>
      <p:sp>
        <p:nvSpPr>
          <p:cNvPr id="5" name="ZoneTexte 2"/>
          <p:cNvSpPr txBox="1">
            <a:spLocks noChangeArrowheads="1"/>
          </p:cNvSpPr>
          <p:nvPr>
            <p:custDataLst>
              <p:tags r:id="rId1"/>
            </p:custDataLst>
          </p:nvPr>
        </p:nvSpPr>
        <p:spPr bwMode="auto">
          <a:xfrm>
            <a:off x="2033270" y="4355784"/>
            <a:ext cx="42446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Font typeface="Arial" panose="020B0604020202020204" pitchFamily="34" charset="0"/>
              <a:buChar char="•"/>
              <a:defRPr sz="3200">
                <a:solidFill>
                  <a:schemeClr val="tx1"/>
                </a:solidFill>
                <a:latin typeface="Calibri" panose="020F0502020204030204" pitchFamily="34" charset="0"/>
              </a:defRPr>
            </a:lvl1pPr>
            <a:lvl2pPr marL="742950" indent="-285750">
              <a:spcAft>
                <a:spcPts val="600"/>
              </a:spcAft>
              <a:buFont typeface="Arial" panose="020B0604020202020204" pitchFamily="34" charset="0"/>
              <a:buChar char="–"/>
              <a:defRPr sz="2800">
                <a:solidFill>
                  <a:schemeClr val="tx1"/>
                </a:solidFill>
                <a:latin typeface="Calibri" panose="020F0502020204030204" pitchFamily="34" charset="0"/>
              </a:defRPr>
            </a:lvl2pPr>
            <a:lvl3pPr marL="1143000" indent="-228600">
              <a:spcAft>
                <a:spcPts val="600"/>
              </a:spcAft>
              <a:buFont typeface="Arial" panose="020B0604020202020204" pitchFamily="34" charset="0"/>
              <a:buChar char="•"/>
              <a:defRPr sz="2400">
                <a:solidFill>
                  <a:schemeClr val="tx1"/>
                </a:solidFill>
                <a:latin typeface="Calibri" panose="020F0502020204030204" pitchFamily="34" charset="0"/>
              </a:defRPr>
            </a:lvl3pPr>
            <a:lvl4pPr marL="1600200" indent="-228600">
              <a:spcAft>
                <a:spcPts val="600"/>
              </a:spcAft>
              <a:buFont typeface="Arial" panose="020B0604020202020204" pitchFamily="34" charset="0"/>
              <a:buChar char="–"/>
              <a:defRPr sz="2000">
                <a:solidFill>
                  <a:schemeClr val="tx1"/>
                </a:solidFill>
                <a:latin typeface="Calibri" panose="020F0502020204030204" pitchFamily="34" charset="0"/>
              </a:defRPr>
            </a:lvl4pPr>
            <a:lvl5pPr marL="2057400" indent="-228600">
              <a:spcAft>
                <a:spcPts val="600"/>
              </a:spcAft>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9pPr>
          </a:lstStyle>
          <a:p>
            <a:pPr>
              <a:spcAft>
                <a:spcPct val="0"/>
              </a:spcAft>
              <a:buFontTx/>
              <a:buNone/>
            </a:pPr>
            <a:r>
              <a:rPr lang="fr-CA" altLang="fr-FR" sz="1400" dirty="0"/>
              <a:t>Préparé par:		Marc-André Delorme, </a:t>
            </a:r>
            <a:r>
              <a:rPr lang="fr-CA" altLang="fr-FR" sz="1400" dirty="0" err="1"/>
              <a:t>ing.f</a:t>
            </a:r>
            <a:r>
              <a:rPr lang="fr-CA" altLang="fr-FR" sz="1400" dirty="0"/>
              <a:t>.</a:t>
            </a:r>
          </a:p>
          <a:p>
            <a:pPr>
              <a:spcAft>
                <a:spcPct val="0"/>
              </a:spcAft>
              <a:buFontTx/>
              <a:buNone/>
            </a:pPr>
            <a:r>
              <a:rPr lang="fr-CA" altLang="fr-FR" sz="1400" dirty="0" smtClean="0"/>
              <a:t>	</a:t>
            </a:r>
            <a:r>
              <a:rPr lang="fr-CA" altLang="fr-FR" sz="1400" dirty="0"/>
              <a:t>	Frédéric Poirier, </a:t>
            </a:r>
            <a:r>
              <a:rPr lang="fr-CA" altLang="fr-FR" sz="1400" dirty="0" err="1"/>
              <a:t>tech.f</a:t>
            </a:r>
            <a:r>
              <a:rPr lang="fr-CA" altLang="fr-FR" sz="1400" dirty="0"/>
              <a:t>.</a:t>
            </a:r>
          </a:p>
          <a:p>
            <a:pPr>
              <a:spcAft>
                <a:spcPct val="0"/>
              </a:spcAft>
              <a:buFontTx/>
              <a:buNone/>
            </a:pPr>
            <a:r>
              <a:rPr lang="fr-CA" altLang="fr-FR" sz="1400" dirty="0"/>
              <a:t>Collaboration : 	Mélanie Gaudette, </a:t>
            </a:r>
            <a:r>
              <a:rPr lang="fr-CA" altLang="fr-FR" sz="1400" dirty="0" err="1"/>
              <a:t>ing.f</a:t>
            </a:r>
            <a:r>
              <a:rPr lang="fr-CA" altLang="fr-FR" sz="1400" dirty="0"/>
              <a:t>.</a:t>
            </a:r>
          </a:p>
          <a:p>
            <a:pPr>
              <a:spcAft>
                <a:spcPct val="0"/>
              </a:spcAft>
              <a:buFontTx/>
              <a:buNone/>
            </a:pPr>
            <a:r>
              <a:rPr lang="fr-CA" altLang="fr-FR" sz="1400" dirty="0"/>
              <a:t>		Danny Boudreau, </a:t>
            </a:r>
            <a:r>
              <a:rPr lang="fr-CA" altLang="fr-FR" sz="1400" dirty="0" err="1"/>
              <a:t>tech.f</a:t>
            </a:r>
            <a:r>
              <a:rPr lang="fr-CA" altLang="fr-FR" sz="1400" dirty="0"/>
              <a:t>.</a:t>
            </a:r>
          </a:p>
        </p:txBody>
      </p:sp>
    </p:spTree>
    <p:extLst>
      <p:ext uri="{BB962C8B-B14F-4D97-AF65-F5344CB8AC3E}">
        <p14:creationId xmlns:p14="http://schemas.microsoft.com/office/powerpoint/2010/main" val="304657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Espace réservé du contenu 2"/>
          <p:cNvSpPr>
            <a:spLocks/>
          </p:cNvSpPr>
          <p:nvPr>
            <p:custDataLst>
              <p:tags r:id="rId1"/>
            </p:custDataLst>
          </p:nvPr>
        </p:nvSpPr>
        <p:spPr bwMode="auto">
          <a:xfrm>
            <a:off x="1522936" y="1247124"/>
            <a:ext cx="9146128" cy="3652837"/>
          </a:xfrm>
          <a:prstGeom prst="rect">
            <a:avLst/>
          </a:prstGeom>
          <a:noFill/>
          <a:ln>
            <a:noFill/>
          </a:ln>
          <a:extLst/>
        </p:spPr>
        <p:txBody>
          <a:bodyPr/>
          <a:lstStyle>
            <a:lvl1pPr marL="514350" indent="-514350">
              <a:spcAft>
                <a:spcPts val="600"/>
              </a:spcAft>
              <a:buFont typeface="Arial" panose="020B0604020202020204" pitchFamily="34" charset="0"/>
              <a:buChar char="•"/>
              <a:defRPr sz="3200">
                <a:solidFill>
                  <a:schemeClr val="tx1"/>
                </a:solidFill>
                <a:latin typeface="Calibri" panose="020F0502020204030204" pitchFamily="34" charset="0"/>
              </a:defRPr>
            </a:lvl1pPr>
            <a:lvl2pPr marL="960438" indent="-514350">
              <a:spcAft>
                <a:spcPts val="600"/>
              </a:spcAft>
              <a:buFont typeface="Arial" panose="020B0604020202020204" pitchFamily="34" charset="0"/>
              <a:buChar char="–"/>
              <a:defRPr sz="2800">
                <a:solidFill>
                  <a:schemeClr val="tx1"/>
                </a:solidFill>
                <a:latin typeface="Calibri" panose="020F0502020204030204" pitchFamily="34" charset="0"/>
              </a:defRPr>
            </a:lvl2pPr>
            <a:lvl3pPr marL="1317625" indent="-514350">
              <a:spcAft>
                <a:spcPts val="600"/>
              </a:spcAft>
              <a:buFont typeface="Arial" panose="020B0604020202020204" pitchFamily="34" charset="0"/>
              <a:buChar char="•"/>
              <a:defRPr sz="2400">
                <a:solidFill>
                  <a:schemeClr val="tx1"/>
                </a:solidFill>
                <a:latin typeface="Calibri" panose="020F0502020204030204" pitchFamily="34" charset="0"/>
              </a:defRPr>
            </a:lvl3pPr>
            <a:lvl4pPr marL="1600200" indent="-228600">
              <a:spcAft>
                <a:spcPts val="600"/>
              </a:spcAft>
              <a:buFont typeface="Arial" panose="020B0604020202020204" pitchFamily="34" charset="0"/>
              <a:buChar char="–"/>
              <a:defRPr sz="2000">
                <a:solidFill>
                  <a:schemeClr val="tx1"/>
                </a:solidFill>
                <a:latin typeface="Calibri" panose="020F0502020204030204" pitchFamily="34" charset="0"/>
              </a:defRPr>
            </a:lvl4pPr>
            <a:lvl5pPr marL="2057400" indent="-228600">
              <a:spcAft>
                <a:spcPts val="600"/>
              </a:spcAft>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20000"/>
              </a:spcBef>
              <a:spcAft>
                <a:spcPct val="0"/>
              </a:spcAft>
              <a:buClr>
                <a:srgbClr val="F7C430"/>
              </a:buClr>
              <a:buFont typeface="Wingdings" panose="05000000000000000000" pitchFamily="2" charset="2"/>
              <a:buNone/>
            </a:pPr>
            <a:endParaRPr lang="fr-CA" altLang="fr-FR" sz="1800" u="sng" dirty="0">
              <a:latin typeface="Arial" panose="020B0604020202020204" pitchFamily="34" charset="0"/>
              <a:ea typeface="ＭＳ Ｐゴシック" panose="020B0600070205080204" pitchFamily="34" charset="-128"/>
            </a:endParaRPr>
          </a:p>
          <a:p>
            <a:pPr lvl="1">
              <a:spcBef>
                <a:spcPct val="20000"/>
              </a:spcBef>
              <a:spcAft>
                <a:spcPct val="0"/>
              </a:spcAft>
              <a:buFont typeface="Arial" panose="020B0604020202020204" pitchFamily="34" charset="0"/>
              <a:buChar char="•"/>
            </a:pPr>
            <a:r>
              <a:rPr lang="fr-CA" altLang="fr-FR" sz="1800" dirty="0">
                <a:latin typeface="Arial" panose="020B0604020202020204" pitchFamily="34" charset="0"/>
                <a:cs typeface="Arial" panose="020B0604020202020204" pitchFamily="34" charset="0"/>
              </a:rPr>
              <a:t>Les peuplements vulnérables à la TBE et à la localisation des aires d’arrosage</a:t>
            </a:r>
            <a:endParaRPr lang="fr-CA" altLang="fr-FR" sz="1800" dirty="0">
              <a:latin typeface="Arial" panose="020B0604020202020204" pitchFamily="34" charset="0"/>
              <a:ea typeface="ＭＳ Ｐゴシック" panose="020B0600070205080204" pitchFamily="34" charset="-128"/>
            </a:endParaRPr>
          </a:p>
          <a:p>
            <a:pPr lvl="1" eaLnBrk="1" hangingPunct="1">
              <a:spcBef>
                <a:spcPct val="20000"/>
              </a:spcBef>
              <a:spcAft>
                <a:spcPct val="0"/>
              </a:spcAft>
              <a:buFont typeface="Arial" panose="020B0604020202020204" pitchFamily="34" charset="0"/>
              <a:buChar char="•"/>
            </a:pPr>
            <a:r>
              <a:rPr lang="fr-CA" altLang="fr-FR" sz="1800" dirty="0">
                <a:latin typeface="Arial" panose="020B0604020202020204" pitchFamily="34" charset="0"/>
                <a:ea typeface="ＭＳ Ｐゴシック" panose="020B0600070205080204" pitchFamily="34" charset="-128"/>
              </a:rPr>
              <a:t>La stratégie 2018-2023</a:t>
            </a:r>
          </a:p>
          <a:p>
            <a:pPr lvl="1" eaLnBrk="1" hangingPunct="1">
              <a:spcBef>
                <a:spcPct val="20000"/>
              </a:spcBef>
              <a:spcAft>
                <a:spcPct val="0"/>
              </a:spcAft>
              <a:buFont typeface="Arial" panose="020B0604020202020204" pitchFamily="34" charset="0"/>
              <a:buChar char="•"/>
            </a:pPr>
            <a:r>
              <a:rPr lang="fr-CA" altLang="fr-FR" sz="1800" dirty="0">
                <a:latin typeface="Arial" panose="020B0604020202020204" pitchFamily="34" charset="0"/>
                <a:cs typeface="Arial" panose="020B0604020202020204" pitchFamily="34" charset="0"/>
              </a:rPr>
              <a:t>Les </a:t>
            </a:r>
            <a:r>
              <a:rPr lang="fr-CA" altLang="fr-FR" sz="1800" dirty="0" smtClean="0">
                <a:latin typeface="Arial" panose="020B0604020202020204" pitchFamily="34" charset="0"/>
                <a:cs typeface="Arial" panose="020B0604020202020204" pitchFamily="34" charset="0"/>
              </a:rPr>
              <a:t>garanties d’approvisionnement </a:t>
            </a:r>
            <a:endParaRPr lang="fr-CA" altLang="fr-FR" sz="1800" dirty="0">
              <a:latin typeface="Arial" panose="020B0604020202020204" pitchFamily="34" charset="0"/>
              <a:cs typeface="Arial" panose="020B0604020202020204" pitchFamily="34" charset="0"/>
            </a:endParaRPr>
          </a:p>
          <a:p>
            <a:pPr lvl="1" eaLnBrk="1" hangingPunct="1">
              <a:spcBef>
                <a:spcPct val="20000"/>
              </a:spcBef>
              <a:spcAft>
                <a:spcPct val="0"/>
              </a:spcAft>
              <a:buFont typeface="Arial" panose="020B0604020202020204" pitchFamily="34" charset="0"/>
              <a:buChar char="•"/>
            </a:pPr>
            <a:r>
              <a:rPr lang="fr-CA" altLang="fr-FR" sz="1800" dirty="0">
                <a:latin typeface="Arial" panose="020B0604020202020204" pitchFamily="34" charset="0"/>
                <a:cs typeface="Arial" panose="020B0604020202020204" pitchFamily="34" charset="0"/>
              </a:rPr>
              <a:t>La réglementation</a:t>
            </a:r>
          </a:p>
          <a:p>
            <a:pPr lvl="1" eaLnBrk="1" hangingPunct="1">
              <a:spcBef>
                <a:spcPct val="20000"/>
              </a:spcBef>
              <a:spcAft>
                <a:spcPct val="0"/>
              </a:spcAft>
              <a:buFont typeface="Arial" panose="020B0604020202020204" pitchFamily="34" charset="0"/>
              <a:buChar char="•"/>
            </a:pPr>
            <a:r>
              <a:rPr lang="fr-CA" altLang="fr-FR" sz="1800" dirty="0">
                <a:latin typeface="Arial" panose="020B0604020202020204" pitchFamily="34" charset="0"/>
                <a:ea typeface="ＭＳ Ｐゴシック" panose="020B0600070205080204" pitchFamily="34" charset="-128"/>
                <a:cs typeface="Arial" panose="020B0604020202020204" pitchFamily="34" charset="0"/>
              </a:rPr>
              <a:t>La tenure des terres, les affectations, les usages forestiers</a:t>
            </a:r>
          </a:p>
          <a:p>
            <a:pPr lvl="1" eaLnBrk="1" hangingPunct="1">
              <a:spcBef>
                <a:spcPct val="20000"/>
              </a:spcBef>
              <a:spcAft>
                <a:spcPct val="0"/>
              </a:spcAft>
              <a:buFont typeface="Arial" panose="020B0604020202020204" pitchFamily="34" charset="0"/>
              <a:buChar char="•"/>
            </a:pPr>
            <a:r>
              <a:rPr lang="fr-CA" altLang="fr-FR" sz="1800" dirty="0">
                <a:latin typeface="Arial" panose="020B0604020202020204" pitchFamily="34" charset="0"/>
                <a:ea typeface="ＭＳ Ｐゴシック" panose="020B0600070205080204" pitchFamily="34" charset="-128"/>
                <a:cs typeface="Arial" panose="020B0604020202020204" pitchFamily="34" charset="0"/>
              </a:rPr>
              <a:t>La certification forestière</a:t>
            </a:r>
          </a:p>
          <a:p>
            <a:pPr lvl="1">
              <a:spcBef>
                <a:spcPct val="20000"/>
              </a:spcBef>
              <a:spcAft>
                <a:spcPct val="0"/>
              </a:spcAft>
              <a:buFont typeface="Arial" panose="020B0604020202020204" pitchFamily="34" charset="0"/>
              <a:buChar char="•"/>
            </a:pPr>
            <a:r>
              <a:rPr lang="fr-CA" altLang="fr-FR" sz="1800" dirty="0">
                <a:latin typeface="Arial" panose="020B0604020202020204" pitchFamily="34" charset="0"/>
                <a:ea typeface="ＭＳ Ｐゴシック" panose="020B0600070205080204" pitchFamily="34" charset="-128"/>
                <a:cs typeface="Arial" panose="020B0604020202020204" pitchFamily="34" charset="0"/>
              </a:rPr>
              <a:t>Les espèces </a:t>
            </a:r>
            <a:r>
              <a:rPr lang="fr-CA" sz="1800" dirty="0" smtClean="0">
                <a:solidFill>
                  <a:schemeClr val="dk1"/>
                </a:solidFill>
                <a:latin typeface="Arial" panose="020B0604020202020204" pitchFamily="34" charset="0"/>
                <a:cs typeface="Arial" panose="020B0604020202020204" pitchFamily="34" charset="0"/>
              </a:rPr>
              <a:t>menacées, vulnérables </a:t>
            </a:r>
            <a:r>
              <a:rPr lang="fr-CA" sz="1800" dirty="0">
                <a:solidFill>
                  <a:schemeClr val="dk1"/>
                </a:solidFill>
                <a:latin typeface="Arial" panose="020B0604020202020204" pitchFamily="34" charset="0"/>
                <a:cs typeface="Arial" panose="020B0604020202020204" pitchFamily="34" charset="0"/>
              </a:rPr>
              <a:t>ou susceptibles de l’être</a:t>
            </a:r>
            <a:endParaRPr lang="fr-CA" altLang="fr-FR" sz="1800"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spcBef>
                <a:spcPct val="20000"/>
              </a:spcBef>
              <a:spcAft>
                <a:spcPct val="0"/>
              </a:spcAft>
              <a:buFont typeface="Arial" panose="020B0604020202020204" pitchFamily="34" charset="0"/>
              <a:buChar char="•"/>
            </a:pPr>
            <a:r>
              <a:rPr lang="fr-CA" altLang="fr-FR" sz="1800" dirty="0">
                <a:latin typeface="Arial" panose="020B0604020202020204" pitchFamily="34" charset="0"/>
                <a:ea typeface="ＭＳ Ｐゴシック" panose="020B0600070205080204" pitchFamily="34" charset="-128"/>
              </a:rPr>
              <a:t>Les plans d’aménagement fauniques</a:t>
            </a:r>
          </a:p>
          <a:p>
            <a:pPr lvl="1" eaLnBrk="1" hangingPunct="1">
              <a:spcBef>
                <a:spcPct val="20000"/>
              </a:spcBef>
              <a:spcAft>
                <a:spcPct val="0"/>
              </a:spcAft>
              <a:buFont typeface="Arial" panose="020B0604020202020204" pitchFamily="34" charset="0"/>
              <a:buChar char="•"/>
            </a:pPr>
            <a:r>
              <a:rPr lang="fr-CA" altLang="fr-FR" sz="1800" dirty="0">
                <a:latin typeface="Arial" panose="020B0604020202020204" pitchFamily="34" charset="0"/>
                <a:ea typeface="ＭＳ Ｐゴシック" panose="020B0600070205080204" pitchFamily="34" charset="-128"/>
              </a:rPr>
              <a:t>Les sites fauniques d’intérêt</a:t>
            </a:r>
          </a:p>
          <a:p>
            <a:pPr lvl="1" eaLnBrk="1" hangingPunct="1">
              <a:spcBef>
                <a:spcPct val="20000"/>
              </a:spcBef>
              <a:spcAft>
                <a:spcPct val="0"/>
              </a:spcAft>
              <a:buFont typeface="Arial" panose="020B0604020202020204" pitchFamily="34" charset="0"/>
              <a:buChar char="•"/>
            </a:pPr>
            <a:r>
              <a:rPr lang="fr-CA" altLang="fr-FR" sz="1800" dirty="0">
                <a:latin typeface="Arial" panose="020B0604020202020204" pitchFamily="34" charset="0"/>
                <a:ea typeface="ＭＳ Ｐゴシック" panose="020B0600070205080204" pitchFamily="34" charset="-128"/>
              </a:rPr>
              <a:t>Les ententes administratives </a:t>
            </a:r>
          </a:p>
          <a:p>
            <a:pPr lvl="1" eaLnBrk="1" hangingPunct="1">
              <a:spcBef>
                <a:spcPct val="20000"/>
              </a:spcBef>
              <a:spcAft>
                <a:spcPct val="0"/>
              </a:spcAft>
              <a:buFont typeface="Arial" panose="020B0604020202020204" pitchFamily="34" charset="0"/>
              <a:buChar char="•"/>
            </a:pPr>
            <a:r>
              <a:rPr lang="fr-CA" altLang="fr-FR" sz="1800" dirty="0">
                <a:latin typeface="Arial" panose="020B0604020202020204" pitchFamily="34" charset="0"/>
                <a:ea typeface="ＭＳ Ｐゴシック" panose="020B0600070205080204" pitchFamily="34" charset="-128"/>
              </a:rPr>
              <a:t>Les VOIC, incluant les indicateurs économiques et écosystémiques</a:t>
            </a:r>
          </a:p>
          <a:p>
            <a:pPr lvl="1" eaLnBrk="1" hangingPunct="1">
              <a:spcBef>
                <a:spcPct val="20000"/>
              </a:spcBef>
              <a:spcAft>
                <a:spcPct val="0"/>
              </a:spcAft>
              <a:buFont typeface="Arial" panose="020B0604020202020204" pitchFamily="34" charset="0"/>
              <a:buChar char="•"/>
            </a:pPr>
            <a:r>
              <a:rPr lang="fr-CA" altLang="fr-FR" sz="1800" dirty="0">
                <a:latin typeface="Arial" panose="020B0604020202020204" pitchFamily="34" charset="0"/>
                <a:ea typeface="ＭＳ Ｐゴシック" panose="020B0600070205080204" pitchFamily="34" charset="-128"/>
              </a:rPr>
              <a:t>Les ententes et les mesures </a:t>
            </a:r>
            <a:r>
              <a:rPr lang="fr-CA" altLang="fr-FR" sz="1800" dirty="0" smtClean="0">
                <a:latin typeface="Arial" panose="020B0604020202020204" pitchFamily="34" charset="0"/>
                <a:ea typeface="ＭＳ Ｐゴシック" panose="020B0600070205080204" pitchFamily="34" charset="-128"/>
              </a:rPr>
              <a:t>d’harmonisation convenues</a:t>
            </a:r>
            <a:endParaRPr lang="fr-CA" altLang="fr-FR" sz="1800" dirty="0">
              <a:latin typeface="Arial" panose="020B0604020202020204" pitchFamily="34" charset="0"/>
              <a:ea typeface="ＭＳ Ｐゴシック" panose="020B0600070205080204" pitchFamily="34" charset="-128"/>
            </a:endParaRPr>
          </a:p>
          <a:p>
            <a:pPr lvl="1">
              <a:spcBef>
                <a:spcPct val="20000"/>
              </a:spcBef>
              <a:spcAft>
                <a:spcPct val="0"/>
              </a:spcAft>
              <a:buFont typeface="Arial" panose="020B0604020202020204" pitchFamily="34" charset="0"/>
              <a:buChar char="•"/>
            </a:pPr>
            <a:r>
              <a:rPr lang="fr-CA" altLang="fr-FR" sz="1800" dirty="0">
                <a:latin typeface="Arial" panose="020B0604020202020204" pitchFamily="34" charset="0"/>
                <a:ea typeface="ＭＳ Ｐゴシック" panose="020B0600070205080204" pitchFamily="34" charset="-128"/>
                <a:cs typeface="Arial" panose="020B0604020202020204" pitchFamily="34" charset="0"/>
              </a:rPr>
              <a:t>(…)</a:t>
            </a:r>
            <a:endParaRPr lang="fr-CA" altLang="fr-FR" sz="1800" dirty="0">
              <a:latin typeface="Arial" panose="020B0604020202020204" pitchFamily="34" charset="0"/>
              <a:ea typeface="ＭＳ Ｐゴシック" panose="020B0600070205080204" pitchFamily="34" charset="-128"/>
            </a:endParaRPr>
          </a:p>
          <a:p>
            <a:pPr marL="446088" lvl="1" indent="0" eaLnBrk="1" hangingPunct="1">
              <a:spcBef>
                <a:spcPct val="20000"/>
              </a:spcBef>
              <a:spcAft>
                <a:spcPct val="0"/>
              </a:spcAft>
              <a:buNone/>
            </a:pPr>
            <a:endParaRPr lang="fr-CA" altLang="fr-FR" sz="1800" dirty="0">
              <a:latin typeface="Arial" panose="020B0604020202020204" pitchFamily="34" charset="0"/>
              <a:ea typeface="ＭＳ Ｐゴシック" panose="020B0600070205080204" pitchFamily="34" charset="-128"/>
            </a:endParaRPr>
          </a:p>
          <a:p>
            <a:pPr lvl="1" eaLnBrk="1" hangingPunct="1">
              <a:spcBef>
                <a:spcPct val="20000"/>
              </a:spcBef>
              <a:spcAft>
                <a:spcPct val="0"/>
              </a:spcAft>
              <a:buClr>
                <a:srgbClr val="F7C430"/>
              </a:buClr>
              <a:buFont typeface="Wingdings" panose="05000000000000000000" pitchFamily="2" charset="2"/>
              <a:buNone/>
            </a:pPr>
            <a:endParaRPr lang="fr-CA" altLang="fr-FR" sz="1800" dirty="0">
              <a:latin typeface="Arial" panose="020B0604020202020204" pitchFamily="34" charset="0"/>
              <a:ea typeface="ＭＳ Ｐゴシック" panose="020B0600070205080204" pitchFamily="34" charset="-128"/>
            </a:endParaRPr>
          </a:p>
        </p:txBody>
      </p:sp>
      <p:sp>
        <p:nvSpPr>
          <p:cNvPr id="6" name="Titre 2"/>
          <p:cNvSpPr txBox="1">
            <a:spLocks/>
          </p:cNvSpPr>
          <p:nvPr/>
        </p:nvSpPr>
        <p:spPr>
          <a:xfrm>
            <a:off x="838200" y="806245"/>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Éléments considérés lors de la planification forestière</a:t>
            </a:r>
          </a:p>
        </p:txBody>
      </p:sp>
    </p:spTree>
    <p:extLst>
      <p:ext uri="{BB962C8B-B14F-4D97-AF65-F5344CB8AC3E}">
        <p14:creationId xmlns:p14="http://schemas.microsoft.com/office/powerpoint/2010/main" val="3536853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868" y="100360"/>
            <a:ext cx="11474605" cy="400110"/>
          </a:xfrm>
          <a:prstGeom prst="rect">
            <a:avLst/>
          </a:prstGeom>
          <a:noFill/>
        </p:spPr>
        <p:txBody>
          <a:bodyPr wrap="square" rtlCol="0">
            <a:spAutoFit/>
          </a:bodyPr>
          <a:lstStyle/>
          <a:p>
            <a:r>
              <a:rPr lang="fr-CA" sz="2000" b="1" dirty="0" smtClean="0">
                <a:solidFill>
                  <a:srgbClr val="FF0000"/>
                </a:solidFill>
              </a:rPr>
              <a:t>NOTE IMPORTANTE AU LECTEUR </a:t>
            </a:r>
            <a:endParaRPr lang="fr-CA" sz="2000" b="1" dirty="0">
              <a:solidFill>
                <a:srgbClr val="FF0000"/>
              </a:solidFill>
            </a:endParaRPr>
          </a:p>
        </p:txBody>
      </p:sp>
      <p:sp>
        <p:nvSpPr>
          <p:cNvPr id="3" name="ZoneTexte 2"/>
          <p:cNvSpPr txBox="1"/>
          <p:nvPr/>
        </p:nvSpPr>
        <p:spPr>
          <a:xfrm>
            <a:off x="395868" y="525448"/>
            <a:ext cx="11062010" cy="4955203"/>
          </a:xfrm>
          <a:prstGeom prst="rect">
            <a:avLst/>
          </a:prstGeom>
          <a:noFill/>
          <a:ln>
            <a:solidFill>
              <a:srgbClr val="2D2E83"/>
            </a:solidFill>
          </a:ln>
        </p:spPr>
        <p:txBody>
          <a:bodyPr wrap="square" rtlCol="0">
            <a:spAutoFit/>
          </a:bodyPr>
          <a:lstStyle/>
          <a:p>
            <a:r>
              <a:rPr lang="fr-CA" dirty="0"/>
              <a:t>Tel que présenté aux membres de la TGIRT lors des </a:t>
            </a:r>
            <a:r>
              <a:rPr lang="fr-CA" dirty="0" smtClean="0"/>
              <a:t>dernières </a:t>
            </a:r>
            <a:r>
              <a:rPr lang="fr-CA" dirty="0"/>
              <a:t>consultations,  certains VOIC ne sont pas entièrement corrigés lors de l’exercice du PAFIO pour différentes raisons. Lors de la confection de chacune des programmations annuelles (PRAN), les modalités pour ces VOIC seront appliquées et respectées. De plus, tel que réalisé dans l’UA 11161 depuis quelques années, une présentation démontrant le respect de ces VOIC sera produite et déposée aux membres de la TGIRT.  </a:t>
            </a:r>
          </a:p>
          <a:p>
            <a:endParaRPr lang="fr-CA" dirty="0"/>
          </a:p>
          <a:p>
            <a:r>
              <a:rPr lang="fr-CA" dirty="0"/>
              <a:t>Cette façon de procéder se veut plus efficace en matière de planification. En effet, en appliquant les correctifs dès l’exercice du PAFIO, </a:t>
            </a:r>
            <a:r>
              <a:rPr lang="fr-CA" b="1" u="sng" dirty="0"/>
              <a:t>plusieurs peuplements seraient retirés alors qu’ils pourraient  être en réalité, récoltés en toute conformité.</a:t>
            </a:r>
          </a:p>
          <a:p>
            <a:endParaRPr lang="fr-CA" b="1" dirty="0"/>
          </a:p>
          <a:p>
            <a:r>
              <a:rPr lang="fr-CA" b="1" dirty="0"/>
              <a:t>VOIC en cause et explications:</a:t>
            </a:r>
          </a:p>
          <a:p>
            <a:endParaRPr lang="fr-CA" b="1" dirty="0"/>
          </a:p>
          <a:p>
            <a:r>
              <a:rPr lang="fr-CA" dirty="0"/>
              <a:t>Dérogation COS (blocs compacts et 600-900</a:t>
            </a:r>
            <a:r>
              <a:rPr lang="fr-CA" dirty="0" smtClean="0"/>
              <a:t>), entente </a:t>
            </a:r>
            <a:r>
              <a:rPr lang="fr-CA" dirty="0"/>
              <a:t>sur les paysages:  </a:t>
            </a:r>
          </a:p>
          <a:p>
            <a:pPr marL="285750" indent="-285750">
              <a:buFont typeface="Arial" panose="020B0604020202020204" pitchFamily="34" charset="0"/>
              <a:buChar char="•"/>
            </a:pPr>
            <a:r>
              <a:rPr lang="fr-CA" sz="1600" dirty="0"/>
              <a:t>L’ajout de l’ensemble des peuplements vulnérables à la TBE lors </a:t>
            </a:r>
            <a:r>
              <a:rPr lang="fr-CA" sz="1600" dirty="0" smtClean="0"/>
              <a:t>des derniers PAFIO  </a:t>
            </a:r>
            <a:r>
              <a:rPr lang="fr-CA" sz="1600" dirty="0"/>
              <a:t>est venu alourdir faussement le portrait. En effet, une multitude de ces peuplements sont trop jeunes ou inaccessibles et ne seront pas </a:t>
            </a:r>
            <a:r>
              <a:rPr lang="fr-CA" sz="1600" dirty="0" smtClean="0"/>
              <a:t>récoltés.</a:t>
            </a:r>
            <a:endParaRPr lang="fr-CA" sz="1600" dirty="0"/>
          </a:p>
          <a:p>
            <a:pPr marL="285750" indent="-285750">
              <a:buFont typeface="Arial" panose="020B0604020202020204" pitchFamily="34" charset="0"/>
              <a:buChar char="•"/>
            </a:pPr>
            <a:r>
              <a:rPr lang="fr-CA" sz="1600" dirty="0"/>
              <a:t>Les peuplements du PAFIO n’ont pas été </a:t>
            </a:r>
            <a:r>
              <a:rPr lang="fr-CA" sz="1600" dirty="0" err="1"/>
              <a:t>photointerprétés</a:t>
            </a:r>
            <a:r>
              <a:rPr lang="fr-CA" sz="1600" dirty="0"/>
              <a:t> ni inventoriés. Plusieurs sont en réalité </a:t>
            </a:r>
            <a:r>
              <a:rPr lang="fr-CA" sz="1600" dirty="0" err="1" smtClean="0"/>
              <a:t>prématures</a:t>
            </a:r>
            <a:r>
              <a:rPr lang="fr-CA" sz="1600" dirty="0" smtClean="0"/>
              <a:t> </a:t>
            </a:r>
            <a:r>
              <a:rPr lang="fr-CA" sz="1600" dirty="0"/>
              <a:t>ou trop petits et ne sont ni prescrits ni récoltés.  Une fois ce portrait précis connu, nous procédons alors au balancement des VOIC.</a:t>
            </a:r>
          </a:p>
          <a:p>
            <a:endParaRPr lang="fr-CA" dirty="0" smtClean="0"/>
          </a:p>
        </p:txBody>
      </p:sp>
    </p:spTree>
    <p:extLst>
      <p:ext uri="{BB962C8B-B14F-4D97-AF65-F5344CB8AC3E}">
        <p14:creationId xmlns:p14="http://schemas.microsoft.com/office/powerpoint/2010/main" val="2690658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868" y="156116"/>
            <a:ext cx="11474605" cy="400110"/>
          </a:xfrm>
          <a:prstGeom prst="rect">
            <a:avLst/>
          </a:prstGeom>
          <a:noFill/>
        </p:spPr>
        <p:txBody>
          <a:bodyPr wrap="square" rtlCol="0">
            <a:spAutoFit/>
          </a:bodyPr>
          <a:lstStyle/>
          <a:p>
            <a:r>
              <a:rPr lang="fr-CA" sz="2000" b="1" dirty="0" smtClean="0">
                <a:solidFill>
                  <a:srgbClr val="FF0000"/>
                </a:solidFill>
              </a:rPr>
              <a:t>NOTE IMPORTANTE AU LECTEUR (suite)</a:t>
            </a:r>
            <a:endParaRPr lang="fr-CA" sz="2000" b="1" dirty="0">
              <a:solidFill>
                <a:srgbClr val="FF0000"/>
              </a:solidFill>
            </a:endParaRPr>
          </a:p>
        </p:txBody>
      </p:sp>
      <p:sp>
        <p:nvSpPr>
          <p:cNvPr id="3" name="ZoneTexte 2"/>
          <p:cNvSpPr txBox="1"/>
          <p:nvPr/>
        </p:nvSpPr>
        <p:spPr>
          <a:xfrm>
            <a:off x="395868" y="525448"/>
            <a:ext cx="11062010" cy="3724096"/>
          </a:xfrm>
          <a:prstGeom prst="rect">
            <a:avLst/>
          </a:prstGeom>
          <a:noFill/>
          <a:ln>
            <a:solidFill>
              <a:srgbClr val="2D2E83"/>
            </a:solidFill>
          </a:ln>
        </p:spPr>
        <p:txBody>
          <a:bodyPr wrap="square" rtlCol="0">
            <a:spAutoFit/>
          </a:bodyPr>
          <a:lstStyle/>
          <a:p>
            <a:endParaRPr lang="fr-CA" b="1" dirty="0"/>
          </a:p>
          <a:p>
            <a:r>
              <a:rPr lang="fr-CA" b="1" dirty="0" smtClean="0"/>
              <a:t>VOIC en cause et explications: (suite)</a:t>
            </a:r>
          </a:p>
          <a:p>
            <a:endParaRPr lang="fr-CA" dirty="0" smtClean="0"/>
          </a:p>
          <a:p>
            <a:r>
              <a:rPr lang="fr-CA" dirty="0" smtClean="0"/>
              <a:t>Structure d’âge:</a:t>
            </a:r>
          </a:p>
          <a:p>
            <a:pPr marL="285750" indent="-285750">
              <a:buFont typeface="Arial" panose="020B0604020202020204" pitchFamily="34" charset="0"/>
              <a:buChar char="•"/>
            </a:pPr>
            <a:r>
              <a:rPr lang="fr-CA" sz="1600" dirty="0"/>
              <a:t>L’ajout de l’ensemble des peuplements vulnérables à la TBE lors de la v07 est venu alourdir faussement le portrait. En effet, une multitude de ces peuplements sont trop </a:t>
            </a:r>
            <a:r>
              <a:rPr lang="fr-CA" sz="1600" dirty="0" smtClean="0"/>
              <a:t>jeunes </a:t>
            </a:r>
            <a:r>
              <a:rPr lang="fr-CA" sz="1600" dirty="0"/>
              <a:t>ou inaccessibles et ne seront pas </a:t>
            </a:r>
            <a:r>
              <a:rPr lang="fr-CA" sz="1600" dirty="0" smtClean="0"/>
              <a:t>récoltés. Avec la simulation de mortalité TBE et l’arrivée du 5</a:t>
            </a:r>
            <a:r>
              <a:rPr lang="fr-CA" sz="1600" baseline="30000" dirty="0" smtClean="0"/>
              <a:t>ème</a:t>
            </a:r>
            <a:r>
              <a:rPr lang="fr-CA" sz="1600" dirty="0" smtClean="0"/>
              <a:t> décennal, la méthodologie du calcul de ce VOIC sera revu prochainement.</a:t>
            </a:r>
            <a:endParaRPr lang="fr-CA" sz="1600" dirty="0"/>
          </a:p>
          <a:p>
            <a:endParaRPr lang="fr-CA" dirty="0" smtClean="0"/>
          </a:p>
          <a:p>
            <a:r>
              <a:rPr lang="fr-CA" dirty="0" smtClean="0"/>
              <a:t>Plan de ravage de cerfs:</a:t>
            </a:r>
          </a:p>
          <a:p>
            <a:pPr marL="285750" indent="-285750">
              <a:buFont typeface="Arial" panose="020B0604020202020204" pitchFamily="34" charset="0"/>
              <a:buChar char="•"/>
            </a:pPr>
            <a:r>
              <a:rPr lang="fr-CA" sz="1600" dirty="0" smtClean="0"/>
              <a:t>La situation du cerf a grandement évolué et les ravages sont en révision. Plusieurs disparaitront vraisemblablement. La direction de la faune est collaborative afin de permettre la récolte de certains peuplements non planifiés au plan de ravage initial. Tout cas leur est soumis pour analyse et décision. Dans cette optique, certains peuplements potentiellement récoltables ont été ajoutés afin d’être soumis à la consultation. </a:t>
            </a:r>
          </a:p>
          <a:p>
            <a:endParaRPr lang="fr-CA" sz="1600" dirty="0"/>
          </a:p>
        </p:txBody>
      </p:sp>
    </p:spTree>
    <p:extLst>
      <p:ext uri="{BB962C8B-B14F-4D97-AF65-F5344CB8AC3E}">
        <p14:creationId xmlns:p14="http://schemas.microsoft.com/office/powerpoint/2010/main" val="918634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826008" y="417929"/>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Respect de la stratégie d’aménagement : superficie planifiée par grand type forêt</a:t>
            </a:r>
          </a:p>
        </p:txBody>
      </p:sp>
      <p:graphicFrame>
        <p:nvGraphicFramePr>
          <p:cNvPr id="3" name="Tableau 2"/>
          <p:cNvGraphicFramePr>
            <a:graphicFrameLocks noGrp="1"/>
          </p:cNvGraphicFramePr>
          <p:nvPr>
            <p:extLst>
              <p:ext uri="{D42A27DB-BD31-4B8C-83A1-F6EECF244321}">
                <p14:modId xmlns:p14="http://schemas.microsoft.com/office/powerpoint/2010/main" val="1056753165"/>
              </p:ext>
            </p:extLst>
          </p:nvPr>
        </p:nvGraphicFramePr>
        <p:xfrm>
          <a:off x="2742778" y="1262646"/>
          <a:ext cx="7085203" cy="4303395"/>
        </p:xfrm>
        <a:graphic>
          <a:graphicData uri="http://schemas.openxmlformats.org/drawingml/2006/table">
            <a:tbl>
              <a:tblPr>
                <a:tableStyleId>{5C22544A-7EE6-4342-B048-85BDC9FD1C3A}</a:tableStyleId>
              </a:tblPr>
              <a:tblGrid>
                <a:gridCol w="1735939"/>
                <a:gridCol w="1051207"/>
                <a:gridCol w="990128"/>
                <a:gridCol w="993342"/>
                <a:gridCol w="771529"/>
                <a:gridCol w="771529"/>
                <a:gridCol w="771529"/>
              </a:tblGrid>
              <a:tr h="190500">
                <a:tc rowSpan="2">
                  <a:txBody>
                    <a:bodyPr/>
                    <a:lstStyle/>
                    <a:p>
                      <a:pPr algn="ctr" fontAlgn="ctr"/>
                      <a:r>
                        <a:rPr lang="fr-CA" sz="1100" u="none" strike="noStrike" dirty="0">
                          <a:effectLst/>
                        </a:rPr>
                        <a:t>GTF</a:t>
                      </a:r>
                      <a:endParaRPr lang="fr-CA" sz="1100" b="0" i="0" u="none" strike="noStrike" dirty="0">
                        <a:solidFill>
                          <a:srgbClr val="000000"/>
                        </a:solidFill>
                        <a:effectLst/>
                        <a:latin typeface="Calibri" panose="020F0502020204030204" pitchFamily="34" charset="0"/>
                      </a:endParaRPr>
                    </a:p>
                  </a:txBody>
                  <a:tcPr marL="9525" marR="9525" marT="9525" marB="0" anchor="ctr"/>
                </a:tc>
                <a:tc gridSpan="4">
                  <a:txBody>
                    <a:bodyPr/>
                    <a:lstStyle/>
                    <a:p>
                      <a:pPr algn="ctr" fontAlgn="b"/>
                      <a:r>
                        <a:rPr lang="fr-CA" sz="1100" u="none" strike="noStrike">
                          <a:effectLst/>
                        </a:rPr>
                        <a:t>Cibles MAJ BFEC</a:t>
                      </a:r>
                      <a:br>
                        <a:rPr lang="fr-CA" sz="1100" u="none" strike="noStrike">
                          <a:effectLst/>
                        </a:rPr>
                      </a:br>
                      <a:r>
                        <a:rPr lang="fr-CA" sz="1100" u="none" strike="noStrike">
                          <a:effectLst/>
                        </a:rPr>
                        <a:t>2018-2023</a:t>
                      </a:r>
                      <a:br>
                        <a:rPr lang="fr-CA" sz="1100" u="none" strike="noStrike">
                          <a:effectLst/>
                        </a:rPr>
                      </a:br>
                      <a:r>
                        <a:rPr lang="fr-CA" sz="1100" u="none" strike="noStrike">
                          <a:effectLst/>
                        </a:rPr>
                        <a:t>(fév 2017)</a:t>
                      </a:r>
                      <a:endParaRPr lang="fr-CA"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fr-CA"/>
                    </a:p>
                  </a:txBody>
                  <a:tcPr/>
                </a:tc>
                <a:tc hMerge="1">
                  <a:txBody>
                    <a:bodyPr/>
                    <a:lstStyle/>
                    <a:p>
                      <a:endParaRPr lang="fr-CA"/>
                    </a:p>
                  </a:txBody>
                  <a:tcPr/>
                </a:tc>
                <a:tc hMerge="1">
                  <a:txBody>
                    <a:bodyPr/>
                    <a:lstStyle/>
                    <a:p>
                      <a:endParaRPr lang="fr-CA"/>
                    </a:p>
                  </a:txBody>
                  <a:tcPr/>
                </a:tc>
                <a:tc gridSpan="2">
                  <a:txBody>
                    <a:bodyPr/>
                    <a:lstStyle/>
                    <a:p>
                      <a:pPr algn="ctr" fontAlgn="b"/>
                      <a:r>
                        <a:rPr lang="fr-CA" sz="1100" u="none" strike="noStrike" dirty="0">
                          <a:effectLst/>
                        </a:rPr>
                        <a:t>AJOUT PAFIO </a:t>
                      </a:r>
                      <a:r>
                        <a:rPr lang="fr-CA" sz="1100" u="none" strike="noStrike" dirty="0" smtClean="0">
                          <a:effectLst/>
                        </a:rPr>
                        <a:t>V11</a:t>
                      </a:r>
                      <a:endParaRPr lang="fr-CA"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CA"/>
                    </a:p>
                  </a:txBody>
                  <a:tcPr/>
                </a:tc>
              </a:tr>
              <a:tr h="742950">
                <a:tc vMerge="1">
                  <a:txBody>
                    <a:bodyPr/>
                    <a:lstStyle/>
                    <a:p>
                      <a:endParaRPr lang="fr-CA"/>
                    </a:p>
                  </a:txBody>
                  <a:tcPr/>
                </a:tc>
                <a:tc>
                  <a:txBody>
                    <a:bodyPr/>
                    <a:lstStyle/>
                    <a:p>
                      <a:pPr algn="ctr" fontAlgn="ctr"/>
                      <a:r>
                        <a:rPr lang="fr-CA" sz="1100" u="none" strike="noStrike">
                          <a:effectLst/>
                        </a:rPr>
                        <a:t>TOTAL</a:t>
                      </a:r>
                      <a:br>
                        <a:rPr lang="fr-CA" sz="1100" u="none" strike="noStrike">
                          <a:effectLst/>
                        </a:rPr>
                      </a:br>
                      <a:r>
                        <a:rPr lang="fr-CA" sz="1100" u="none" strike="noStrike">
                          <a:effectLst/>
                        </a:rPr>
                        <a:t>incluant petit bois</a:t>
                      </a:r>
                      <a:br>
                        <a:rPr lang="fr-CA" sz="1100" u="none" strike="noStrike">
                          <a:effectLst/>
                        </a:rPr>
                      </a:br>
                      <a:endParaRPr lang="fr-CA"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CA" sz="1100" u="none" strike="noStrike">
                          <a:effectLst/>
                        </a:rPr>
                        <a:t>Attribuable 18-22</a:t>
                      </a:r>
                      <a:br>
                        <a:rPr lang="fr-CA" sz="1100" u="none" strike="noStrike">
                          <a:effectLst/>
                        </a:rPr>
                      </a:br>
                      <a:r>
                        <a:rPr lang="fr-CA" sz="1100" u="none" strike="noStrike">
                          <a:effectLst/>
                        </a:rPr>
                        <a:t>(ha/an)</a:t>
                      </a:r>
                      <a:endParaRPr lang="fr-CA"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CA" sz="1100" u="none" strike="noStrike">
                          <a:effectLst/>
                        </a:rPr>
                        <a:t> VNR potentiel ajusté stratégie</a:t>
                      </a:r>
                      <a:endParaRPr lang="fr-CA"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CA" sz="1100" u="none" strike="noStrike">
                          <a:effectLst/>
                        </a:rPr>
                        <a:t>Min</a:t>
                      </a:r>
                      <a:endParaRPr lang="fr-CA"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CA" sz="1100" u="none" strike="noStrike" dirty="0">
                          <a:effectLst/>
                        </a:rPr>
                        <a:t>ha</a:t>
                      </a:r>
                      <a:endParaRPr lang="fr-CA"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CA" sz="1100" u="none" strike="noStrike">
                          <a:effectLst/>
                        </a:rPr>
                        <a:t>%</a:t>
                      </a:r>
                      <a:endParaRPr lang="fr-CA"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b"/>
                      <a:r>
                        <a:rPr lang="fr-CA" sz="1100" u="none" strike="noStrike">
                          <a:effectLst/>
                        </a:rPr>
                        <a:t>Pessière</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dirty="0">
                          <a:effectLst/>
                        </a:rPr>
                        <a:t>40</a:t>
                      </a:r>
                      <a:endParaRPr lang="fr-CA"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130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dirty="0">
                          <a:effectLst/>
                        </a:rPr>
                        <a:t>86</a:t>
                      </a:r>
                      <a:endParaRPr lang="fr-CA"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800%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0" i="0" u="none" strike="noStrike" dirty="0" smtClean="0">
                          <a:solidFill>
                            <a:srgbClr val="2D2E83"/>
                          </a:solidFill>
                          <a:effectLst/>
                          <a:latin typeface="+mn-lt"/>
                        </a:rPr>
                        <a:t>3549</a:t>
                      </a:r>
                      <a:endParaRPr lang="fr-CA" sz="1100" b="0" i="0" u="none" strike="noStrike" dirty="0">
                        <a:solidFill>
                          <a:srgbClr val="2D2E83"/>
                        </a:solidFill>
                        <a:effectLst/>
                        <a:latin typeface="+mn-lt"/>
                      </a:endParaRPr>
                    </a:p>
                  </a:txBody>
                  <a:tcPr marL="0" marR="85725" marT="0" marB="0" anchor="ctr"/>
                </a:tc>
                <a:tc>
                  <a:txBody>
                    <a:bodyPr/>
                    <a:lstStyle/>
                    <a:p>
                      <a:pPr algn="ctr" fontAlgn="ctr"/>
                      <a:r>
                        <a:rPr lang="fr-CA" sz="1100" b="1" i="0" u="none" strike="noStrike" dirty="0" smtClean="0">
                          <a:solidFill>
                            <a:srgbClr val="2D2E83"/>
                          </a:solidFill>
                          <a:effectLst/>
                          <a:latin typeface="+mn-lt"/>
                        </a:rPr>
                        <a:t>2730%</a:t>
                      </a:r>
                      <a:endParaRPr lang="fr-CA" sz="1100" b="1" i="0" u="none" strike="noStrike" dirty="0">
                        <a:solidFill>
                          <a:srgbClr val="2D2E83"/>
                        </a:solidFill>
                        <a:effectLst/>
                        <a:latin typeface="+mn-lt"/>
                      </a:endParaRPr>
                    </a:p>
                  </a:txBody>
                  <a:tcPr marL="0" marR="85725" marT="0" marB="0" anchor="ctr"/>
                </a:tc>
              </a:tr>
              <a:tr h="190500">
                <a:tc>
                  <a:txBody>
                    <a:bodyPr/>
                    <a:lstStyle/>
                    <a:p>
                      <a:pPr algn="l" fontAlgn="b"/>
                      <a:r>
                        <a:rPr lang="fr-CA" sz="1100" u="none" strike="noStrike">
                          <a:effectLst/>
                        </a:rPr>
                        <a:t>Pessière (ÉC)</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280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190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0" i="0" u="none" strike="noStrike" dirty="0">
                          <a:solidFill>
                            <a:srgbClr val="2D2E83"/>
                          </a:solidFill>
                          <a:effectLst/>
                          <a:latin typeface="+mn-lt"/>
                        </a:rPr>
                        <a:t> </a:t>
                      </a:r>
                      <a:r>
                        <a:rPr lang="fr-CA" sz="1100" b="0" i="0" u="none" strike="noStrike" dirty="0" smtClean="0">
                          <a:solidFill>
                            <a:srgbClr val="2D2E83"/>
                          </a:solidFill>
                          <a:effectLst/>
                          <a:latin typeface="+mn-lt"/>
                        </a:rPr>
                        <a:t>1713</a:t>
                      </a:r>
                      <a:endParaRPr lang="fr-CA" sz="1100" b="0" i="0" u="none" strike="noStrike" dirty="0">
                        <a:solidFill>
                          <a:srgbClr val="2D2E83"/>
                        </a:solidFill>
                        <a:effectLst/>
                        <a:latin typeface="+mn-lt"/>
                      </a:endParaRPr>
                    </a:p>
                  </a:txBody>
                  <a:tcPr marL="0" marR="85725" marT="0" marB="0" anchor="ctr"/>
                </a:tc>
                <a:tc>
                  <a:txBody>
                    <a:bodyPr/>
                    <a:lstStyle/>
                    <a:p>
                      <a:pPr algn="ctr" fontAlgn="ctr"/>
                      <a:r>
                        <a:rPr lang="fr-CA" sz="1100" b="0" i="0" u="none" strike="noStrike" dirty="0">
                          <a:solidFill>
                            <a:srgbClr val="2D2E83"/>
                          </a:solidFill>
                          <a:effectLst/>
                          <a:latin typeface="+mn-lt"/>
                        </a:rPr>
                        <a:t> </a:t>
                      </a:r>
                      <a:r>
                        <a:rPr lang="fr-CA" sz="1100" b="1" i="0" u="none" strike="noStrike" dirty="0" smtClean="0">
                          <a:solidFill>
                            <a:srgbClr val="2D2E83"/>
                          </a:solidFill>
                          <a:effectLst/>
                          <a:latin typeface="+mn-lt"/>
                        </a:rPr>
                        <a:t>902%</a:t>
                      </a:r>
                      <a:endParaRPr lang="fr-CA" sz="1100" b="1" i="0" u="none" strike="noStrike" dirty="0">
                        <a:solidFill>
                          <a:srgbClr val="2D2E83"/>
                        </a:solidFill>
                        <a:effectLst/>
                        <a:latin typeface="+mn-lt"/>
                      </a:endParaRPr>
                    </a:p>
                  </a:txBody>
                  <a:tcPr marL="0" marR="85725" marT="0" marB="0" anchor="ctr"/>
                </a:tc>
              </a:tr>
              <a:tr h="190500">
                <a:tc>
                  <a:txBody>
                    <a:bodyPr/>
                    <a:lstStyle/>
                    <a:p>
                      <a:pPr algn="l" fontAlgn="b"/>
                      <a:r>
                        <a:rPr lang="fr-CA" sz="1100" u="none" strike="noStrike">
                          <a:effectLst/>
                        </a:rPr>
                        <a:t>Sapinière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2250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2250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830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800%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0" i="0" u="none" strike="noStrike" dirty="0" smtClean="0">
                          <a:solidFill>
                            <a:srgbClr val="2D2E83"/>
                          </a:solidFill>
                          <a:effectLst/>
                          <a:latin typeface="+mn-lt"/>
                        </a:rPr>
                        <a:t>2952</a:t>
                      </a:r>
                      <a:endParaRPr lang="fr-CA" sz="1100" b="0" i="0" u="none" strike="noStrike" dirty="0">
                        <a:solidFill>
                          <a:srgbClr val="2D2E83"/>
                        </a:solidFill>
                        <a:effectLst/>
                        <a:latin typeface="+mn-lt"/>
                      </a:endParaRPr>
                    </a:p>
                  </a:txBody>
                  <a:tcPr marL="0" marR="85725" marT="0" marB="0" anchor="ctr"/>
                </a:tc>
                <a:tc>
                  <a:txBody>
                    <a:bodyPr/>
                    <a:lstStyle/>
                    <a:p>
                      <a:pPr algn="ctr" fontAlgn="ctr"/>
                      <a:r>
                        <a:rPr lang="fr-CA" sz="1100" b="1" i="0" u="none" strike="noStrike" dirty="0" smtClean="0">
                          <a:solidFill>
                            <a:srgbClr val="2D2E83"/>
                          </a:solidFill>
                          <a:effectLst/>
                          <a:latin typeface="+mn-lt"/>
                        </a:rPr>
                        <a:t>131%</a:t>
                      </a:r>
                      <a:endParaRPr lang="fr-CA" sz="1100" b="1" i="0" u="none" strike="noStrike" dirty="0">
                        <a:solidFill>
                          <a:srgbClr val="2D2E83"/>
                        </a:solidFill>
                        <a:effectLst/>
                        <a:latin typeface="+mn-lt"/>
                      </a:endParaRPr>
                    </a:p>
                  </a:txBody>
                  <a:tcPr marL="0" marR="85725" marT="0" marB="0" anchor="ctr"/>
                </a:tc>
              </a:tr>
              <a:tr h="190500">
                <a:tc>
                  <a:txBody>
                    <a:bodyPr/>
                    <a:lstStyle/>
                    <a:p>
                      <a:pPr algn="l" fontAlgn="b"/>
                      <a:r>
                        <a:rPr lang="fr-CA" sz="1100" u="none" strike="noStrike" dirty="0">
                          <a:effectLst/>
                        </a:rPr>
                        <a:t>Total </a:t>
                      </a:r>
                      <a:r>
                        <a:rPr lang="fr-CA" sz="1100" u="none" strike="noStrike" dirty="0" smtClean="0">
                          <a:effectLst/>
                        </a:rPr>
                        <a:t>résineux</a:t>
                      </a:r>
                      <a:endParaRPr lang="fr-CA"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2570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2380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916</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800%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0" i="0" u="none" strike="noStrike" dirty="0">
                          <a:solidFill>
                            <a:srgbClr val="2D2E83"/>
                          </a:solidFill>
                          <a:effectLst/>
                          <a:latin typeface="+mn-lt"/>
                        </a:rPr>
                        <a:t>7669</a:t>
                      </a:r>
                    </a:p>
                  </a:txBody>
                  <a:tcPr marL="0" marR="85725" marT="0" marB="0" anchor="ctr"/>
                </a:tc>
                <a:tc>
                  <a:txBody>
                    <a:bodyPr/>
                    <a:lstStyle/>
                    <a:p>
                      <a:pPr algn="ctr" fontAlgn="ctr"/>
                      <a:r>
                        <a:rPr lang="fr-CA" sz="1100" b="1" i="0" u="none" strike="noStrike">
                          <a:solidFill>
                            <a:srgbClr val="2D2E83"/>
                          </a:solidFill>
                          <a:effectLst/>
                          <a:latin typeface="+mn-lt"/>
                        </a:rPr>
                        <a:t>322%</a:t>
                      </a:r>
                    </a:p>
                  </a:txBody>
                  <a:tcPr marL="0" marR="85725" marT="0" marB="0" anchor="ctr"/>
                </a:tc>
              </a:tr>
              <a:tr h="190500">
                <a:tc>
                  <a:txBody>
                    <a:bodyPr/>
                    <a:lstStyle/>
                    <a:p>
                      <a:pPr algn="l" fontAlgn="b"/>
                      <a:r>
                        <a:rPr lang="fr-CA" sz="1100" u="none" strike="noStrike" dirty="0">
                          <a:effectLst/>
                        </a:rPr>
                        <a:t>Total </a:t>
                      </a:r>
                      <a:r>
                        <a:rPr lang="fr-CA" sz="1100" u="none" strike="noStrike" dirty="0" smtClean="0">
                          <a:effectLst/>
                        </a:rPr>
                        <a:t>résineux </a:t>
                      </a:r>
                      <a:r>
                        <a:rPr lang="fr-CA" sz="1100" u="none" strike="noStrike" dirty="0">
                          <a:effectLst/>
                        </a:rPr>
                        <a:t>à FI</a:t>
                      </a:r>
                      <a:endParaRPr lang="fr-CA"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1860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1375</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588</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800%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0" i="0" u="none" strike="noStrike" dirty="0" smtClean="0">
                          <a:solidFill>
                            <a:srgbClr val="2D2E83"/>
                          </a:solidFill>
                          <a:effectLst/>
                          <a:latin typeface="+mn-lt"/>
                        </a:rPr>
                        <a:t>1657</a:t>
                      </a:r>
                      <a:endParaRPr lang="fr-CA" sz="1100" b="0" i="0" u="none" strike="noStrike" dirty="0">
                        <a:solidFill>
                          <a:srgbClr val="2D2E83"/>
                        </a:solidFill>
                        <a:effectLst/>
                        <a:latin typeface="+mn-lt"/>
                      </a:endParaRPr>
                    </a:p>
                  </a:txBody>
                  <a:tcPr marL="0" marR="85725" marT="0" marB="0" anchor="ctr"/>
                </a:tc>
                <a:tc>
                  <a:txBody>
                    <a:bodyPr/>
                    <a:lstStyle/>
                    <a:p>
                      <a:pPr algn="ctr" fontAlgn="ctr"/>
                      <a:r>
                        <a:rPr lang="fr-CA" sz="1100" b="1" i="0" u="none" strike="noStrike" dirty="0" smtClean="0">
                          <a:solidFill>
                            <a:srgbClr val="2D2E83"/>
                          </a:solidFill>
                          <a:effectLst/>
                          <a:latin typeface="+mn-lt"/>
                        </a:rPr>
                        <a:t>121%</a:t>
                      </a:r>
                      <a:endParaRPr lang="fr-CA" sz="1100" b="1" i="0" u="none" strike="noStrike" dirty="0">
                        <a:solidFill>
                          <a:srgbClr val="2D2E83"/>
                        </a:solidFill>
                        <a:effectLst/>
                        <a:latin typeface="+mn-lt"/>
                      </a:endParaRPr>
                    </a:p>
                  </a:txBody>
                  <a:tcPr marL="0" marR="85725" marT="0" marB="0" anchor="ctr"/>
                </a:tc>
              </a:tr>
              <a:tr h="190500">
                <a:tc>
                  <a:txBody>
                    <a:bodyPr/>
                    <a:lstStyle/>
                    <a:p>
                      <a:pPr algn="l" fontAlgn="b"/>
                      <a:r>
                        <a:rPr lang="fr-CA" sz="1100" u="none" strike="noStrike">
                          <a:effectLst/>
                        </a:rPr>
                        <a:t>Peupleraie</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80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31</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0" i="0" u="none" strike="noStrike">
                          <a:solidFill>
                            <a:srgbClr val="2D2E83"/>
                          </a:solidFill>
                          <a:effectLst/>
                          <a:latin typeface="+mn-lt"/>
                        </a:rPr>
                        <a:t>214</a:t>
                      </a:r>
                    </a:p>
                  </a:txBody>
                  <a:tcPr marL="0" marR="85725" marT="0" marB="0" anchor="ctr"/>
                </a:tc>
                <a:tc>
                  <a:txBody>
                    <a:bodyPr/>
                    <a:lstStyle/>
                    <a:p>
                      <a:pPr algn="ctr" fontAlgn="ctr"/>
                      <a:r>
                        <a:rPr lang="fr-CA" sz="1100" b="1" i="0" u="none" strike="noStrike">
                          <a:solidFill>
                            <a:srgbClr val="2D2E83"/>
                          </a:solidFill>
                          <a:effectLst/>
                          <a:latin typeface="+mn-lt"/>
                        </a:rPr>
                        <a:t>1070%</a:t>
                      </a:r>
                    </a:p>
                  </a:txBody>
                  <a:tcPr marL="0" marR="85725" marT="0" marB="0" anchor="ctr"/>
                </a:tc>
              </a:tr>
              <a:tr h="190500">
                <a:tc>
                  <a:txBody>
                    <a:bodyPr/>
                    <a:lstStyle/>
                    <a:p>
                      <a:pPr algn="l" fontAlgn="b"/>
                      <a:r>
                        <a:rPr lang="fr-CA" sz="1100" u="none" strike="noStrike">
                          <a:effectLst/>
                        </a:rPr>
                        <a:t>Peupleraie à résineux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210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157.5</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936</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0" i="0" u="none" strike="noStrike" dirty="0" smtClean="0">
                          <a:solidFill>
                            <a:srgbClr val="2D2E83"/>
                          </a:solidFill>
                          <a:effectLst/>
                          <a:latin typeface="+mn-lt"/>
                        </a:rPr>
                        <a:t>1094</a:t>
                      </a:r>
                      <a:endParaRPr lang="fr-CA" sz="1100" b="0" i="0" u="none" strike="noStrike" dirty="0">
                        <a:solidFill>
                          <a:srgbClr val="2D2E83"/>
                        </a:solidFill>
                        <a:effectLst/>
                        <a:latin typeface="+mn-lt"/>
                      </a:endParaRPr>
                    </a:p>
                  </a:txBody>
                  <a:tcPr marL="0" marR="85725" marT="0" marB="0" anchor="ctr"/>
                </a:tc>
                <a:tc>
                  <a:txBody>
                    <a:bodyPr/>
                    <a:lstStyle/>
                    <a:p>
                      <a:pPr algn="ctr" fontAlgn="ctr"/>
                      <a:r>
                        <a:rPr lang="fr-CA" sz="1100" b="1" i="0" u="none" strike="noStrike" dirty="0" smtClean="0">
                          <a:solidFill>
                            <a:srgbClr val="2D2E83"/>
                          </a:solidFill>
                          <a:effectLst/>
                          <a:latin typeface="+mn-lt"/>
                        </a:rPr>
                        <a:t>695%</a:t>
                      </a:r>
                      <a:endParaRPr lang="fr-CA" sz="1100" b="1" i="0" u="none" strike="noStrike" dirty="0">
                        <a:solidFill>
                          <a:srgbClr val="2D2E83"/>
                        </a:solidFill>
                        <a:effectLst/>
                        <a:latin typeface="+mn-lt"/>
                      </a:endParaRPr>
                    </a:p>
                  </a:txBody>
                  <a:tcPr marL="0" marR="85725" marT="0" marB="0" anchor="ctr"/>
                </a:tc>
              </a:tr>
              <a:tr h="190500">
                <a:tc>
                  <a:txBody>
                    <a:bodyPr/>
                    <a:lstStyle/>
                    <a:p>
                      <a:pPr algn="l" fontAlgn="b"/>
                      <a:r>
                        <a:rPr lang="fr-CA" sz="1100" u="none" strike="noStrike">
                          <a:effectLst/>
                        </a:rPr>
                        <a:t>Bétulaie blanche</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230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0" i="0" u="none" strike="noStrike" dirty="0">
                          <a:solidFill>
                            <a:srgbClr val="2D2E83"/>
                          </a:solidFill>
                          <a:effectLst/>
                          <a:latin typeface="+mn-lt"/>
                        </a:rPr>
                        <a:t>388</a:t>
                      </a:r>
                    </a:p>
                  </a:txBody>
                  <a:tcPr marL="0" marR="85725" marT="0" marB="0" anchor="ctr"/>
                </a:tc>
                <a:tc>
                  <a:txBody>
                    <a:bodyPr/>
                    <a:lstStyle/>
                    <a:p>
                      <a:pPr algn="ctr" fontAlgn="ctr"/>
                      <a:r>
                        <a:rPr lang="fr-CA" sz="1100" b="0" i="0" u="none" strike="noStrike">
                          <a:solidFill>
                            <a:srgbClr val="2D2E83"/>
                          </a:solidFill>
                          <a:effectLst/>
                          <a:latin typeface="+mn-lt"/>
                        </a:rPr>
                        <a:t> </a:t>
                      </a:r>
                    </a:p>
                  </a:txBody>
                  <a:tcPr marL="0" marR="85725" marT="0" marB="0" anchor="ctr"/>
                </a:tc>
              </a:tr>
              <a:tr h="190500">
                <a:tc>
                  <a:txBody>
                    <a:bodyPr/>
                    <a:lstStyle/>
                    <a:p>
                      <a:pPr algn="l" fontAlgn="b"/>
                      <a:r>
                        <a:rPr lang="fr-CA" sz="1100" u="none" strike="noStrike">
                          <a:effectLst/>
                        </a:rPr>
                        <a:t>Bétulaie blanche à résineux</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140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0" i="0" u="none" strike="noStrike" dirty="0" smtClean="0">
                          <a:solidFill>
                            <a:srgbClr val="2D2E83"/>
                          </a:solidFill>
                          <a:effectLst/>
                          <a:latin typeface="+mn-lt"/>
                        </a:rPr>
                        <a:t>490</a:t>
                      </a:r>
                      <a:endParaRPr lang="fr-CA" sz="1100" b="0" i="0" u="none" strike="noStrike" dirty="0">
                        <a:solidFill>
                          <a:srgbClr val="2D2E83"/>
                        </a:solidFill>
                        <a:effectLst/>
                        <a:latin typeface="+mn-lt"/>
                      </a:endParaRPr>
                    </a:p>
                  </a:txBody>
                  <a:tcPr marL="0" marR="85725" marT="0" marB="0" anchor="ctr"/>
                </a:tc>
                <a:tc>
                  <a:txBody>
                    <a:bodyPr/>
                    <a:lstStyle/>
                    <a:p>
                      <a:pPr algn="ctr" fontAlgn="ctr"/>
                      <a:r>
                        <a:rPr lang="fr-CA" sz="1100" b="0" i="0" u="none" strike="noStrike">
                          <a:solidFill>
                            <a:srgbClr val="2D2E83"/>
                          </a:solidFill>
                          <a:effectLst/>
                          <a:latin typeface="+mn-lt"/>
                        </a:rPr>
                        <a:t> </a:t>
                      </a:r>
                    </a:p>
                  </a:txBody>
                  <a:tcPr marL="0" marR="85725" marT="0" marB="0" anchor="ctr"/>
                </a:tc>
              </a:tr>
              <a:tr h="190500">
                <a:tc>
                  <a:txBody>
                    <a:bodyPr/>
                    <a:lstStyle/>
                    <a:p>
                      <a:pPr algn="l" fontAlgn="b"/>
                      <a:r>
                        <a:rPr lang="fr-CA" sz="1100" u="none" strike="noStrike">
                          <a:effectLst/>
                        </a:rPr>
                        <a:t>Érablière rouge</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0" i="0" u="none" strike="noStrike">
                          <a:solidFill>
                            <a:srgbClr val="2D2E83"/>
                          </a:solidFill>
                          <a:effectLst/>
                          <a:latin typeface="+mn-lt"/>
                        </a:rPr>
                        <a:t>0.00</a:t>
                      </a:r>
                    </a:p>
                  </a:txBody>
                  <a:tcPr marL="0" marR="85725" marT="0" marB="0" anchor="ctr"/>
                </a:tc>
                <a:tc>
                  <a:txBody>
                    <a:bodyPr/>
                    <a:lstStyle/>
                    <a:p>
                      <a:pPr algn="ctr" fontAlgn="ctr"/>
                      <a:r>
                        <a:rPr lang="fr-CA" sz="1100" b="0" i="0" u="none" strike="noStrike">
                          <a:solidFill>
                            <a:srgbClr val="2D2E83"/>
                          </a:solidFill>
                          <a:effectLst/>
                          <a:latin typeface="+mn-lt"/>
                        </a:rPr>
                        <a:t> </a:t>
                      </a:r>
                    </a:p>
                  </a:txBody>
                  <a:tcPr marL="0" marR="85725" marT="0" marB="0" anchor="ctr"/>
                </a:tc>
              </a:tr>
              <a:tr h="190500">
                <a:tc>
                  <a:txBody>
                    <a:bodyPr/>
                    <a:lstStyle/>
                    <a:p>
                      <a:pPr algn="l" fontAlgn="b"/>
                      <a:r>
                        <a:rPr lang="fr-CA" sz="1100" u="none" strike="noStrike">
                          <a:effectLst/>
                        </a:rPr>
                        <a:t>Total FI et FIR</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660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177.5</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967</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800%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1" i="0" u="none" strike="noStrike">
                          <a:solidFill>
                            <a:srgbClr val="2D2E83"/>
                          </a:solidFill>
                          <a:effectLst/>
                          <a:latin typeface="+mn-lt"/>
                        </a:rPr>
                        <a:t>2204</a:t>
                      </a:r>
                    </a:p>
                  </a:txBody>
                  <a:tcPr marL="0" marR="85725" marT="0" marB="0" anchor="ctr"/>
                </a:tc>
                <a:tc>
                  <a:txBody>
                    <a:bodyPr/>
                    <a:lstStyle/>
                    <a:p>
                      <a:pPr algn="ctr" fontAlgn="ctr"/>
                      <a:r>
                        <a:rPr lang="fr-CA" sz="1100" b="1" i="0" u="none" strike="noStrike">
                          <a:solidFill>
                            <a:srgbClr val="2D2E83"/>
                          </a:solidFill>
                          <a:effectLst/>
                          <a:latin typeface="+mn-lt"/>
                        </a:rPr>
                        <a:t>1242%</a:t>
                      </a:r>
                    </a:p>
                  </a:txBody>
                  <a:tcPr marL="0" marR="85725" marT="0" marB="0" anchor="ctr"/>
                </a:tc>
              </a:tr>
              <a:tr h="190500">
                <a:tc>
                  <a:txBody>
                    <a:bodyPr/>
                    <a:lstStyle/>
                    <a:p>
                      <a:pPr algn="l" fontAlgn="b"/>
                      <a:r>
                        <a:rPr lang="fr-CA" sz="1100" u="none" strike="noStrike">
                          <a:effectLst/>
                        </a:rPr>
                        <a:t>Feuillu tolérant</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140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105</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281</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0" i="0" u="none" strike="noStrike" dirty="0" smtClean="0">
                          <a:solidFill>
                            <a:srgbClr val="2D2E83"/>
                          </a:solidFill>
                          <a:effectLst/>
                          <a:latin typeface="+mn-lt"/>
                        </a:rPr>
                        <a:t>90</a:t>
                      </a:r>
                      <a:endParaRPr lang="fr-CA" sz="1100" b="0" i="0" u="none" strike="noStrike" dirty="0">
                        <a:solidFill>
                          <a:srgbClr val="2D2E83"/>
                        </a:solidFill>
                        <a:effectLst/>
                        <a:latin typeface="+mn-lt"/>
                      </a:endParaRPr>
                    </a:p>
                  </a:txBody>
                  <a:tcPr marL="0" marR="85725" marT="0" marB="0" anchor="ctr"/>
                </a:tc>
                <a:tc>
                  <a:txBody>
                    <a:bodyPr/>
                    <a:lstStyle/>
                    <a:p>
                      <a:pPr algn="ctr" fontAlgn="ctr"/>
                      <a:r>
                        <a:rPr lang="fr-CA" sz="1100" b="0" i="0" u="none" strike="noStrike" dirty="0" smtClean="0">
                          <a:solidFill>
                            <a:srgbClr val="2D2E83"/>
                          </a:solidFill>
                          <a:effectLst/>
                          <a:latin typeface="+mn-lt"/>
                        </a:rPr>
                        <a:t>86%</a:t>
                      </a:r>
                      <a:endParaRPr lang="fr-CA" sz="1100" b="0" i="0" u="none" strike="noStrike" dirty="0">
                        <a:solidFill>
                          <a:srgbClr val="2D2E83"/>
                        </a:solidFill>
                        <a:effectLst/>
                        <a:latin typeface="+mn-lt"/>
                      </a:endParaRPr>
                    </a:p>
                  </a:txBody>
                  <a:tcPr marL="0" marR="85725" marT="0" marB="0" anchor="ctr"/>
                </a:tc>
              </a:tr>
              <a:tr h="190500">
                <a:tc>
                  <a:txBody>
                    <a:bodyPr/>
                    <a:lstStyle/>
                    <a:p>
                      <a:pPr algn="l" fontAlgn="b"/>
                      <a:r>
                        <a:rPr lang="fr-CA" sz="1100" u="none" strike="noStrike">
                          <a:effectLst/>
                        </a:rPr>
                        <a:t>Feuillu tolérant à résineux</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290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217.5</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629</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0" i="0" u="none" strike="noStrike" dirty="0" smtClean="0">
                          <a:solidFill>
                            <a:srgbClr val="2D2E83"/>
                          </a:solidFill>
                          <a:effectLst/>
                          <a:latin typeface="+mn-lt"/>
                        </a:rPr>
                        <a:t>440</a:t>
                      </a:r>
                      <a:endParaRPr lang="fr-CA" sz="1100" b="0" i="0" u="none" strike="noStrike" dirty="0">
                        <a:solidFill>
                          <a:srgbClr val="2D2E83"/>
                        </a:solidFill>
                        <a:effectLst/>
                        <a:latin typeface="+mn-lt"/>
                      </a:endParaRPr>
                    </a:p>
                  </a:txBody>
                  <a:tcPr marL="0" marR="85725" marT="0" marB="0" anchor="ctr"/>
                </a:tc>
                <a:tc>
                  <a:txBody>
                    <a:bodyPr/>
                    <a:lstStyle/>
                    <a:p>
                      <a:pPr algn="ctr" fontAlgn="ctr"/>
                      <a:r>
                        <a:rPr lang="fr-CA" sz="1100" b="0" i="0" u="none" strike="noStrike" dirty="0" smtClean="0">
                          <a:solidFill>
                            <a:srgbClr val="2D2E83"/>
                          </a:solidFill>
                          <a:effectLst/>
                          <a:latin typeface="+mn-lt"/>
                        </a:rPr>
                        <a:t>202%</a:t>
                      </a:r>
                      <a:endParaRPr lang="fr-CA" sz="1100" b="0" i="0" u="none" strike="noStrike" dirty="0">
                        <a:solidFill>
                          <a:srgbClr val="2D2E83"/>
                        </a:solidFill>
                        <a:effectLst/>
                        <a:latin typeface="+mn-lt"/>
                      </a:endParaRPr>
                    </a:p>
                  </a:txBody>
                  <a:tcPr marL="0" marR="85725" marT="0" marB="0" anchor="ctr"/>
                </a:tc>
              </a:tr>
              <a:tr h="190500">
                <a:tc>
                  <a:txBody>
                    <a:bodyPr/>
                    <a:lstStyle/>
                    <a:p>
                      <a:pPr algn="l" fontAlgn="b"/>
                      <a:r>
                        <a:rPr lang="fr-CA" sz="1100" u="none" strike="noStrike">
                          <a:effectLst/>
                        </a:rPr>
                        <a:t>Total FT et FTR</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430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322.5</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910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0" i="0" u="none" strike="noStrike">
                          <a:solidFill>
                            <a:srgbClr val="2D2E83"/>
                          </a:solidFill>
                          <a:effectLst/>
                          <a:latin typeface="+mn-lt"/>
                        </a:rPr>
                        <a:t>540</a:t>
                      </a:r>
                    </a:p>
                  </a:txBody>
                  <a:tcPr marL="0" marR="85725" marT="0" marB="0" anchor="ctr"/>
                </a:tc>
                <a:tc>
                  <a:txBody>
                    <a:bodyPr/>
                    <a:lstStyle/>
                    <a:p>
                      <a:pPr algn="ctr" fontAlgn="ctr"/>
                      <a:r>
                        <a:rPr lang="fr-CA" sz="1100" b="0" i="0" u="none" strike="noStrike">
                          <a:solidFill>
                            <a:srgbClr val="2D2E83"/>
                          </a:solidFill>
                          <a:effectLst/>
                          <a:latin typeface="+mn-lt"/>
                        </a:rPr>
                        <a:t>167%</a:t>
                      </a:r>
                    </a:p>
                  </a:txBody>
                  <a:tcPr marL="0" marR="85725" marT="0" marB="0" anchor="ctr"/>
                </a:tc>
              </a:tr>
              <a:tr h="190500">
                <a:tc>
                  <a:txBody>
                    <a:bodyPr/>
                    <a:lstStyle/>
                    <a:p>
                      <a:pPr algn="l" fontAlgn="b"/>
                      <a:r>
                        <a:rPr lang="fr-CA" sz="1100" u="none" strike="noStrike">
                          <a:effectLst/>
                        </a:rPr>
                        <a:t>Cédrière</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0" i="0" u="none" strike="noStrike" dirty="0" smtClean="0">
                          <a:solidFill>
                            <a:srgbClr val="2D2E83"/>
                          </a:solidFill>
                          <a:effectLst/>
                          <a:latin typeface="+mn-lt"/>
                        </a:rPr>
                        <a:t>130</a:t>
                      </a:r>
                      <a:endParaRPr lang="fr-CA" sz="1100" b="0" i="0" u="none" strike="noStrike" dirty="0">
                        <a:solidFill>
                          <a:srgbClr val="2D2E83"/>
                        </a:solidFill>
                        <a:effectLst/>
                        <a:latin typeface="+mn-lt"/>
                      </a:endParaRPr>
                    </a:p>
                  </a:txBody>
                  <a:tcPr marL="0" marR="85725" marT="0" marB="0" anchor="ctr"/>
                </a:tc>
                <a:tc>
                  <a:txBody>
                    <a:bodyPr/>
                    <a:lstStyle/>
                    <a:p>
                      <a:pPr algn="ctr" fontAlgn="ctr"/>
                      <a:r>
                        <a:rPr lang="fr-CA" sz="1100" b="0" i="0" u="none" strike="noStrike">
                          <a:solidFill>
                            <a:srgbClr val="2D2E83"/>
                          </a:solidFill>
                          <a:effectLst/>
                          <a:latin typeface="+mn-lt"/>
                        </a:rPr>
                        <a:t> </a:t>
                      </a:r>
                    </a:p>
                  </a:txBody>
                  <a:tcPr marL="0" marR="85725" marT="0" marB="0" anchor="ctr"/>
                </a:tc>
              </a:tr>
              <a:tr h="190500">
                <a:tc>
                  <a:txBody>
                    <a:bodyPr/>
                    <a:lstStyle/>
                    <a:p>
                      <a:pPr algn="l" fontAlgn="b"/>
                      <a:r>
                        <a:rPr lang="fr-CA" sz="1100" u="none" strike="noStrike">
                          <a:effectLst/>
                        </a:rPr>
                        <a:t>Grand total</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5540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4255</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3381</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800%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CA" sz="1100" b="1" i="0" u="none" strike="noStrike" dirty="0" smtClean="0">
                          <a:solidFill>
                            <a:srgbClr val="2D2E83"/>
                          </a:solidFill>
                          <a:effectLst/>
                          <a:latin typeface="+mn-lt"/>
                        </a:rPr>
                        <a:t>12727</a:t>
                      </a:r>
                      <a:endParaRPr lang="fr-CA" sz="1100" b="1" i="0" u="none" strike="noStrike" dirty="0">
                        <a:solidFill>
                          <a:srgbClr val="2D2E83"/>
                        </a:solidFill>
                        <a:effectLst/>
                        <a:latin typeface="+mn-lt"/>
                      </a:endParaRPr>
                    </a:p>
                  </a:txBody>
                  <a:tcPr marL="0" marR="85725" marT="0" marB="0" anchor="ctr"/>
                </a:tc>
                <a:tc>
                  <a:txBody>
                    <a:bodyPr/>
                    <a:lstStyle/>
                    <a:p>
                      <a:pPr algn="ctr" fontAlgn="ctr"/>
                      <a:r>
                        <a:rPr lang="fr-CA" sz="1100" b="1" i="0" u="none" strike="noStrike" dirty="0" smtClean="0">
                          <a:solidFill>
                            <a:srgbClr val="2D2E83"/>
                          </a:solidFill>
                          <a:effectLst/>
                          <a:latin typeface="+mn-lt"/>
                        </a:rPr>
                        <a:t>299%</a:t>
                      </a:r>
                      <a:endParaRPr lang="fr-CA" sz="1100" b="1" i="0" u="none" strike="noStrike" dirty="0">
                        <a:solidFill>
                          <a:srgbClr val="2D2E83"/>
                        </a:solidFill>
                        <a:effectLst/>
                        <a:latin typeface="+mn-lt"/>
                      </a:endParaRPr>
                    </a:p>
                  </a:txBody>
                  <a:tcPr marL="0" marR="85725" marT="0" marB="0" anchor="ctr"/>
                </a:tc>
              </a:tr>
            </a:tbl>
          </a:graphicData>
        </a:graphic>
      </p:graphicFrame>
    </p:spTree>
    <p:extLst>
      <p:ext uri="{BB962C8B-B14F-4D97-AF65-F5344CB8AC3E}">
        <p14:creationId xmlns:p14="http://schemas.microsoft.com/office/powerpoint/2010/main" val="1228497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838200" y="806245"/>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Respect de la stratégie d’aménagement : Superficie planifiée par contrainte opérationnelle</a:t>
            </a:r>
          </a:p>
        </p:txBody>
      </p:sp>
      <p:graphicFrame>
        <p:nvGraphicFramePr>
          <p:cNvPr id="3" name="Tableau 2"/>
          <p:cNvGraphicFramePr>
            <a:graphicFrameLocks noGrp="1"/>
          </p:cNvGraphicFramePr>
          <p:nvPr>
            <p:extLst>
              <p:ext uri="{D42A27DB-BD31-4B8C-83A1-F6EECF244321}">
                <p14:modId xmlns:p14="http://schemas.microsoft.com/office/powerpoint/2010/main" val="206533359"/>
              </p:ext>
            </p:extLst>
          </p:nvPr>
        </p:nvGraphicFramePr>
        <p:xfrm>
          <a:off x="1720849" y="1898174"/>
          <a:ext cx="7563819" cy="3162008"/>
        </p:xfrm>
        <a:graphic>
          <a:graphicData uri="http://schemas.openxmlformats.org/drawingml/2006/table">
            <a:tbl>
              <a:tblPr>
                <a:tableStyleId>{5C22544A-7EE6-4342-B048-85BDC9FD1C3A}</a:tableStyleId>
              </a:tblPr>
              <a:tblGrid>
                <a:gridCol w="1816800"/>
                <a:gridCol w="1112326"/>
                <a:gridCol w="1297714"/>
                <a:gridCol w="1297714"/>
                <a:gridCol w="741551"/>
                <a:gridCol w="556163"/>
                <a:gridCol w="741551"/>
              </a:tblGrid>
              <a:tr h="190500">
                <a:tc rowSpan="2">
                  <a:txBody>
                    <a:bodyPr/>
                    <a:lstStyle/>
                    <a:p>
                      <a:pPr algn="ctr" fontAlgn="ctr"/>
                      <a:r>
                        <a:rPr lang="fr-CA" sz="1100" u="none" strike="noStrike" dirty="0">
                          <a:effectLst/>
                        </a:rPr>
                        <a:t>Contraintes</a:t>
                      </a:r>
                      <a:endParaRPr lang="fr-CA" sz="1100" b="0" i="0" u="none" strike="noStrike" dirty="0">
                        <a:solidFill>
                          <a:srgbClr val="000000"/>
                        </a:solidFill>
                        <a:effectLst/>
                        <a:latin typeface="Calibri" panose="020F0502020204030204" pitchFamily="34" charset="0"/>
                      </a:endParaRPr>
                    </a:p>
                  </a:txBody>
                  <a:tcPr marL="9525" marR="9525" marT="9525" marB="0" anchor="ctr"/>
                </a:tc>
                <a:tc gridSpan="4">
                  <a:txBody>
                    <a:bodyPr/>
                    <a:lstStyle/>
                    <a:p>
                      <a:pPr algn="ctr" fontAlgn="b"/>
                      <a:r>
                        <a:rPr lang="fr-CA" sz="1100" u="none" strike="noStrike">
                          <a:effectLst/>
                        </a:rPr>
                        <a:t>Cibles MAJ BFEC</a:t>
                      </a:r>
                      <a:br>
                        <a:rPr lang="fr-CA" sz="1100" u="none" strike="noStrike">
                          <a:effectLst/>
                        </a:rPr>
                      </a:br>
                      <a:r>
                        <a:rPr lang="fr-CA" sz="1100" u="none" strike="noStrike">
                          <a:effectLst/>
                        </a:rPr>
                        <a:t>2018-2023</a:t>
                      </a:r>
                      <a:br>
                        <a:rPr lang="fr-CA" sz="1100" u="none" strike="noStrike">
                          <a:effectLst/>
                        </a:rPr>
                      </a:br>
                      <a:r>
                        <a:rPr lang="fr-CA" sz="1100" u="none" strike="noStrike">
                          <a:effectLst/>
                        </a:rPr>
                        <a:t>(fév 2017)</a:t>
                      </a:r>
                      <a:endParaRPr lang="fr-CA"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fr-CA"/>
                    </a:p>
                  </a:txBody>
                  <a:tcPr/>
                </a:tc>
                <a:tc hMerge="1">
                  <a:txBody>
                    <a:bodyPr/>
                    <a:lstStyle/>
                    <a:p>
                      <a:endParaRPr lang="fr-CA"/>
                    </a:p>
                  </a:txBody>
                  <a:tcPr/>
                </a:tc>
                <a:tc hMerge="1">
                  <a:txBody>
                    <a:bodyPr/>
                    <a:lstStyle/>
                    <a:p>
                      <a:endParaRPr lang="fr-CA"/>
                    </a:p>
                  </a:txBody>
                  <a:tcPr/>
                </a:tc>
                <a:tc gridSpan="2">
                  <a:txBody>
                    <a:bodyPr/>
                    <a:lstStyle/>
                    <a:p>
                      <a:pPr algn="ctr" fontAlgn="b"/>
                      <a:r>
                        <a:rPr lang="fr-CA" sz="1100" u="none" strike="noStrike" dirty="0">
                          <a:effectLst/>
                        </a:rPr>
                        <a:t>AJOUT PAFIO </a:t>
                      </a:r>
                      <a:r>
                        <a:rPr lang="fr-CA" sz="1100" u="none" strike="noStrike" dirty="0" smtClean="0">
                          <a:effectLst/>
                        </a:rPr>
                        <a:t>V11</a:t>
                      </a:r>
                      <a:endParaRPr lang="fr-CA"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CA"/>
                    </a:p>
                  </a:txBody>
                  <a:tcPr/>
                </a:tc>
              </a:tr>
              <a:tr h="744563">
                <a:tc vMerge="1">
                  <a:txBody>
                    <a:bodyPr/>
                    <a:lstStyle/>
                    <a:p>
                      <a:endParaRPr lang="fr-CA"/>
                    </a:p>
                  </a:txBody>
                  <a:tcPr/>
                </a:tc>
                <a:tc>
                  <a:txBody>
                    <a:bodyPr/>
                    <a:lstStyle/>
                    <a:p>
                      <a:pPr algn="ctr" fontAlgn="ctr"/>
                      <a:r>
                        <a:rPr lang="fr-CA" sz="1100" u="none" strike="noStrike">
                          <a:effectLst/>
                        </a:rPr>
                        <a:t>TOTAL</a:t>
                      </a:r>
                      <a:br>
                        <a:rPr lang="fr-CA" sz="1100" u="none" strike="noStrike">
                          <a:effectLst/>
                        </a:rPr>
                      </a:br>
                      <a:r>
                        <a:rPr lang="fr-CA" sz="1100" u="none" strike="noStrike">
                          <a:effectLst/>
                        </a:rPr>
                        <a:t>incluant petit bois</a:t>
                      </a:r>
                      <a:br>
                        <a:rPr lang="fr-CA" sz="1100" u="none" strike="noStrike">
                          <a:effectLst/>
                        </a:rPr>
                      </a:br>
                      <a:endParaRPr lang="fr-CA"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CA" sz="1100" u="none" strike="noStrike">
                          <a:effectLst/>
                        </a:rPr>
                        <a:t>Attribuable 18-22</a:t>
                      </a:r>
                      <a:br>
                        <a:rPr lang="fr-CA" sz="1100" u="none" strike="noStrike">
                          <a:effectLst/>
                        </a:rPr>
                      </a:br>
                      <a:r>
                        <a:rPr lang="fr-CA" sz="1100" u="none" strike="noStrike">
                          <a:effectLst/>
                        </a:rPr>
                        <a:t>(ha/an)</a:t>
                      </a:r>
                      <a:endParaRPr lang="fr-CA"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CA" sz="1100" u="none" strike="noStrike">
                          <a:effectLst/>
                        </a:rPr>
                        <a:t> VNR potentiel ajusté stratégie</a:t>
                      </a:r>
                      <a:endParaRPr lang="fr-CA"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CA" sz="1100" u="none" strike="noStrike">
                          <a:effectLst/>
                        </a:rPr>
                        <a:t>Min</a:t>
                      </a:r>
                      <a:endParaRPr lang="fr-CA"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CA" sz="1100" u="none" strike="noStrike">
                          <a:effectLst/>
                        </a:rPr>
                        <a:t>ha</a:t>
                      </a:r>
                      <a:endParaRPr lang="fr-CA"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CA" sz="1100" u="none" strike="noStrike">
                          <a:effectLst/>
                        </a:rPr>
                        <a:t>%</a:t>
                      </a:r>
                      <a:endParaRPr lang="fr-CA"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b"/>
                      <a:r>
                        <a:rPr lang="fr-CA" sz="1100" u="none" strike="noStrike">
                          <a:effectLst/>
                        </a:rPr>
                        <a:t>Orphelin</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620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dirty="0">
                          <a:effectLst/>
                        </a:rPr>
                        <a:t>515</a:t>
                      </a:r>
                      <a:endParaRPr lang="fr-CA"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409</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fr-CA" sz="1100" b="0" i="0" u="none" strike="noStrike" dirty="0">
                          <a:solidFill>
                            <a:srgbClr val="2D2E83"/>
                          </a:solidFill>
                          <a:effectLst/>
                          <a:latin typeface="+mn-lt"/>
                        </a:rPr>
                        <a:t>751</a:t>
                      </a:r>
                    </a:p>
                  </a:txBody>
                  <a:tcPr marL="0" marR="0" marT="0" marB="0" anchor="ctr"/>
                </a:tc>
                <a:tc>
                  <a:txBody>
                    <a:bodyPr/>
                    <a:lstStyle/>
                    <a:p>
                      <a:pPr algn="r" fontAlgn="ctr"/>
                      <a:r>
                        <a:rPr lang="fr-CA" sz="1100" b="1" i="0" u="none" strike="noStrike">
                          <a:solidFill>
                            <a:srgbClr val="2D2E83"/>
                          </a:solidFill>
                          <a:effectLst/>
                          <a:latin typeface="+mn-lt"/>
                        </a:rPr>
                        <a:t>146%</a:t>
                      </a:r>
                    </a:p>
                  </a:txBody>
                  <a:tcPr marL="0" marR="0" marT="0" marB="0" anchor="ctr"/>
                </a:tc>
              </a:tr>
              <a:tr h="190500">
                <a:tc>
                  <a:txBody>
                    <a:bodyPr/>
                    <a:lstStyle/>
                    <a:p>
                      <a:pPr algn="l" fontAlgn="b"/>
                      <a:r>
                        <a:rPr lang="fr-CA" sz="1100" u="none" strike="noStrike">
                          <a:effectLst/>
                        </a:rPr>
                        <a:t>Paysage (encadrement visuel)</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180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133</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106</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fr-CA" sz="1100" b="0" i="0" u="none" strike="noStrike">
                          <a:solidFill>
                            <a:srgbClr val="2D2E83"/>
                          </a:solidFill>
                          <a:effectLst/>
                          <a:latin typeface="+mn-lt"/>
                        </a:rPr>
                        <a:t>527</a:t>
                      </a:r>
                    </a:p>
                  </a:txBody>
                  <a:tcPr marL="0" marR="0" marT="0" marB="0" anchor="ctr"/>
                </a:tc>
                <a:tc>
                  <a:txBody>
                    <a:bodyPr/>
                    <a:lstStyle/>
                    <a:p>
                      <a:pPr algn="r" fontAlgn="ctr"/>
                      <a:r>
                        <a:rPr lang="fr-CA" sz="1100" b="1" i="0" u="none" strike="noStrike">
                          <a:solidFill>
                            <a:srgbClr val="2D2E83"/>
                          </a:solidFill>
                          <a:effectLst/>
                          <a:latin typeface="+mn-lt"/>
                        </a:rPr>
                        <a:t>396%</a:t>
                      </a:r>
                    </a:p>
                  </a:txBody>
                  <a:tcPr marL="0" marR="0" marT="0" marB="0" anchor="ctr"/>
                </a:tc>
              </a:tr>
              <a:tr h="190500">
                <a:tc>
                  <a:txBody>
                    <a:bodyPr/>
                    <a:lstStyle/>
                    <a:p>
                      <a:pPr algn="l" fontAlgn="b"/>
                      <a:r>
                        <a:rPr lang="fr-CA" sz="1100" u="none" strike="noStrike">
                          <a:effectLst/>
                        </a:rPr>
                        <a:t>Pentes fortes</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180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138</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110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fr-CA" sz="1100" b="0" i="0" u="none" strike="noStrike">
                          <a:solidFill>
                            <a:srgbClr val="2D2E83"/>
                          </a:solidFill>
                          <a:effectLst/>
                          <a:latin typeface="+mn-lt"/>
                        </a:rPr>
                        <a:t>210</a:t>
                      </a:r>
                    </a:p>
                  </a:txBody>
                  <a:tcPr marL="0" marR="0" marT="0" marB="0" anchor="ctr"/>
                </a:tc>
                <a:tc>
                  <a:txBody>
                    <a:bodyPr/>
                    <a:lstStyle/>
                    <a:p>
                      <a:pPr algn="r" fontAlgn="ctr"/>
                      <a:r>
                        <a:rPr lang="fr-CA" sz="1100" b="1" i="0" u="none" strike="noStrike">
                          <a:solidFill>
                            <a:srgbClr val="2D2E83"/>
                          </a:solidFill>
                          <a:effectLst/>
                          <a:latin typeface="+mn-lt"/>
                        </a:rPr>
                        <a:t>153%</a:t>
                      </a:r>
                    </a:p>
                  </a:txBody>
                  <a:tcPr marL="0" marR="0" marT="0" marB="0" anchor="ctr"/>
                </a:tc>
              </a:tr>
              <a:tr h="190500">
                <a:tc>
                  <a:txBody>
                    <a:bodyPr/>
                    <a:lstStyle/>
                    <a:p>
                      <a:pPr algn="l" fontAlgn="b"/>
                      <a:r>
                        <a:rPr lang="fr-CA" sz="1100" u="none" strike="noStrike">
                          <a:effectLst/>
                        </a:rPr>
                        <a:t>Ravages cerf de Virginie</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60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48</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38</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fr-CA" sz="1100" b="0" i="0" u="none" strike="noStrike">
                          <a:solidFill>
                            <a:srgbClr val="2D2E83"/>
                          </a:solidFill>
                          <a:effectLst/>
                          <a:latin typeface="+mn-lt"/>
                        </a:rPr>
                        <a:t>232</a:t>
                      </a:r>
                    </a:p>
                  </a:txBody>
                  <a:tcPr marL="0" marR="0" marT="0" marB="0" anchor="ctr"/>
                </a:tc>
                <a:tc>
                  <a:txBody>
                    <a:bodyPr/>
                    <a:lstStyle/>
                    <a:p>
                      <a:pPr algn="r" fontAlgn="ctr"/>
                      <a:r>
                        <a:rPr lang="fr-CA" sz="1100" b="1" i="0" u="none" strike="noStrike">
                          <a:solidFill>
                            <a:srgbClr val="2D2E83"/>
                          </a:solidFill>
                          <a:effectLst/>
                          <a:latin typeface="+mn-lt"/>
                        </a:rPr>
                        <a:t>483%</a:t>
                      </a:r>
                    </a:p>
                  </a:txBody>
                  <a:tcPr marL="0" marR="0" marT="0" marB="0" anchor="ctr"/>
                </a:tc>
              </a:tr>
              <a:tr h="190500">
                <a:tc>
                  <a:txBody>
                    <a:bodyPr/>
                    <a:lstStyle/>
                    <a:p>
                      <a:pPr algn="l" fontAlgn="b"/>
                      <a:r>
                        <a:rPr lang="fr-CA" sz="1100" u="none" strike="noStrike">
                          <a:effectLst/>
                        </a:rPr>
                        <a:t>Caribou</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250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231</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184</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fr-CA" sz="1100" b="0" i="0" u="none" strike="noStrike">
                          <a:solidFill>
                            <a:srgbClr val="2D2E83"/>
                          </a:solidFill>
                          <a:effectLst/>
                          <a:latin typeface="+mn-lt"/>
                        </a:rPr>
                        <a:t>727</a:t>
                      </a:r>
                    </a:p>
                  </a:txBody>
                  <a:tcPr marL="0" marR="0" marT="0" marB="0" anchor="ctr"/>
                </a:tc>
                <a:tc>
                  <a:txBody>
                    <a:bodyPr/>
                    <a:lstStyle/>
                    <a:p>
                      <a:pPr algn="r" fontAlgn="ctr"/>
                      <a:r>
                        <a:rPr lang="fr-CA" sz="1100" b="1" i="0" u="none" strike="noStrike">
                          <a:solidFill>
                            <a:srgbClr val="2D2E83"/>
                          </a:solidFill>
                          <a:effectLst/>
                          <a:latin typeface="+mn-lt"/>
                        </a:rPr>
                        <a:t>315%</a:t>
                      </a:r>
                    </a:p>
                  </a:txBody>
                  <a:tcPr marL="0" marR="0" marT="0" marB="0" anchor="ctr"/>
                </a:tc>
              </a:tr>
              <a:tr h="190500">
                <a:tc>
                  <a:txBody>
                    <a:bodyPr/>
                    <a:lstStyle/>
                    <a:p>
                      <a:pPr algn="l" fontAlgn="b"/>
                      <a:r>
                        <a:rPr lang="fr-CA" sz="1100" u="none" strike="noStrike">
                          <a:effectLst/>
                        </a:rPr>
                        <a:t>Densité D</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fr-CA" sz="1100" b="0" i="0" u="none" strike="noStrike">
                          <a:solidFill>
                            <a:srgbClr val="2D2E83"/>
                          </a:solidFill>
                          <a:effectLst/>
                          <a:latin typeface="+mn-lt"/>
                        </a:rPr>
                        <a:t>668</a:t>
                      </a:r>
                    </a:p>
                  </a:txBody>
                  <a:tcPr marL="0" marR="0" marT="0" marB="0" anchor="ctr"/>
                </a:tc>
                <a:tc>
                  <a:txBody>
                    <a:bodyPr/>
                    <a:lstStyle/>
                    <a:p>
                      <a:pPr algn="r" fontAlgn="ctr"/>
                      <a:r>
                        <a:rPr lang="fr-CA" sz="1100" b="1" i="0" u="none" strike="noStrike">
                          <a:solidFill>
                            <a:srgbClr val="2D2E83"/>
                          </a:solidFill>
                          <a:effectLst/>
                          <a:latin typeface="+mn-lt"/>
                        </a:rPr>
                        <a:t> </a:t>
                      </a:r>
                    </a:p>
                  </a:txBody>
                  <a:tcPr marL="0" marR="0" marT="0" marB="0" anchor="ctr"/>
                </a:tc>
              </a:tr>
              <a:tr h="190500">
                <a:tc>
                  <a:txBody>
                    <a:bodyPr/>
                    <a:lstStyle/>
                    <a:p>
                      <a:pPr algn="l" fontAlgn="b"/>
                      <a:r>
                        <a:rPr lang="fr-CA" sz="1100" u="none" strike="noStrike">
                          <a:effectLst/>
                        </a:rPr>
                        <a:t>Lisière boisée riveraine</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60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52</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41</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fr-CA" sz="1100" b="0" i="0" u="none" strike="noStrike">
                          <a:solidFill>
                            <a:srgbClr val="2D2E83"/>
                          </a:solidFill>
                          <a:effectLst/>
                          <a:latin typeface="+mn-lt"/>
                        </a:rPr>
                        <a:t> </a:t>
                      </a:r>
                    </a:p>
                  </a:txBody>
                  <a:tcPr marL="0" marR="0" marT="0" marB="0" anchor="ctr"/>
                </a:tc>
                <a:tc>
                  <a:txBody>
                    <a:bodyPr/>
                    <a:lstStyle/>
                    <a:p>
                      <a:pPr algn="r" fontAlgn="ctr"/>
                      <a:r>
                        <a:rPr lang="fr-CA" sz="1100" b="1" i="0" u="none" strike="noStrike">
                          <a:solidFill>
                            <a:srgbClr val="2D2E83"/>
                          </a:solidFill>
                          <a:effectLst/>
                          <a:latin typeface="+mn-lt"/>
                        </a:rPr>
                        <a:t> </a:t>
                      </a:r>
                    </a:p>
                  </a:txBody>
                  <a:tcPr marL="0" marR="0" marT="0" marB="0" anchor="ctr"/>
                </a:tc>
              </a:tr>
              <a:tr h="190500">
                <a:tc>
                  <a:txBody>
                    <a:bodyPr/>
                    <a:lstStyle/>
                    <a:p>
                      <a:pPr algn="l" fontAlgn="b"/>
                      <a:r>
                        <a:rPr lang="fr-CA" sz="1100" u="none" strike="noStrike">
                          <a:effectLst/>
                        </a:rPr>
                        <a:t>Total toutes contraintes</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1350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1117</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888</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fr-CA" sz="1100" b="1" i="0" u="none" strike="noStrike">
                          <a:solidFill>
                            <a:srgbClr val="2D2E83"/>
                          </a:solidFill>
                          <a:effectLst/>
                          <a:latin typeface="+mn-lt"/>
                        </a:rPr>
                        <a:t>3115</a:t>
                      </a:r>
                    </a:p>
                  </a:txBody>
                  <a:tcPr marL="0" marR="0" marT="0" marB="0" anchor="ctr"/>
                </a:tc>
                <a:tc>
                  <a:txBody>
                    <a:bodyPr/>
                    <a:lstStyle/>
                    <a:p>
                      <a:pPr algn="r" fontAlgn="ctr"/>
                      <a:r>
                        <a:rPr lang="fr-CA" sz="1100" b="1" i="0" u="none" strike="noStrike">
                          <a:solidFill>
                            <a:srgbClr val="2D2E83"/>
                          </a:solidFill>
                          <a:effectLst/>
                          <a:latin typeface="+mn-lt"/>
                        </a:rPr>
                        <a:t>279%</a:t>
                      </a:r>
                    </a:p>
                  </a:txBody>
                  <a:tcPr marL="0" marR="0" marT="0" marB="0" anchor="ctr"/>
                </a:tc>
              </a:tr>
              <a:tr h="190500">
                <a:tc>
                  <a:txBody>
                    <a:bodyPr/>
                    <a:lstStyle/>
                    <a:p>
                      <a:pPr algn="l" fontAlgn="b"/>
                      <a:r>
                        <a:rPr lang="fr-CA" sz="1100" u="none" strike="noStrike">
                          <a:effectLst/>
                        </a:rPr>
                        <a:t>Hors des contraintes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4190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3138</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2494</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CA" sz="1100" u="none" strike="noStrike">
                          <a:effectLst/>
                        </a:rPr>
                        <a:t> </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fr-CA" sz="1100" b="0" i="0" u="none" strike="noStrike">
                          <a:solidFill>
                            <a:srgbClr val="2D2E83"/>
                          </a:solidFill>
                          <a:effectLst/>
                          <a:latin typeface="+mn-lt"/>
                        </a:rPr>
                        <a:t>9612</a:t>
                      </a:r>
                    </a:p>
                  </a:txBody>
                  <a:tcPr marL="0" marR="0" marT="0" marB="0" anchor="ctr"/>
                </a:tc>
                <a:tc>
                  <a:txBody>
                    <a:bodyPr/>
                    <a:lstStyle/>
                    <a:p>
                      <a:pPr algn="r" fontAlgn="ctr"/>
                      <a:r>
                        <a:rPr lang="fr-CA" sz="1100" b="1" i="0" u="none" strike="noStrike">
                          <a:solidFill>
                            <a:srgbClr val="2D2E83"/>
                          </a:solidFill>
                          <a:effectLst/>
                          <a:latin typeface="+mn-lt"/>
                        </a:rPr>
                        <a:t>306%</a:t>
                      </a:r>
                    </a:p>
                  </a:txBody>
                  <a:tcPr marL="0" marR="0" marT="0" marB="0" anchor="ctr"/>
                </a:tc>
              </a:tr>
              <a:tr h="190500">
                <a:tc>
                  <a:txBody>
                    <a:bodyPr/>
                    <a:lstStyle/>
                    <a:p>
                      <a:pPr algn="l" fontAlgn="b"/>
                      <a:r>
                        <a:rPr lang="fr-CA" sz="1100" u="none" strike="noStrike">
                          <a:effectLst/>
                        </a:rPr>
                        <a:t>Grand total</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5540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4255</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3381</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CA" sz="1100" u="none" strike="noStrike">
                          <a:effectLst/>
                        </a:rPr>
                        <a:t>800%</a:t>
                      </a:r>
                      <a:endParaRPr lang="fr-CA"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fr-CA" sz="1100" b="1" i="0" u="none" strike="noStrike">
                          <a:solidFill>
                            <a:srgbClr val="2D2E83"/>
                          </a:solidFill>
                          <a:effectLst/>
                          <a:latin typeface="+mn-lt"/>
                        </a:rPr>
                        <a:t>12727</a:t>
                      </a:r>
                    </a:p>
                  </a:txBody>
                  <a:tcPr marL="0" marR="0" marT="0" marB="0" anchor="ctr"/>
                </a:tc>
                <a:tc>
                  <a:txBody>
                    <a:bodyPr/>
                    <a:lstStyle/>
                    <a:p>
                      <a:pPr algn="r" fontAlgn="ctr"/>
                      <a:r>
                        <a:rPr lang="fr-CA" sz="1100" b="1" i="0" u="none" strike="noStrike" dirty="0">
                          <a:solidFill>
                            <a:srgbClr val="2D2E83"/>
                          </a:solidFill>
                          <a:effectLst/>
                          <a:latin typeface="+mn-lt"/>
                        </a:rPr>
                        <a:t>299%</a:t>
                      </a:r>
                    </a:p>
                  </a:txBody>
                  <a:tcPr marL="0" marR="0" marT="0" marB="0" anchor="ctr"/>
                </a:tc>
              </a:tr>
            </a:tbl>
          </a:graphicData>
        </a:graphic>
      </p:graphicFrame>
    </p:spTree>
    <p:extLst>
      <p:ext uri="{BB962C8B-B14F-4D97-AF65-F5344CB8AC3E}">
        <p14:creationId xmlns:p14="http://schemas.microsoft.com/office/powerpoint/2010/main" val="2844841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918586" y="364118"/>
            <a:ext cx="10515600" cy="550607"/>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2400" dirty="0">
                <a:latin typeface="Arial" panose="020B0604020202020204" pitchFamily="34" charset="0"/>
                <a:cs typeface="Arial" panose="020B0604020202020204" pitchFamily="34" charset="0"/>
              </a:rPr>
              <a:t>Respect de la stratégie d’aménagement : proportion des superficies qui proviennent des strates de petit bois</a:t>
            </a:r>
          </a:p>
        </p:txBody>
      </p:sp>
      <p:sp>
        <p:nvSpPr>
          <p:cNvPr id="4" name="Espace réservé du contenu 2"/>
          <p:cNvSpPr>
            <a:spLocks/>
          </p:cNvSpPr>
          <p:nvPr>
            <p:custDataLst>
              <p:tags r:id="rId1"/>
            </p:custDataLst>
          </p:nvPr>
        </p:nvSpPr>
        <p:spPr bwMode="auto">
          <a:xfrm>
            <a:off x="1985168" y="1661652"/>
            <a:ext cx="8221663"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Aft>
                <a:spcPts val="600"/>
              </a:spcAft>
              <a:buFont typeface="Arial" panose="020B0604020202020204" pitchFamily="34" charset="0"/>
              <a:buChar char="•"/>
              <a:defRPr sz="3200">
                <a:solidFill>
                  <a:schemeClr val="tx1"/>
                </a:solidFill>
                <a:latin typeface="Calibri" panose="020F0502020204030204" pitchFamily="34" charset="0"/>
              </a:defRPr>
            </a:lvl1pPr>
            <a:lvl2pPr marL="960438" indent="-514350">
              <a:spcAft>
                <a:spcPts val="600"/>
              </a:spcAft>
              <a:buFont typeface="Arial" panose="020B0604020202020204" pitchFamily="34" charset="0"/>
              <a:buChar char="–"/>
              <a:defRPr sz="2800">
                <a:solidFill>
                  <a:schemeClr val="tx1"/>
                </a:solidFill>
                <a:latin typeface="Calibri" panose="020F0502020204030204" pitchFamily="34" charset="0"/>
              </a:defRPr>
            </a:lvl2pPr>
            <a:lvl3pPr marL="1317625" indent="-514350">
              <a:spcAft>
                <a:spcPts val="600"/>
              </a:spcAft>
              <a:buFont typeface="Arial" panose="020B0604020202020204" pitchFamily="34" charset="0"/>
              <a:buChar char="•"/>
              <a:defRPr sz="2400">
                <a:solidFill>
                  <a:schemeClr val="tx1"/>
                </a:solidFill>
                <a:latin typeface="Calibri" panose="020F0502020204030204" pitchFamily="34" charset="0"/>
              </a:defRPr>
            </a:lvl3pPr>
            <a:lvl4pPr marL="1600200" indent="-228600">
              <a:spcAft>
                <a:spcPts val="600"/>
              </a:spcAft>
              <a:buFont typeface="Arial" panose="020B0604020202020204" pitchFamily="34" charset="0"/>
              <a:buChar char="–"/>
              <a:defRPr sz="2000">
                <a:solidFill>
                  <a:schemeClr val="tx1"/>
                </a:solidFill>
                <a:latin typeface="Calibri" panose="020F0502020204030204" pitchFamily="34" charset="0"/>
              </a:defRPr>
            </a:lvl4pPr>
            <a:lvl5pPr marL="2057400" indent="-228600">
              <a:spcAft>
                <a:spcPts val="600"/>
              </a:spcAft>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ts val="60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20000"/>
              </a:spcBef>
              <a:spcAft>
                <a:spcPct val="0"/>
              </a:spcAft>
              <a:buClr>
                <a:srgbClr val="F7C430"/>
              </a:buClr>
              <a:buFont typeface="Wingdings" panose="05000000000000000000" pitchFamily="2" charset="2"/>
              <a:buNone/>
            </a:pPr>
            <a:endParaRPr lang="fr-CA" altLang="fr-FR" sz="1800" u="sng" dirty="0">
              <a:latin typeface="Arial" panose="020B0604020202020204" pitchFamily="34" charset="0"/>
              <a:ea typeface="ＭＳ Ｐゴシック" panose="020B0600070205080204" pitchFamily="34" charset="-128"/>
            </a:endParaRPr>
          </a:p>
          <a:p>
            <a:pPr marL="446088" lvl="1" indent="0" eaLnBrk="1" hangingPunct="1">
              <a:spcBef>
                <a:spcPct val="20000"/>
              </a:spcBef>
              <a:spcAft>
                <a:spcPct val="0"/>
              </a:spcAft>
              <a:buNone/>
            </a:pPr>
            <a:r>
              <a:rPr lang="fr-CA" altLang="fr-FR" sz="1800" dirty="0">
                <a:solidFill>
                  <a:srgbClr val="2D2E83"/>
                </a:solidFill>
                <a:latin typeface="Arial" panose="020B0604020202020204" pitchFamily="34" charset="0"/>
                <a:ea typeface="ＭＳ Ｐゴシック" panose="020B0600070205080204" pitchFamily="34" charset="-128"/>
              </a:rPr>
              <a:t>Cible</a:t>
            </a:r>
          </a:p>
          <a:p>
            <a:pPr lvl="1" eaLnBrk="1" hangingPunct="1">
              <a:spcBef>
                <a:spcPct val="20000"/>
              </a:spcBef>
              <a:spcAft>
                <a:spcPct val="0"/>
              </a:spcAft>
              <a:buFont typeface="Arial" panose="020B0604020202020204" pitchFamily="34" charset="0"/>
              <a:buChar char="•"/>
            </a:pPr>
            <a:r>
              <a:rPr lang="fr-CA" altLang="fr-FR" sz="1800" dirty="0">
                <a:solidFill>
                  <a:srgbClr val="2D2E83"/>
                </a:solidFill>
                <a:latin typeface="Arial" panose="020B0604020202020204" pitchFamily="34" charset="0"/>
                <a:ea typeface="ＭＳ Ｐゴシック" panose="020B0600070205080204" pitchFamily="34" charset="-128"/>
              </a:rPr>
              <a:t>Très petit bois : 19.90 % </a:t>
            </a:r>
            <a:endParaRPr lang="fr-CA" altLang="fr-FR" sz="1800" dirty="0" smtClean="0">
              <a:solidFill>
                <a:srgbClr val="2D2E83"/>
              </a:solidFill>
              <a:latin typeface="Arial" panose="020B0604020202020204" pitchFamily="34" charset="0"/>
              <a:ea typeface="ＭＳ Ｐゴシック" panose="020B0600070205080204" pitchFamily="34" charset="-128"/>
            </a:endParaRPr>
          </a:p>
          <a:p>
            <a:pPr lvl="1" eaLnBrk="1" hangingPunct="1">
              <a:spcBef>
                <a:spcPct val="20000"/>
              </a:spcBef>
              <a:spcAft>
                <a:spcPct val="0"/>
              </a:spcAft>
              <a:buFont typeface="Arial" panose="020B0604020202020204" pitchFamily="34" charset="0"/>
              <a:buChar char="•"/>
            </a:pPr>
            <a:r>
              <a:rPr lang="fr-CA" altLang="fr-FR" sz="1800" dirty="0" smtClean="0">
                <a:solidFill>
                  <a:srgbClr val="2D2E83"/>
                </a:solidFill>
                <a:latin typeface="Arial" panose="020B0604020202020204" pitchFamily="34" charset="0"/>
                <a:ea typeface="ＭＳ Ｐゴシック" panose="020B0600070205080204" pitchFamily="34" charset="-128"/>
              </a:rPr>
              <a:t>Petit </a:t>
            </a:r>
            <a:r>
              <a:rPr lang="fr-CA" altLang="fr-FR" sz="1800" dirty="0">
                <a:solidFill>
                  <a:srgbClr val="2D2E83"/>
                </a:solidFill>
                <a:latin typeface="Arial" panose="020B0604020202020204" pitchFamily="34" charset="0"/>
                <a:ea typeface="ＭＳ Ｐゴシック" panose="020B0600070205080204" pitchFamily="34" charset="-128"/>
              </a:rPr>
              <a:t>bois : 33.50 </a:t>
            </a:r>
            <a:r>
              <a:rPr lang="fr-CA" altLang="fr-FR" sz="1800" dirty="0" smtClean="0">
                <a:solidFill>
                  <a:srgbClr val="2D2E83"/>
                </a:solidFill>
                <a:latin typeface="Arial" panose="020B0604020202020204" pitchFamily="34" charset="0"/>
                <a:ea typeface="ＭＳ Ｐゴシック" panose="020B0600070205080204" pitchFamily="34" charset="-128"/>
              </a:rPr>
              <a:t>%</a:t>
            </a:r>
          </a:p>
          <a:p>
            <a:pPr marL="446088" lvl="1" indent="0" eaLnBrk="1" hangingPunct="1">
              <a:spcBef>
                <a:spcPct val="20000"/>
              </a:spcBef>
              <a:spcAft>
                <a:spcPct val="0"/>
              </a:spcAft>
              <a:buNone/>
            </a:pPr>
            <a:endParaRPr lang="fr-CA" altLang="fr-FR" sz="1800" dirty="0">
              <a:solidFill>
                <a:srgbClr val="2D2E83"/>
              </a:solidFill>
              <a:latin typeface="Arial" panose="020B0604020202020204" pitchFamily="34" charset="0"/>
              <a:ea typeface="ＭＳ Ｐゴシック" panose="020B0600070205080204" pitchFamily="34" charset="-128"/>
            </a:endParaRPr>
          </a:p>
          <a:p>
            <a:pPr marL="446088" lvl="1" indent="0" eaLnBrk="1" hangingPunct="1">
              <a:spcBef>
                <a:spcPct val="20000"/>
              </a:spcBef>
              <a:spcAft>
                <a:spcPct val="0"/>
              </a:spcAft>
              <a:buNone/>
            </a:pPr>
            <a:r>
              <a:rPr lang="fr-CA" altLang="fr-FR" sz="1800" dirty="0" smtClean="0">
                <a:solidFill>
                  <a:srgbClr val="2D2E83"/>
                </a:solidFill>
                <a:latin typeface="Arial" panose="020B0604020202020204" pitchFamily="34" charset="0"/>
                <a:ea typeface="ＭＳ Ｐゴシック" panose="020B0600070205080204" pitchFamily="34" charset="-128"/>
              </a:rPr>
              <a:t>Résultat</a:t>
            </a:r>
            <a:endParaRPr lang="fr-CA" altLang="fr-FR" sz="1800" dirty="0">
              <a:solidFill>
                <a:srgbClr val="2D2E83"/>
              </a:solidFill>
              <a:latin typeface="Arial" panose="020B0604020202020204" pitchFamily="34" charset="0"/>
              <a:ea typeface="ＭＳ Ｐゴシック" panose="020B0600070205080204" pitchFamily="34" charset="-128"/>
            </a:endParaRPr>
          </a:p>
          <a:p>
            <a:pPr lvl="1" eaLnBrk="1" hangingPunct="1">
              <a:spcBef>
                <a:spcPct val="20000"/>
              </a:spcBef>
              <a:spcAft>
                <a:spcPct val="0"/>
              </a:spcAft>
              <a:buFont typeface="Arial" panose="020B0604020202020204" pitchFamily="34" charset="0"/>
              <a:buChar char="•"/>
            </a:pPr>
            <a:r>
              <a:rPr lang="fr-CA" altLang="fr-FR" sz="1800" dirty="0">
                <a:solidFill>
                  <a:srgbClr val="2D2E83"/>
                </a:solidFill>
                <a:latin typeface="Arial" panose="020B0604020202020204" pitchFamily="34" charset="0"/>
                <a:ea typeface="ＭＳ Ｐゴシック" panose="020B0600070205080204" pitchFamily="34" charset="-128"/>
              </a:rPr>
              <a:t>Très petit bois </a:t>
            </a:r>
            <a:r>
              <a:rPr lang="fr-CA" altLang="fr-FR" sz="1800" dirty="0" smtClean="0">
                <a:solidFill>
                  <a:srgbClr val="2D2E83"/>
                </a:solidFill>
                <a:latin typeface="Arial" panose="020B0604020202020204" pitchFamily="34" charset="0"/>
                <a:ea typeface="ＭＳ Ｐゴシック" panose="020B0600070205080204" pitchFamily="34" charset="-128"/>
              </a:rPr>
              <a:t>: 27.46 </a:t>
            </a:r>
            <a:r>
              <a:rPr lang="fr-CA" altLang="fr-FR" sz="1800" dirty="0">
                <a:solidFill>
                  <a:srgbClr val="2D2E83"/>
                </a:solidFill>
                <a:latin typeface="Arial" panose="020B0604020202020204" pitchFamily="34" charset="0"/>
                <a:ea typeface="ＭＳ Ｐゴシック" panose="020B0600070205080204" pitchFamily="34" charset="-128"/>
              </a:rPr>
              <a:t>%</a:t>
            </a:r>
          </a:p>
          <a:p>
            <a:pPr lvl="1" eaLnBrk="1" hangingPunct="1">
              <a:spcBef>
                <a:spcPct val="20000"/>
              </a:spcBef>
              <a:spcAft>
                <a:spcPct val="0"/>
              </a:spcAft>
              <a:buFont typeface="Arial" panose="020B0604020202020204" pitchFamily="34" charset="0"/>
              <a:buChar char="•"/>
            </a:pPr>
            <a:r>
              <a:rPr lang="fr-CA" altLang="fr-FR" sz="1800" dirty="0">
                <a:solidFill>
                  <a:srgbClr val="2D2E83"/>
                </a:solidFill>
                <a:latin typeface="Arial" panose="020B0604020202020204" pitchFamily="34" charset="0"/>
                <a:ea typeface="ＭＳ Ｐゴシック" panose="020B0600070205080204" pitchFamily="34" charset="-128"/>
              </a:rPr>
              <a:t>Petit bois : </a:t>
            </a:r>
            <a:r>
              <a:rPr lang="fr-CA" altLang="fr-FR" sz="1800" dirty="0" smtClean="0">
                <a:solidFill>
                  <a:srgbClr val="2D2E83"/>
                </a:solidFill>
                <a:latin typeface="Arial" panose="020B0604020202020204" pitchFamily="34" charset="0"/>
                <a:ea typeface="ＭＳ Ｐゴシック" panose="020B0600070205080204" pitchFamily="34" charset="-128"/>
              </a:rPr>
              <a:t>15.95 </a:t>
            </a:r>
            <a:r>
              <a:rPr lang="fr-CA" altLang="fr-FR" sz="1800" dirty="0">
                <a:solidFill>
                  <a:srgbClr val="2D2E83"/>
                </a:solidFill>
                <a:latin typeface="Arial" panose="020B0604020202020204" pitchFamily="34" charset="0"/>
                <a:ea typeface="ＭＳ Ｐゴシック" panose="020B0600070205080204" pitchFamily="34" charset="-128"/>
              </a:rPr>
              <a:t>%</a:t>
            </a:r>
          </a:p>
          <a:p>
            <a:pPr lvl="1" eaLnBrk="1" hangingPunct="1">
              <a:spcBef>
                <a:spcPct val="20000"/>
              </a:spcBef>
              <a:spcAft>
                <a:spcPct val="0"/>
              </a:spcAft>
              <a:buClr>
                <a:srgbClr val="F7C430"/>
              </a:buClr>
              <a:buFont typeface="Wingdings" panose="05000000000000000000" pitchFamily="2" charset="2"/>
              <a:buNone/>
            </a:pPr>
            <a:endParaRPr lang="fr-CA" altLang="fr-FR" sz="18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725032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Présentation1">
  <a:themeElements>
    <a:clrScheme name="Personnalisé 1">
      <a:dk1>
        <a:srgbClr val="2D2E83"/>
      </a:dk1>
      <a:lt1>
        <a:sysClr val="window" lastClr="FFFFFF"/>
      </a:lt1>
      <a:dk2>
        <a:srgbClr val="38A7DE"/>
      </a:dk2>
      <a:lt2>
        <a:srgbClr val="BDE3F2"/>
      </a:lt2>
      <a:accent1>
        <a:srgbClr val="005DA1"/>
      </a:accent1>
      <a:accent2>
        <a:srgbClr val="3B85C4"/>
      </a:accent2>
      <a:accent3>
        <a:srgbClr val="4DC0DF"/>
      </a:accent3>
      <a:accent4>
        <a:srgbClr val="2FB7C2"/>
      </a:accent4>
      <a:accent5>
        <a:srgbClr val="2FB7C2"/>
      </a:accent5>
      <a:accent6>
        <a:srgbClr val="F7F109"/>
      </a:accent6>
      <a:hlink>
        <a:srgbClr val="00B050"/>
      </a:hlink>
      <a:folHlink>
        <a:srgbClr val="002060"/>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Gouv_16-9.pptx [Lecture seule]" id="{896BC5C9-0D2D-4A6A-A922-AF837908D2AB}" vid="{161EE93F-5737-47BA-9774-09207D451AF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BAD357BD6A0E4D821A6519ED09DB9C" ma:contentTypeVersion="1" ma:contentTypeDescription="Crée un document." ma:contentTypeScope="" ma:versionID="f828d62b88f5fb9a2a522491a57ebff8">
  <xsd:schema xmlns:xsd="http://www.w3.org/2001/XMLSchema" xmlns:xs="http://www.w3.org/2001/XMLSchema" xmlns:p="http://schemas.microsoft.com/office/2006/metadata/properties" xmlns:ns2="http://schemas.microsoft.com/sharepoint/v4" targetNamespace="http://schemas.microsoft.com/office/2006/metadata/properties" ma:root="true" ma:fieldsID="8a85c721fb393e988d1bdd7d5dfec7f0"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EE7C10-C4C8-43B0-B967-32D48FD807B1}">
  <ds:schemaRefs>
    <ds:schemaRef ds:uri="http://schemas.microsoft.com/sharepoint/v3/contenttype/forms"/>
  </ds:schemaRefs>
</ds:datastoreItem>
</file>

<file path=customXml/itemProps2.xml><?xml version="1.0" encoding="utf-8"?>
<ds:datastoreItem xmlns:ds="http://schemas.openxmlformats.org/officeDocument/2006/customXml" ds:itemID="{36FD384E-B210-465E-8F5B-37061492B2EE}">
  <ds:schemaRefs>
    <ds:schemaRef ds:uri="http://schemas.microsoft.com/office/2006/metadata/properties"/>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3.xml><?xml version="1.0" encoding="utf-8"?>
<ds:datastoreItem xmlns:ds="http://schemas.openxmlformats.org/officeDocument/2006/customXml" ds:itemID="{B79B94ED-CF26-48B0-B857-CE1196E67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PPT-Gouv_4-3</Template>
  <TotalTime>14106</TotalTime>
  <Words>3741</Words>
  <Application>Microsoft Office PowerPoint</Application>
  <PresentationFormat>Grand écran</PresentationFormat>
  <Paragraphs>768</Paragraphs>
  <Slides>31</Slides>
  <Notes>29</Notes>
  <HiddenSlides>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ＭＳ Ｐゴシック</vt:lpstr>
      <vt:lpstr>Arial</vt:lpstr>
      <vt:lpstr>Calibri</vt:lpstr>
      <vt:lpstr>Times New Roman</vt:lpstr>
      <vt:lpstr>Verdana</vt:lpstr>
      <vt:lpstr>Wingdings</vt:lpstr>
      <vt:lpstr>Présentation1</vt:lpstr>
      <vt:lpstr>Présentation PowerPoint</vt:lpstr>
      <vt:lpstr>Présentation PowerPoint</vt:lpstr>
      <vt:lpstr>Superficies planifiées et chemins à construire, améliorer, réfectionner ou fermer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AEC à jour avec PRAN 300% 2022</vt:lpstr>
      <vt:lpstr>Présentation PowerPoint</vt:lpstr>
      <vt:lpstr>Présentation PowerPoint</vt:lpstr>
      <vt:lpstr>Présentation PowerPoint</vt:lpstr>
      <vt:lpstr>PAYSAGE – PRAN 300 2022 (%)</vt:lpstr>
      <vt:lpstr>Présentation PowerPoint</vt:lpstr>
      <vt:lpstr>Présentation PowerPoint</vt:lpstr>
      <vt:lpstr>Présentation PowerPoint</vt:lpstr>
    </vt:vector>
  </TitlesOfParts>
  <Company>MRN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Poirier, Frédéric (11-DOI)</dc:creator>
  <cp:lastModifiedBy>Delorme, Marc-André (111-UG/Baie-des-Chaleurs)</cp:lastModifiedBy>
  <cp:revision>445</cp:revision>
  <cp:lastPrinted>2019-10-08T18:52:55Z</cp:lastPrinted>
  <dcterms:created xsi:type="dcterms:W3CDTF">2017-11-13T15:09:49Z</dcterms:created>
  <dcterms:modified xsi:type="dcterms:W3CDTF">2022-06-21T12:23:12Z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0x010100D6BAD357BD6A0E4D821A6519ED09DB9C</vt:lpwstr>
  </property>
</Properties>
</file>