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303" r:id="rId7"/>
    <p:sldId id="306" r:id="rId8"/>
    <p:sldId id="302" r:id="rId9"/>
    <p:sldId id="308" r:id="rId10"/>
    <p:sldId id="310" r:id="rId11"/>
    <p:sldId id="304" r:id="rId12"/>
    <p:sldId id="313" r:id="rId13"/>
    <p:sldId id="305" r:id="rId14"/>
    <p:sldId id="309" r:id="rId15"/>
    <p:sldId id="314" r:id="rId16"/>
    <p:sldId id="315" r:id="rId17"/>
    <p:sldId id="312" r:id="rId18"/>
    <p:sldId id="311" r:id="rId19"/>
    <p:sldId id="307" r:id="rId20"/>
    <p:sldId id="301" r:id="rId21"/>
    <p:sldId id="317" r:id="rId22"/>
    <p:sldId id="316" r:id="rId23"/>
    <p:sldId id="318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87302" autoAdjust="0"/>
  </p:normalViewPr>
  <p:slideViewPr>
    <p:cSldViewPr>
      <p:cViewPr varScale="1">
        <p:scale>
          <a:sx n="116" d="100"/>
          <a:sy n="116" d="100"/>
        </p:scale>
        <p:origin x="13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Coût</a:t>
            </a:r>
            <a:r>
              <a:rPr lang="en-US" baseline="0"/>
              <a:t> désactivation pour le ponceau rond</a:t>
            </a:r>
            <a:r>
              <a:rPr lang="en-US"/>
              <a:t> ($/m)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'ref ponceau'!$C$26</c:f>
              <c:strCache>
                <c:ptCount val="1"/>
                <c:pt idx="0">
                  <c:v>Obs. FPI ($/m)
($/m)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chemeClr val="tx1"/>
                </a:solidFill>
              </a:ln>
            </c:spPr>
            <c:trendlineType val="linear"/>
            <c:dispRSqr val="1"/>
            <c:dispEq val="1"/>
            <c:trendlineLbl>
              <c:numFmt formatCode="General" sourceLinked="0"/>
            </c:trendlineLbl>
          </c:trendline>
          <c:xVal>
            <c:numRef>
              <c:f>'ref ponceau'!$F$27:$F$45</c:f>
              <c:numCache>
                <c:formatCode>General</c:formatCode>
                <c:ptCount val="19"/>
                <c:pt idx="0">
                  <c:v>450</c:v>
                </c:pt>
                <c:pt idx="1">
                  <c:v>500</c:v>
                </c:pt>
                <c:pt idx="2">
                  <c:v>600</c:v>
                </c:pt>
                <c:pt idx="3">
                  <c:v>700</c:v>
                </c:pt>
                <c:pt idx="4">
                  <c:v>800</c:v>
                </c:pt>
                <c:pt idx="5">
                  <c:v>900</c:v>
                </c:pt>
                <c:pt idx="6">
                  <c:v>1000</c:v>
                </c:pt>
                <c:pt idx="7">
                  <c:v>1200</c:v>
                </c:pt>
                <c:pt idx="8">
                  <c:v>1400</c:v>
                </c:pt>
                <c:pt idx="9">
                  <c:v>1500</c:v>
                </c:pt>
                <c:pt idx="10">
                  <c:v>1600</c:v>
                </c:pt>
                <c:pt idx="11">
                  <c:v>1800</c:v>
                </c:pt>
                <c:pt idx="12">
                  <c:v>2000</c:v>
                </c:pt>
                <c:pt idx="13">
                  <c:v>2200</c:v>
                </c:pt>
                <c:pt idx="14">
                  <c:v>2400</c:v>
                </c:pt>
                <c:pt idx="15">
                  <c:v>2700</c:v>
                </c:pt>
                <c:pt idx="16">
                  <c:v>3000</c:v>
                </c:pt>
                <c:pt idx="17">
                  <c:v>3300</c:v>
                </c:pt>
                <c:pt idx="18">
                  <c:v>3600</c:v>
                </c:pt>
              </c:numCache>
            </c:numRef>
          </c:xVal>
          <c:yVal>
            <c:numRef>
              <c:f>'ref ponceau'!$C$27:$C$45</c:f>
              <c:numCache>
                <c:formatCode>0</c:formatCode>
                <c:ptCount val="19"/>
                <c:pt idx="0">
                  <c:v>37.200000000000003</c:v>
                </c:pt>
                <c:pt idx="1">
                  <c:v>44</c:v>
                </c:pt>
                <c:pt idx="2">
                  <c:v>52.4</c:v>
                </c:pt>
                <c:pt idx="3">
                  <c:v>76</c:v>
                </c:pt>
                <c:pt idx="4">
                  <c:v>85</c:v>
                </c:pt>
                <c:pt idx="5">
                  <c:v>115.5</c:v>
                </c:pt>
                <c:pt idx="6">
                  <c:v>128.5</c:v>
                </c:pt>
                <c:pt idx="7">
                  <c:v>134</c:v>
                </c:pt>
                <c:pt idx="8">
                  <c:v>224.7</c:v>
                </c:pt>
                <c:pt idx="9">
                  <c:v>235.2</c:v>
                </c:pt>
                <c:pt idx="10">
                  <c:v>212.1</c:v>
                </c:pt>
                <c:pt idx="11">
                  <c:v>217</c:v>
                </c:pt>
                <c:pt idx="12">
                  <c:v>292.5</c:v>
                </c:pt>
                <c:pt idx="13">
                  <c:v>303.3</c:v>
                </c:pt>
                <c:pt idx="14">
                  <c:v>360</c:v>
                </c:pt>
                <c:pt idx="15">
                  <c:v>394.2</c:v>
                </c:pt>
                <c:pt idx="16">
                  <c:v>474.3</c:v>
                </c:pt>
                <c:pt idx="17">
                  <c:v>464.4</c:v>
                </c:pt>
                <c:pt idx="18">
                  <c:v>452.7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'ref ponceau'!$B$46</c:f>
              <c:strCache>
                <c:ptCount val="1"/>
                <c:pt idx="0">
                  <c:v>Obs. Côte Nord</c:v>
                </c:pt>
              </c:strCache>
            </c:strRef>
          </c:tx>
          <c:spPr>
            <a:ln w="28575">
              <a:noFill/>
            </a:ln>
          </c:spPr>
          <c:xVal>
            <c:numRef>
              <c:f>'ref ponceau'!$F$46</c:f>
              <c:numCache>
                <c:formatCode>General</c:formatCode>
                <c:ptCount val="1"/>
                <c:pt idx="0">
                  <c:v>1000</c:v>
                </c:pt>
              </c:numCache>
            </c:numRef>
          </c:xVal>
          <c:yVal>
            <c:numRef>
              <c:f>'ref ponceau'!$C$46</c:f>
              <c:numCache>
                <c:formatCode>0</c:formatCode>
                <c:ptCount val="1"/>
                <c:pt idx="0">
                  <c:v>190.9341666666667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366560"/>
        <c:axId val="510366952"/>
      </c:scatterChart>
      <c:valAx>
        <c:axId val="51036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Diametre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0366952"/>
        <c:crosses val="autoZero"/>
        <c:crossBetween val="midCat"/>
      </c:valAx>
      <c:valAx>
        <c:axId val="510366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Coût ($/m)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510366560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 sz="1000" dirty="0" smtClean="0">
                <a:latin typeface="Arial" pitchFamily="34" charset="0"/>
                <a:cs typeface="Arial" pitchFamily="34" charset="0"/>
              </a:rPr>
              <a:t>Titre de la présentation</a:t>
            </a:r>
            <a:endParaRPr lang="fr-CA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C680-6F3D-43D8-83A4-33BF20A1B0BA}" type="slidenum">
              <a:rPr lang="en-CA" sz="1000" smtClean="0">
                <a:latin typeface="Arial" pitchFamily="34" charset="0"/>
                <a:cs typeface="Arial" pitchFamily="34" charset="0"/>
              </a:rPr>
              <a:t>‹N°›</a:t>
            </a:fld>
            <a:endParaRPr lang="en-CA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36" y="107504"/>
            <a:ext cx="1371600" cy="6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A6816-1D6C-40B4-9FAC-EE51D62CD2B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8027-9E4C-4947-A70D-4FE6424BEF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5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2138" y="976313"/>
            <a:ext cx="5640387" cy="4230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822374" y="5808046"/>
            <a:ext cx="2971800" cy="457200"/>
          </a:xfrm>
          <a:prstGeom prst="rect">
            <a:avLst/>
          </a:prstGeom>
        </p:spPr>
        <p:txBody>
          <a:bodyPr/>
          <a:lstStyle/>
          <a:p>
            <a:fld id="{CE3F6CF2-AA75-457E-820B-85B5C07CD9D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34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fpinnovations.ca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37"/>
            <a:ext cx="9144000" cy="182880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1" y="980728"/>
            <a:ext cx="3845591" cy="2203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1" y="5295602"/>
            <a:ext cx="7200800" cy="130175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A" noProof="0" dirty="0" smtClean="0"/>
              <a:t>Auteur et date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691681" y="4454680"/>
            <a:ext cx="7200800" cy="79564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A" noProof="0" dirty="0" smtClean="0"/>
              <a:t>Sous-titre</a:t>
            </a:r>
          </a:p>
        </p:txBody>
      </p:sp>
      <p:sp>
        <p:nvSpPr>
          <p:cNvPr id="20" name="Titre 4"/>
          <p:cNvSpPr>
            <a:spLocks noGrp="1"/>
          </p:cNvSpPr>
          <p:nvPr>
            <p:ph type="title" hasCustomPrompt="1"/>
          </p:nvPr>
        </p:nvSpPr>
        <p:spPr>
          <a:xfrm>
            <a:off x="1691681" y="3355678"/>
            <a:ext cx="7200800" cy="105651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CA" noProof="0" dirty="0" smtClean="0"/>
              <a:t>Titre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442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rps d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r-CA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79512" y="152400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	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86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r-CA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855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fr-CA" noProof="0" dirty="0" smtClean="0"/>
              <a:t>Cliquez et inscrivez un titre</a:t>
            </a:r>
            <a:endParaRPr lang="fr-CA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724400" y="1533525"/>
            <a:ext cx="42400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9512" y="1533525"/>
            <a:ext cx="43924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onne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fr-CA" noProof="0" dirty="0" smtClean="0"/>
              <a:t>Cliquez et inscrivez un titre</a:t>
            </a:r>
            <a:endParaRPr lang="fr-CA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9512" y="1533525"/>
            <a:ext cx="43924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Bildplatzhalter 1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4724400" y="1533525"/>
            <a:ext cx="4240088" cy="44862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fr-CA" noProof="0" dirty="0" smtClean="0"/>
              <a:t>Cliquez pour ajouter une image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12020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fr-CA" noProof="0" dirty="0" smtClean="0"/>
              <a:t>Cliquez et inscrivez un titre</a:t>
            </a:r>
            <a:endParaRPr lang="fr-CA" noProof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179512" y="1340769"/>
            <a:ext cx="8784976" cy="4679032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fr-CA" noProof="0" dirty="0" smtClean="0"/>
              <a:t>Cliquez pour ajouter une image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0760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fr-CA" noProof="0" dirty="0" smtClean="0"/>
              <a:t>Cliquez et inscrivez un titre</a:t>
            </a:r>
            <a:endParaRPr lang="fr-CA" noProof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208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19200"/>
            <a:ext cx="9159240" cy="1828800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 userDrawn="1"/>
        </p:nvSpPr>
        <p:spPr>
          <a:xfrm>
            <a:off x="3352800" y="5715001"/>
            <a:ext cx="5257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www.fpinnovations.ca</a:t>
            </a:r>
            <a:endParaRPr lang="en-US" dirty="0" smtClean="0"/>
          </a:p>
        </p:txBody>
      </p:sp>
      <p:pic>
        <p:nvPicPr>
          <p:cNvPr id="21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1" y="5411293"/>
            <a:ext cx="214901" cy="214901"/>
          </a:xfrm>
          <a:prstGeom prst="rect">
            <a:avLst/>
          </a:prstGeom>
        </p:spPr>
      </p:pic>
      <p:pic>
        <p:nvPicPr>
          <p:cNvPr id="22" name="Picture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7"/>
          <a:stretch/>
        </p:blipFill>
        <p:spPr>
          <a:xfrm>
            <a:off x="3700460" y="5410476"/>
            <a:ext cx="222958" cy="220482"/>
          </a:xfrm>
          <a:prstGeom prst="rect">
            <a:avLst/>
          </a:prstGeom>
        </p:spPr>
      </p:pic>
      <p:pic>
        <p:nvPicPr>
          <p:cNvPr id="23" name="Picture 2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10200"/>
            <a:ext cx="215994" cy="215994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3048000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228600"/>
            <a:ext cx="1708406" cy="80199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0728"/>
            <a:ext cx="3845591" cy="220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3352800" y="6553200"/>
            <a:ext cx="65345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2017 FPInnovations. Tous droits réservés. Reproduction et diffusion interdites.</a:t>
            </a:r>
            <a:r>
              <a:rPr lang="fr-CA" sz="55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Les</a:t>
            </a:r>
            <a:r>
              <a:rPr lang="fr-CA" sz="55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marques et les logos de FPInnovations sont des marques déposées de FPInnovations</a:t>
            </a:r>
          </a:p>
          <a:p>
            <a:r>
              <a:rPr lang="en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All rights reserved. Copying and redistribution prohibited. ® FPInnovations, its marks and logos are trademarks of FPInnovations.</a:t>
            </a:r>
            <a:endParaRPr lang="fr-CA" sz="550" noProof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32" y="76200"/>
            <a:ext cx="8663880" cy="140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noProof="0" dirty="0" smtClean="0"/>
              <a:t>Modifiez le style du titre</a:t>
            </a:r>
            <a:endParaRPr lang="fr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638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endParaRPr lang="fr-CA" noProof="0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98" y="6251673"/>
            <a:ext cx="1291603" cy="606326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17730" y="6553200"/>
            <a:ext cx="6534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2017 FPInnovations. Tous droits réservés. Reproduction et diffusion interdites.</a:t>
            </a:r>
            <a:r>
              <a:rPr lang="fr-CA" sz="60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Les</a:t>
            </a:r>
            <a:r>
              <a:rPr lang="fr-CA" sz="60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marques et les logos de FPInnovations sont des marques déposées de FPInnovations</a:t>
            </a:r>
          </a:p>
          <a:p>
            <a:r>
              <a:rPr lang="en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All rights reserved. Copying and redistribution prohibited. ® FPInnovations, its marks and logos are trademarks of FPInnovations.</a:t>
            </a:r>
            <a:endParaRPr lang="fr-CA" sz="600" noProof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9" r:id="rId3"/>
    <p:sldLayoutId id="2147483697" r:id="rId4"/>
    <p:sldLayoutId id="2147483700" r:id="rId5"/>
    <p:sldLayoutId id="2147483701" r:id="rId6"/>
    <p:sldLayoutId id="2147483702" r:id="rId7"/>
    <p:sldLayoutId id="214748368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14375" indent="-3524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▫"/>
        <a:defRPr sz="28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thiel@fpinnovations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 smtClean="0"/>
              <a:t>Matthew Thiel</a:t>
            </a:r>
          </a:p>
          <a:p>
            <a:r>
              <a:rPr lang="fr-CA" dirty="0" smtClean="0"/>
              <a:t>Octobre, 2017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Caribou: Démantèlement d’infrastructure et évaluation des traverses temporaires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9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Apprentissages: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5383088" cy="4525963"/>
          </a:xfrm>
        </p:spPr>
        <p:txBody>
          <a:bodyPr/>
          <a:lstStyle/>
          <a:p>
            <a:r>
              <a:rPr lang="en-US" sz="2400" dirty="0" err="1" smtClean="0"/>
              <a:t>Plusieurs</a:t>
            </a:r>
            <a:r>
              <a:rPr lang="en-US" sz="2400" dirty="0"/>
              <a:t> </a:t>
            </a:r>
            <a:r>
              <a:rPr lang="en-US" sz="2400" dirty="0" smtClean="0"/>
              <a:t>machines/</a:t>
            </a:r>
            <a:r>
              <a:rPr lang="en-US" sz="2400" dirty="0" err="1" smtClean="0"/>
              <a:t>travailleurs</a:t>
            </a:r>
            <a:r>
              <a:rPr lang="en-US" sz="2400" dirty="0" smtClean="0"/>
              <a:t> </a:t>
            </a:r>
            <a:r>
              <a:rPr lang="en-US" sz="2400" dirty="0" err="1" smtClean="0"/>
              <a:t>necessite</a:t>
            </a:r>
            <a:r>
              <a:rPr lang="en-US" sz="2400" dirty="0" smtClean="0"/>
              <a:t> un bon organization pour minimizer les </a:t>
            </a:r>
            <a:r>
              <a:rPr lang="en-US" sz="2400" dirty="0" err="1" smtClean="0"/>
              <a:t>délais</a:t>
            </a:r>
            <a:r>
              <a:rPr lang="en-US" sz="2400" dirty="0" smtClean="0"/>
              <a:t> </a:t>
            </a:r>
            <a:r>
              <a:rPr lang="en-US" sz="2400" dirty="0" err="1" smtClean="0"/>
              <a:t>opérationnels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err="1" smtClean="0"/>
              <a:t>Attente</a:t>
            </a:r>
            <a:r>
              <a:rPr lang="en-US" sz="2400" dirty="0" smtClean="0"/>
              <a:t> </a:t>
            </a:r>
            <a:r>
              <a:rPr lang="en-US" sz="2400" dirty="0" err="1" smtClean="0"/>
              <a:t>quand</a:t>
            </a:r>
            <a:r>
              <a:rPr lang="en-US" sz="2400" dirty="0" smtClean="0"/>
              <a:t> 2 machines se </a:t>
            </a:r>
            <a:r>
              <a:rPr lang="en-US" sz="2400" dirty="0" err="1" smtClean="0"/>
              <a:t>croisent</a:t>
            </a:r>
            <a:r>
              <a:rPr lang="en-US" sz="2400" dirty="0" smtClean="0"/>
              <a:t> (mousse)</a:t>
            </a:r>
          </a:p>
          <a:p>
            <a:pPr lvl="1"/>
            <a:r>
              <a:rPr lang="en-US" sz="2400" dirty="0" smtClean="0"/>
              <a:t>Transporter </a:t>
            </a:r>
            <a:r>
              <a:rPr lang="en-US" sz="2400" dirty="0" err="1" smtClean="0"/>
              <a:t>rouleau</a:t>
            </a:r>
            <a:r>
              <a:rPr lang="en-US" sz="2400" dirty="0" smtClean="0"/>
              <a:t> de </a:t>
            </a:r>
            <a:r>
              <a:rPr lang="en-US" sz="2400" dirty="0" err="1" smtClean="0"/>
              <a:t>géotextile</a:t>
            </a:r>
            <a:r>
              <a:rPr lang="en-US" sz="2400" dirty="0" smtClean="0"/>
              <a:t> – </a:t>
            </a:r>
            <a:r>
              <a:rPr lang="en-US" sz="2400" dirty="0" err="1" smtClean="0"/>
              <a:t>mesurer</a:t>
            </a:r>
            <a:r>
              <a:rPr lang="en-US" sz="2400" dirty="0" smtClean="0"/>
              <a:t>/</a:t>
            </a:r>
            <a:r>
              <a:rPr lang="en-US" sz="2400" dirty="0" err="1" smtClean="0"/>
              <a:t>couper</a:t>
            </a:r>
            <a:r>
              <a:rPr lang="en-US" sz="2400" dirty="0" smtClean="0"/>
              <a:t> </a:t>
            </a:r>
            <a:r>
              <a:rPr lang="en-US" sz="2400" dirty="0" err="1" smtClean="0"/>
              <a:t>serait</a:t>
            </a:r>
            <a:r>
              <a:rPr lang="en-US" sz="2400" dirty="0" smtClean="0"/>
              <a:t> plus </a:t>
            </a:r>
            <a:r>
              <a:rPr lang="en-US" sz="2400" dirty="0" err="1" smtClean="0"/>
              <a:t>efficace</a:t>
            </a:r>
            <a:endParaRPr lang="en-US" sz="2400" dirty="0" smtClean="0"/>
          </a:p>
          <a:p>
            <a:pPr lvl="1"/>
            <a:r>
              <a:rPr lang="en-US" sz="2400" dirty="0" err="1" smtClean="0"/>
              <a:t>Préparer</a:t>
            </a:r>
            <a:r>
              <a:rPr lang="en-US" sz="2400" dirty="0" smtClean="0"/>
              <a:t> mousse/</a:t>
            </a:r>
            <a:r>
              <a:rPr lang="en-US" sz="2400" dirty="0" err="1" smtClean="0"/>
              <a:t>roches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avance</a:t>
            </a:r>
            <a:r>
              <a:rPr lang="en-US" sz="2400" dirty="0" smtClean="0"/>
              <a:t> </a:t>
            </a:r>
            <a:r>
              <a:rPr lang="en-US" sz="2400" dirty="0" err="1" smtClean="0"/>
              <a:t>quand</a:t>
            </a:r>
            <a:r>
              <a:rPr lang="en-US" sz="2400" dirty="0" smtClean="0"/>
              <a:t> possible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67" y="1219200"/>
            <a:ext cx="35219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66" y="3657600"/>
            <a:ext cx="353265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Enrochement: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4392488" cy="4525963"/>
          </a:xfrm>
        </p:spPr>
        <p:txBody>
          <a:bodyPr/>
          <a:lstStyle/>
          <a:p>
            <a:r>
              <a:rPr lang="en-US" sz="2400" dirty="0" err="1" smtClean="0"/>
              <a:t>Enrochement</a:t>
            </a:r>
            <a:r>
              <a:rPr lang="en-US" sz="2400" dirty="0" smtClean="0"/>
              <a:t> </a:t>
            </a:r>
            <a:r>
              <a:rPr lang="en-US" sz="2400" dirty="0" err="1" smtClean="0"/>
              <a:t>j’usqu’au</a:t>
            </a:r>
            <a:r>
              <a:rPr lang="en-US" sz="2400" dirty="0" smtClean="0"/>
              <a:t> haut </a:t>
            </a:r>
            <a:r>
              <a:rPr lang="en-US" sz="2400" dirty="0" err="1" smtClean="0"/>
              <a:t>niveau</a:t>
            </a:r>
            <a:r>
              <a:rPr lang="en-US" sz="2400" dirty="0" smtClean="0"/>
              <a:t> </a:t>
            </a:r>
            <a:r>
              <a:rPr lang="en-US" sz="2400" dirty="0" err="1" smtClean="0"/>
              <a:t>d’eau</a:t>
            </a:r>
            <a:r>
              <a:rPr lang="en-US" sz="2400" dirty="0" smtClean="0"/>
              <a:t> </a:t>
            </a:r>
            <a:r>
              <a:rPr lang="en-US" sz="2400" dirty="0" err="1" smtClean="0"/>
              <a:t>réquis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Haute </a:t>
            </a:r>
            <a:r>
              <a:rPr lang="en-US" sz="2400" dirty="0" err="1" smtClean="0"/>
              <a:t>précision</a:t>
            </a:r>
            <a:r>
              <a:rPr lang="en-US" sz="2400" dirty="0" smtClean="0"/>
              <a:t> </a:t>
            </a:r>
            <a:r>
              <a:rPr lang="en-US" sz="2400" dirty="0" err="1" smtClean="0"/>
              <a:t>réquis</a:t>
            </a:r>
            <a:r>
              <a:rPr lang="en-US" sz="2400" dirty="0" smtClean="0"/>
              <a:t> par </a:t>
            </a:r>
            <a:r>
              <a:rPr lang="en-US" sz="2400" dirty="0" err="1" smtClean="0"/>
              <a:t>l’opérateur</a:t>
            </a:r>
            <a:r>
              <a:rPr lang="en-US" sz="2400" dirty="0" smtClean="0"/>
              <a:t> pour </a:t>
            </a:r>
            <a:r>
              <a:rPr lang="en-US" sz="2400" dirty="0" err="1" smtClean="0"/>
              <a:t>bien</a:t>
            </a:r>
            <a:r>
              <a:rPr lang="en-US" sz="2400" dirty="0" smtClean="0"/>
              <a:t> placer les </a:t>
            </a:r>
            <a:r>
              <a:rPr lang="en-US" sz="2400" dirty="0" err="1" smtClean="0"/>
              <a:t>roches</a:t>
            </a:r>
            <a:r>
              <a:rPr lang="en-US" sz="2400" dirty="0" smtClean="0"/>
              <a:t> sans </a:t>
            </a:r>
            <a:r>
              <a:rPr lang="en-US" sz="2400" dirty="0" err="1" smtClean="0"/>
              <a:t>utiliser</a:t>
            </a:r>
            <a:r>
              <a:rPr lang="en-US" sz="2400" dirty="0" smtClean="0"/>
              <a:t> trop</a:t>
            </a:r>
          </a:p>
          <a:p>
            <a:r>
              <a:rPr lang="en-US" sz="2400" dirty="0" smtClean="0"/>
              <a:t>Standard = </a:t>
            </a:r>
            <a:r>
              <a:rPr lang="en-US" sz="2400" dirty="0" err="1" smtClean="0"/>
              <a:t>casque</a:t>
            </a:r>
            <a:r>
              <a:rPr lang="en-US" sz="2400" dirty="0" smtClean="0"/>
              <a:t> </a:t>
            </a:r>
            <a:r>
              <a:rPr lang="en-US" sz="2400" dirty="0" err="1" smtClean="0"/>
              <a:t>doit</a:t>
            </a:r>
            <a:r>
              <a:rPr lang="en-US" sz="2400" dirty="0" smtClean="0"/>
              <a:t> pas </a:t>
            </a:r>
            <a:r>
              <a:rPr lang="en-US" sz="2400" dirty="0" err="1" smtClean="0"/>
              <a:t>entrer</a:t>
            </a:r>
            <a:r>
              <a:rPr lang="en-US" sz="2400" dirty="0" smtClean="0"/>
              <a:t> entre les </a:t>
            </a:r>
            <a:r>
              <a:rPr lang="en-US" sz="2400" dirty="0" err="1" smtClean="0"/>
              <a:t>roches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Placer </a:t>
            </a:r>
            <a:r>
              <a:rPr lang="en-US" sz="2000" dirty="0" err="1" smtClean="0"/>
              <a:t>gros</a:t>
            </a:r>
            <a:r>
              <a:rPr lang="en-US" sz="2000" dirty="0" smtClean="0"/>
              <a:t> </a:t>
            </a:r>
            <a:r>
              <a:rPr lang="en-US" sz="2000" dirty="0" err="1" smtClean="0"/>
              <a:t>roches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premier</a:t>
            </a:r>
          </a:p>
          <a:p>
            <a:pPr lvl="1"/>
            <a:r>
              <a:rPr lang="en-US" sz="2000" dirty="0" err="1" smtClean="0"/>
              <a:t>Remplir</a:t>
            </a:r>
            <a:r>
              <a:rPr lang="en-US" sz="2000" dirty="0" smtClean="0"/>
              <a:t> les </a:t>
            </a:r>
            <a:r>
              <a:rPr lang="en-US" sz="2000" dirty="0" err="1" smtClean="0"/>
              <a:t>trous</a:t>
            </a:r>
            <a:r>
              <a:rPr lang="en-US" sz="2000" dirty="0" smtClean="0"/>
              <a:t> avec </a:t>
            </a:r>
            <a:r>
              <a:rPr lang="en-US" sz="2000" dirty="0" err="1" smtClean="0"/>
              <a:t>petits</a:t>
            </a:r>
            <a:r>
              <a:rPr lang="en-US" sz="2000" dirty="0" smtClean="0"/>
              <a:t> </a:t>
            </a:r>
            <a:r>
              <a:rPr lang="en-US" sz="2000" dirty="0" err="1" smtClean="0"/>
              <a:t>roches</a:t>
            </a:r>
            <a:r>
              <a:rPr lang="en-US" sz="2000" dirty="0" smtClean="0"/>
              <a:t> pour </a:t>
            </a:r>
            <a:r>
              <a:rPr lang="en-US" sz="2000" dirty="0" err="1" smtClean="0"/>
              <a:t>stabiliser</a:t>
            </a:r>
            <a:r>
              <a:rPr lang="en-US" sz="2000" dirty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minimisant</a:t>
            </a:r>
            <a:r>
              <a:rPr lang="en-US" sz="2000" dirty="0" smtClean="0"/>
              <a:t> volume de </a:t>
            </a:r>
            <a:r>
              <a:rPr lang="en-US" sz="2000" dirty="0" err="1" smtClean="0"/>
              <a:t>roches</a:t>
            </a:r>
            <a:r>
              <a:rPr lang="en-US" sz="2000" dirty="0" smtClean="0"/>
              <a:t> </a:t>
            </a:r>
            <a:r>
              <a:rPr lang="en-US" sz="2000" dirty="0" err="1" smtClean="0"/>
              <a:t>réquis</a:t>
            </a:r>
            <a:r>
              <a:rPr lang="en-US" sz="2000" dirty="0" smtClean="0"/>
              <a:t> (surtout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régions</a:t>
            </a:r>
            <a:r>
              <a:rPr lang="en-US" sz="2000" dirty="0" smtClean="0"/>
              <a:t> </a:t>
            </a:r>
            <a:r>
              <a:rPr lang="en-US" sz="2000" dirty="0" err="1" smtClean="0"/>
              <a:t>moins</a:t>
            </a:r>
            <a:r>
              <a:rPr lang="en-US" sz="2000" dirty="0" smtClean="0"/>
              <a:t> </a:t>
            </a:r>
            <a:r>
              <a:rPr lang="en-US" sz="2000" dirty="0" err="1" smtClean="0"/>
              <a:t>rocheuses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1480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29049"/>
            <a:ext cx="411480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55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Mousse: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57288"/>
            <a:ext cx="4468688" cy="4892676"/>
          </a:xfrm>
        </p:spPr>
        <p:txBody>
          <a:bodyPr/>
          <a:lstStyle/>
          <a:p>
            <a:r>
              <a:rPr lang="en-US" sz="2800" dirty="0" smtClean="0"/>
              <a:t>2 </a:t>
            </a:r>
            <a:r>
              <a:rPr lang="en-US" sz="2800" dirty="0" err="1" smtClean="0"/>
              <a:t>méthodes</a:t>
            </a:r>
            <a:r>
              <a:rPr lang="en-US" sz="2800" dirty="0" smtClean="0"/>
              <a:t> </a:t>
            </a:r>
            <a:r>
              <a:rPr lang="en-US" sz="2800" dirty="0" err="1" smtClean="0"/>
              <a:t>observées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 err="1" smtClean="0"/>
              <a:t>pelles</a:t>
            </a:r>
            <a:r>
              <a:rPr lang="en-US" sz="2400" dirty="0" smtClean="0"/>
              <a:t> </a:t>
            </a:r>
            <a:r>
              <a:rPr lang="en-US" sz="2400" dirty="0" err="1" smtClean="0"/>
              <a:t>récoltent</a:t>
            </a:r>
            <a:r>
              <a:rPr lang="en-US" sz="2400" dirty="0" smtClean="0"/>
              <a:t>/ </a:t>
            </a:r>
            <a:r>
              <a:rPr lang="en-US" sz="2400" dirty="0" err="1" smtClean="0"/>
              <a:t>transportent</a:t>
            </a:r>
            <a:r>
              <a:rPr lang="en-US" sz="2400" dirty="0" smtClean="0"/>
              <a:t> (</a:t>
            </a:r>
            <a:r>
              <a:rPr lang="en-US" sz="2400" dirty="0" err="1" smtClean="0"/>
              <a:t>en</a:t>
            </a:r>
            <a:r>
              <a:rPr lang="en-US" sz="2400" dirty="0" smtClean="0"/>
              <a:t> traction) la mousse </a:t>
            </a:r>
            <a:r>
              <a:rPr lang="en-US" sz="2400" dirty="0" err="1" smtClean="0"/>
              <a:t>en</a:t>
            </a:r>
            <a:r>
              <a:rPr lang="en-US" sz="2400" dirty="0" smtClean="0"/>
              <a:t> meme temps du plus </a:t>
            </a:r>
            <a:r>
              <a:rPr lang="en-US" sz="2400" dirty="0" err="1" smtClean="0"/>
              <a:t>proche</a:t>
            </a:r>
            <a:r>
              <a:rPr lang="en-US" sz="2400" dirty="0" smtClean="0"/>
              <a:t> place possible. </a:t>
            </a:r>
            <a:endParaRPr lang="en-US" sz="2400" dirty="0"/>
          </a:p>
          <a:p>
            <a:pPr lvl="1"/>
            <a:r>
              <a:rPr lang="en-US" sz="2400" dirty="0" smtClean="0"/>
              <a:t>1 </a:t>
            </a:r>
            <a:r>
              <a:rPr lang="en-US" sz="2400" dirty="0" err="1" smtClean="0"/>
              <a:t>pelle</a:t>
            </a:r>
            <a:r>
              <a:rPr lang="en-US" sz="2400" dirty="0" smtClean="0"/>
              <a:t> </a:t>
            </a:r>
            <a:r>
              <a:rPr lang="en-US" sz="2400" dirty="0" err="1" smtClean="0"/>
              <a:t>récolte</a:t>
            </a:r>
            <a:r>
              <a:rPr lang="en-US" sz="2400" dirty="0" smtClean="0"/>
              <a:t> la mousse </a:t>
            </a:r>
            <a:r>
              <a:rPr lang="en-US" sz="2400" dirty="0" err="1" smtClean="0"/>
              <a:t>dans</a:t>
            </a:r>
            <a:r>
              <a:rPr lang="en-US" sz="2400" dirty="0" smtClean="0"/>
              <a:t> un place avec un </a:t>
            </a:r>
            <a:r>
              <a:rPr lang="en-US" sz="2400" dirty="0" err="1" smtClean="0"/>
              <a:t>abondance</a:t>
            </a:r>
            <a:r>
              <a:rPr lang="en-US" sz="2400" dirty="0" smtClean="0"/>
              <a:t>, transport par camion, </a:t>
            </a:r>
            <a:r>
              <a:rPr lang="en-US" sz="2400" dirty="0" err="1" smtClean="0"/>
              <a:t>deuxième</a:t>
            </a:r>
            <a:r>
              <a:rPr lang="en-US" sz="2400" dirty="0" smtClean="0"/>
              <a:t> </a:t>
            </a:r>
            <a:r>
              <a:rPr lang="en-US" sz="2400" dirty="0" err="1" smtClean="0"/>
              <a:t>pelle</a:t>
            </a:r>
            <a:r>
              <a:rPr lang="en-US" sz="2400" dirty="0" smtClean="0"/>
              <a:t> place la mousse.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157287"/>
            <a:ext cx="3429001" cy="2571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29048"/>
            <a:ext cx="3429001" cy="25717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6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Mousse: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13</a:t>
            </a:fld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28684"/>
              </p:ext>
            </p:extLst>
          </p:nvPr>
        </p:nvGraphicFramePr>
        <p:xfrm>
          <a:off x="1371600" y="1219200"/>
          <a:ext cx="6553201" cy="2196465"/>
        </p:xfrm>
        <a:graphic>
          <a:graphicData uri="http://schemas.openxmlformats.org/drawingml/2006/table">
            <a:tbl>
              <a:tblPr/>
              <a:tblGrid>
                <a:gridCol w="2335292"/>
                <a:gridCol w="1184569"/>
                <a:gridCol w="1066110"/>
                <a:gridCol w="748030"/>
                <a:gridCol w="1219200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Méthode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CA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Surface traité (m²)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CA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HMP (3 machines)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CA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m²/HMP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CA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Délais Opérationnels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algn="l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pelles en même temps (récolte de la mousse, transport en traction, placement)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 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158.6 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algn="l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pelle pour placer, 1 pelle pour récolter de la mousse (transport par camion)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</a:t>
                      </a:r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>
          <a:xfrm>
            <a:off x="179512" y="3505200"/>
            <a:ext cx="8050088" cy="2544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fr-CA" sz="320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▫"/>
              <a:defRPr lang="fr-CA" sz="2800" kern="1200" baseline="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-"/>
              <a:defRPr lang="fr-CA" sz="240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Plus haute temps </a:t>
            </a:r>
            <a:r>
              <a:rPr lang="en-US" sz="2400" dirty="0" err="1" smtClean="0"/>
              <a:t>d’attente</a:t>
            </a:r>
            <a:r>
              <a:rPr lang="en-US" sz="2400" dirty="0" smtClean="0"/>
              <a:t> sur la </a:t>
            </a:r>
            <a:r>
              <a:rPr lang="en-US" sz="2400" dirty="0" err="1" smtClean="0"/>
              <a:t>méthode</a:t>
            </a:r>
            <a:r>
              <a:rPr lang="en-US" sz="2400" dirty="0" smtClean="0"/>
              <a:t> 1 (2 </a:t>
            </a:r>
            <a:r>
              <a:rPr lang="en-US" sz="2400" dirty="0" err="1" smtClean="0"/>
              <a:t>pelles</a:t>
            </a:r>
            <a:r>
              <a:rPr lang="en-US" sz="2400" dirty="0" smtClean="0"/>
              <a:t>) </a:t>
            </a:r>
            <a:r>
              <a:rPr lang="en-US" sz="2400" dirty="0" err="1" smtClean="0"/>
              <a:t>quand</a:t>
            </a:r>
            <a:r>
              <a:rPr lang="en-US" sz="2400" dirty="0" smtClean="0"/>
              <a:t> les machines se </a:t>
            </a:r>
            <a:r>
              <a:rPr lang="en-US" sz="2400" dirty="0" err="1" smtClean="0"/>
              <a:t>croisent</a:t>
            </a:r>
            <a:r>
              <a:rPr lang="en-US" sz="2400" dirty="0" smtClean="0"/>
              <a:t>/</a:t>
            </a:r>
            <a:r>
              <a:rPr lang="en-US" sz="2400" dirty="0" err="1" smtClean="0"/>
              <a:t>attendent</a:t>
            </a:r>
            <a:r>
              <a:rPr lang="en-US" sz="2400" dirty="0" smtClean="0"/>
              <a:t> </a:t>
            </a:r>
            <a:r>
              <a:rPr lang="en-US" sz="2400" dirty="0" err="1" smtClean="0"/>
              <a:t>l’autre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moins</a:t>
            </a:r>
            <a:r>
              <a:rPr lang="en-US" sz="2400" dirty="0" smtClean="0"/>
              <a:t> </a:t>
            </a:r>
            <a:r>
              <a:rPr lang="en-US" sz="2400" dirty="0" err="1" smtClean="0"/>
              <a:t>productif</a:t>
            </a:r>
            <a:endParaRPr lang="en-US" sz="2400" dirty="0" smtClean="0"/>
          </a:p>
          <a:p>
            <a:r>
              <a:rPr lang="en-US" sz="2400" dirty="0" err="1" smtClean="0"/>
              <a:t>Méthode</a:t>
            </a:r>
            <a:r>
              <a:rPr lang="en-US" sz="2400" dirty="0" smtClean="0"/>
              <a:t> 1 </a:t>
            </a:r>
            <a:r>
              <a:rPr lang="en-US" sz="2400" dirty="0" err="1" smtClean="0"/>
              <a:t>aussi</a:t>
            </a:r>
            <a:r>
              <a:rPr lang="en-US" sz="2400" dirty="0" smtClean="0"/>
              <a:t> </a:t>
            </a:r>
            <a:r>
              <a:rPr lang="en-US" sz="2400" dirty="0" err="1" smtClean="0"/>
              <a:t>dur</a:t>
            </a:r>
            <a:r>
              <a:rPr lang="en-US" sz="2400" dirty="0" smtClean="0"/>
              <a:t> sur la traction des machines </a:t>
            </a:r>
            <a:r>
              <a:rPr lang="en-US" sz="2400" dirty="0" err="1" smtClean="0"/>
              <a:t>comparé</a:t>
            </a:r>
            <a:r>
              <a:rPr lang="en-US" sz="2400" dirty="0" smtClean="0"/>
              <a:t> a </a:t>
            </a:r>
            <a:r>
              <a:rPr lang="en-US" sz="2400" dirty="0" err="1" smtClean="0"/>
              <a:t>méthode</a:t>
            </a:r>
            <a:r>
              <a:rPr lang="en-US" sz="2400" dirty="0" smtClean="0"/>
              <a:t> 2</a:t>
            </a:r>
          </a:p>
          <a:p>
            <a:r>
              <a:rPr lang="en-US" sz="2400" dirty="0" err="1" smtClean="0"/>
              <a:t>Qualité</a:t>
            </a:r>
            <a:r>
              <a:rPr lang="en-US" sz="2400" dirty="0" smtClean="0"/>
              <a:t> du mousse comparable entre 2 </a:t>
            </a:r>
            <a:r>
              <a:rPr lang="en-US" sz="2400" dirty="0" err="1" smtClean="0"/>
              <a:t>méthodes</a:t>
            </a:r>
            <a:r>
              <a:rPr lang="en-US" sz="24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88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Scarifiage: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79512" y="1524000"/>
            <a:ext cx="4621088" cy="4525963"/>
          </a:xfrm>
        </p:spPr>
        <p:txBody>
          <a:bodyPr/>
          <a:lstStyle/>
          <a:p>
            <a:r>
              <a:rPr lang="fr-CA" sz="2400" noProof="0" dirty="0" smtClean="0"/>
              <a:t>Scarifiage en reculons</a:t>
            </a:r>
          </a:p>
          <a:p>
            <a:r>
              <a:rPr lang="en-US" sz="2400" noProof="0" dirty="0" smtClean="0"/>
              <a:t>Motif “Y” </a:t>
            </a:r>
            <a:r>
              <a:rPr lang="en-US" sz="2400" noProof="0" dirty="0" err="1" smtClean="0"/>
              <a:t>permet</a:t>
            </a:r>
            <a:r>
              <a:rPr lang="en-US" sz="2400" noProof="0" dirty="0" smtClean="0"/>
              <a:t> les </a:t>
            </a:r>
            <a:r>
              <a:rPr lang="en-US" sz="2400" noProof="0" dirty="0" err="1" smtClean="0"/>
              <a:t>reboiseurs</a:t>
            </a:r>
            <a:r>
              <a:rPr lang="en-US" sz="2400" noProof="0" dirty="0" smtClean="0"/>
              <a:t> de planter les </a:t>
            </a:r>
            <a:r>
              <a:rPr lang="en-US" sz="2400" noProof="0" dirty="0" err="1" smtClean="0"/>
              <a:t>arbres</a:t>
            </a:r>
            <a:r>
              <a:rPr lang="en-US" sz="2400" noProof="0" dirty="0" smtClean="0"/>
              <a:t> </a:t>
            </a:r>
            <a:r>
              <a:rPr lang="en-US" sz="2400" noProof="0" dirty="0" err="1" smtClean="0"/>
              <a:t>dans</a:t>
            </a:r>
            <a:r>
              <a:rPr lang="en-US" sz="2400" noProof="0" dirty="0" smtClean="0"/>
              <a:t> un </a:t>
            </a:r>
            <a:r>
              <a:rPr lang="en-US" sz="2400" noProof="0" dirty="0" err="1" smtClean="0"/>
              <a:t>manière</a:t>
            </a:r>
            <a:r>
              <a:rPr lang="en-US" sz="2400" noProof="0" dirty="0" smtClean="0"/>
              <a:t> non-</a:t>
            </a:r>
            <a:r>
              <a:rPr lang="en-US" sz="2400" noProof="0" dirty="0" err="1" smtClean="0"/>
              <a:t>linéaire</a:t>
            </a:r>
            <a:r>
              <a:rPr lang="en-US" sz="2400" noProof="0" dirty="0" smtClean="0"/>
              <a:t> </a:t>
            </a:r>
            <a:r>
              <a:rPr lang="en-US" sz="2400" noProof="0" dirty="0" err="1" smtClean="0"/>
              <a:t>comparé</a:t>
            </a:r>
            <a:r>
              <a:rPr lang="en-US" sz="2400" noProof="0" dirty="0" smtClean="0"/>
              <a:t> a un ripper </a:t>
            </a:r>
            <a:r>
              <a:rPr lang="en-US" sz="2400" noProof="0" dirty="0" err="1" smtClean="0"/>
              <a:t>trainé</a:t>
            </a:r>
            <a:r>
              <a:rPr lang="en-US" sz="2400" noProof="0" dirty="0" smtClean="0"/>
              <a:t> par un bulldozer.</a:t>
            </a:r>
          </a:p>
          <a:p>
            <a:r>
              <a:rPr lang="en-US" sz="2400" dirty="0" err="1" smtClean="0"/>
              <a:t>Attachement</a:t>
            </a:r>
            <a:r>
              <a:rPr lang="en-US" sz="2400" dirty="0" smtClean="0"/>
              <a:t> “quick release” </a:t>
            </a:r>
            <a:r>
              <a:rPr lang="en-US" sz="2400" dirty="0" err="1" smtClean="0"/>
              <a:t>permet</a:t>
            </a:r>
            <a:r>
              <a:rPr lang="en-US" sz="2400" dirty="0" smtClean="0"/>
              <a:t> </a:t>
            </a:r>
            <a:r>
              <a:rPr lang="en-US" sz="2400" dirty="0" err="1" smtClean="0"/>
              <a:t>l’opérateur</a:t>
            </a:r>
            <a:r>
              <a:rPr lang="en-US" sz="2400" dirty="0" smtClean="0"/>
              <a:t> </a:t>
            </a:r>
            <a:r>
              <a:rPr lang="en-US" sz="2400" dirty="0" err="1" smtClean="0"/>
              <a:t>d’assister</a:t>
            </a:r>
            <a:r>
              <a:rPr lang="en-US" sz="2400" dirty="0" smtClean="0"/>
              <a:t> la </a:t>
            </a:r>
            <a:r>
              <a:rPr lang="en-US" sz="2400" dirty="0" err="1" smtClean="0"/>
              <a:t>pelle</a:t>
            </a:r>
            <a:r>
              <a:rPr lang="en-US" sz="2400" dirty="0" smtClean="0"/>
              <a:t> </a:t>
            </a:r>
            <a:r>
              <a:rPr lang="en-US" sz="2400" dirty="0" err="1" smtClean="0"/>
              <a:t>primaire</a:t>
            </a:r>
            <a:r>
              <a:rPr lang="en-US" sz="2400" dirty="0" smtClean="0"/>
              <a:t> avec la mousse et </a:t>
            </a:r>
            <a:r>
              <a:rPr lang="en-US" sz="2400" dirty="0" err="1" smtClean="0"/>
              <a:t>roches</a:t>
            </a:r>
            <a:r>
              <a:rPr lang="en-US" sz="2400" dirty="0" smtClean="0"/>
              <a:t>.</a:t>
            </a:r>
            <a:endParaRPr lang="fr-CA" sz="2400" noProof="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06088"/>
            <a:ext cx="3990975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Scarifiage: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41036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05436"/>
              </p:ext>
            </p:extLst>
          </p:nvPr>
        </p:nvGraphicFramePr>
        <p:xfrm>
          <a:off x="2133600" y="1295400"/>
          <a:ext cx="4338782" cy="1600200"/>
        </p:xfrm>
        <a:graphic>
          <a:graphicData uri="http://schemas.openxmlformats.org/drawingml/2006/table">
            <a:tbl>
              <a:tblPr/>
              <a:tblGrid>
                <a:gridCol w="3226274"/>
                <a:gridCol w="1112508"/>
              </a:tblGrid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Préparation des chemins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Surface </a:t>
                      </a:r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traité/HMP (m²)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1,456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 linéaires/HMP (chemin de 6m)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243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$/</a:t>
                      </a:r>
                      <a:r>
                        <a:rPr lang="fr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km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515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05582" y="287481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$125/HMP</a:t>
            </a:r>
            <a:endParaRPr lang="fr-CA" sz="1200" i="1" dirty="0"/>
          </a:p>
        </p:txBody>
      </p:sp>
    </p:spTree>
    <p:extLst>
      <p:ext uri="{BB962C8B-B14F-4D97-AF65-F5344CB8AC3E}">
        <p14:creationId xmlns:p14="http://schemas.microsoft.com/office/powerpoint/2010/main" val="1148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Défis: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659688" cy="4525963"/>
          </a:xfrm>
        </p:spPr>
        <p:txBody>
          <a:bodyPr/>
          <a:lstStyle/>
          <a:p>
            <a:r>
              <a:rPr lang="en-US" dirty="0" err="1" smtClean="0"/>
              <a:t>Tuyaux</a:t>
            </a:r>
            <a:r>
              <a:rPr lang="en-US" dirty="0" smtClean="0"/>
              <a:t> de </a:t>
            </a:r>
            <a:r>
              <a:rPr lang="en-US" dirty="0" err="1" smtClean="0"/>
              <a:t>plastique</a:t>
            </a:r>
            <a:r>
              <a:rPr lang="en-US" dirty="0" smtClean="0"/>
              <a:t> =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valeur</a:t>
            </a:r>
            <a:r>
              <a:rPr lang="en-US" dirty="0" smtClean="0"/>
              <a:t> </a:t>
            </a:r>
            <a:r>
              <a:rPr lang="en-US" dirty="0" err="1" smtClean="0"/>
              <a:t>résiduel</a:t>
            </a:r>
            <a:r>
              <a:rPr lang="en-US" dirty="0" smtClean="0"/>
              <a:t> = </a:t>
            </a:r>
            <a:r>
              <a:rPr lang="en-US" dirty="0" err="1" smtClean="0"/>
              <a:t>coût</a:t>
            </a:r>
            <a:r>
              <a:rPr lang="en-US" dirty="0" smtClean="0"/>
              <a:t> </a:t>
            </a:r>
            <a:r>
              <a:rPr lang="en-US" dirty="0" err="1" smtClean="0"/>
              <a:t>supplémentaire</a:t>
            </a:r>
            <a:r>
              <a:rPr lang="en-US" dirty="0" smtClean="0"/>
              <a:t> pour se </a:t>
            </a:r>
            <a:r>
              <a:rPr lang="en-US" dirty="0" err="1" smtClean="0"/>
              <a:t>débarasser</a:t>
            </a:r>
            <a:endParaRPr lang="en-US" dirty="0" smtClean="0"/>
          </a:p>
          <a:p>
            <a:r>
              <a:rPr lang="en-US" dirty="0" err="1" smtClean="0"/>
              <a:t>Tuyaux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métal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un </a:t>
            </a:r>
            <a:r>
              <a:rPr lang="en-US" dirty="0" err="1" smtClean="0"/>
              <a:t>valeur</a:t>
            </a:r>
            <a:r>
              <a:rPr lang="en-US" dirty="0" smtClean="0"/>
              <a:t> </a:t>
            </a:r>
            <a:r>
              <a:rPr lang="en-US" dirty="0" err="1" smtClean="0"/>
              <a:t>résiduel</a:t>
            </a:r>
            <a:r>
              <a:rPr lang="en-US" dirty="0" smtClean="0"/>
              <a:t> (</a:t>
            </a:r>
            <a:r>
              <a:rPr lang="en-US" dirty="0" err="1" smtClean="0"/>
              <a:t>dépendant</a:t>
            </a:r>
            <a:r>
              <a:rPr lang="en-US" dirty="0"/>
              <a:t> </a:t>
            </a:r>
            <a:r>
              <a:rPr lang="en-US" dirty="0" smtClean="0"/>
              <a:t>du distance du </a:t>
            </a:r>
            <a:r>
              <a:rPr lang="en-US" dirty="0" err="1" smtClean="0"/>
              <a:t>recycleur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Reboisement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etre</a:t>
            </a:r>
            <a:r>
              <a:rPr lang="en-US" dirty="0" smtClean="0"/>
              <a:t> </a:t>
            </a:r>
            <a:r>
              <a:rPr lang="en-US" dirty="0" err="1" smtClean="0"/>
              <a:t>collé</a:t>
            </a:r>
            <a:r>
              <a:rPr lang="en-US" dirty="0" smtClean="0"/>
              <a:t> au </a:t>
            </a:r>
            <a:r>
              <a:rPr lang="en-US" dirty="0" err="1" smtClean="0"/>
              <a:t>activitées</a:t>
            </a:r>
            <a:r>
              <a:rPr lang="en-US" dirty="0" smtClean="0"/>
              <a:t> de </a:t>
            </a:r>
            <a:r>
              <a:rPr lang="en-US" dirty="0" err="1" smtClean="0"/>
              <a:t>démantellement</a:t>
            </a:r>
            <a:r>
              <a:rPr lang="en-US" dirty="0" smtClean="0"/>
              <a:t> pour supporter les </a:t>
            </a:r>
            <a:r>
              <a:rPr lang="en-US" dirty="0" err="1" smtClean="0"/>
              <a:t>règles</a:t>
            </a:r>
            <a:r>
              <a:rPr lang="en-US" dirty="0" smtClean="0"/>
              <a:t> de santé et </a:t>
            </a:r>
            <a:r>
              <a:rPr lang="en-US" dirty="0" err="1" smtClean="0"/>
              <a:t>securité</a:t>
            </a:r>
            <a:r>
              <a:rPr lang="en-US" dirty="0" smtClean="0"/>
              <a:t> (~30 minutes a pied du </a:t>
            </a:r>
            <a:r>
              <a:rPr lang="en-US" dirty="0" err="1" smtClean="0"/>
              <a:t>véhicule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d’urgences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Traverses Temporaires: Gaspésie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143000"/>
            <a:ext cx="8784976" cy="4525963"/>
          </a:xfrm>
        </p:spPr>
        <p:txBody>
          <a:bodyPr/>
          <a:lstStyle/>
          <a:p>
            <a:r>
              <a:rPr lang="en-US" sz="2400" noProof="0" dirty="0" err="1" smtClean="0"/>
              <a:t>Réduire</a:t>
            </a:r>
            <a:r>
              <a:rPr lang="en-US" sz="2400" noProof="0" dirty="0" smtClean="0"/>
              <a:t> </a:t>
            </a:r>
            <a:r>
              <a:rPr lang="en-US" sz="2400" noProof="0" dirty="0" err="1" smtClean="0"/>
              <a:t>coûts</a:t>
            </a:r>
            <a:r>
              <a:rPr lang="en-US" sz="2400" noProof="0" dirty="0" smtClean="0"/>
              <a:t> de construction/</a:t>
            </a:r>
            <a:r>
              <a:rPr lang="en-US" sz="2400" noProof="0" dirty="0" err="1" smtClean="0"/>
              <a:t>démantèllement</a:t>
            </a:r>
            <a:r>
              <a:rPr lang="en-US" sz="2400" noProof="0" dirty="0" smtClean="0"/>
              <a:t> </a:t>
            </a:r>
            <a:r>
              <a:rPr lang="en-US" sz="2400" noProof="0" dirty="0" err="1" smtClean="0"/>
              <a:t>dans</a:t>
            </a:r>
            <a:r>
              <a:rPr lang="en-US" sz="2400" noProof="0" dirty="0" smtClean="0"/>
              <a:t> la </a:t>
            </a:r>
            <a:r>
              <a:rPr lang="en-US" sz="2400" noProof="0" dirty="0" err="1" smtClean="0"/>
              <a:t>région</a:t>
            </a:r>
            <a:r>
              <a:rPr lang="en-US" sz="2400" noProof="0" dirty="0" smtClean="0"/>
              <a:t> du caribou.</a:t>
            </a:r>
          </a:p>
          <a:p>
            <a:r>
              <a:rPr lang="en-US" sz="2400" noProof="0" dirty="0" smtClean="0"/>
              <a:t>18’ (Machines </a:t>
            </a:r>
            <a:r>
              <a:rPr lang="en-US" sz="2400" noProof="0" dirty="0" err="1" smtClean="0"/>
              <a:t>seulement</a:t>
            </a:r>
            <a:r>
              <a:rPr lang="en-US" sz="2400" noProof="0" dirty="0" smtClean="0"/>
              <a:t>) = $14,000</a:t>
            </a:r>
          </a:p>
          <a:p>
            <a:pPr lvl="1"/>
            <a:r>
              <a:rPr lang="en-US" sz="2200" dirty="0" smtClean="0"/>
              <a:t>Estimation d’</a:t>
            </a:r>
            <a:r>
              <a:rPr lang="en-US" sz="2200" dirty="0"/>
              <a:t> </a:t>
            </a:r>
            <a:r>
              <a:rPr lang="en-US" sz="2200" dirty="0" err="1"/>
              <a:t>utilisation</a:t>
            </a:r>
            <a:r>
              <a:rPr lang="en-US" sz="2200" dirty="0" smtClean="0"/>
              <a:t>: 3x par </a:t>
            </a:r>
            <a:r>
              <a:rPr lang="en-US" sz="2200" dirty="0" err="1" smtClean="0"/>
              <a:t>année</a:t>
            </a:r>
            <a:endParaRPr lang="en-US" sz="2200" noProof="0" dirty="0" smtClean="0"/>
          </a:p>
          <a:p>
            <a:r>
              <a:rPr lang="en-US" sz="2400" dirty="0" smtClean="0"/>
              <a:t>30’ (Transport par camion) = $24,000</a:t>
            </a:r>
          </a:p>
          <a:p>
            <a:pPr lvl="1"/>
            <a:r>
              <a:rPr lang="en-US" sz="2200" dirty="0"/>
              <a:t>Estimation </a:t>
            </a:r>
            <a:r>
              <a:rPr lang="en-US" sz="2200" dirty="0" err="1" smtClean="0"/>
              <a:t>d’utilisation</a:t>
            </a:r>
            <a:r>
              <a:rPr lang="en-US" sz="2200" dirty="0" smtClean="0"/>
              <a:t>: </a:t>
            </a:r>
            <a:r>
              <a:rPr lang="en-US" sz="2200" dirty="0" err="1" smtClean="0"/>
              <a:t>Chacque</a:t>
            </a:r>
            <a:r>
              <a:rPr lang="en-US" sz="2200" dirty="0" smtClean="0"/>
              <a:t> 3 </a:t>
            </a:r>
            <a:r>
              <a:rPr lang="en-US" sz="2200" dirty="0" err="1" smtClean="0"/>
              <a:t>ans</a:t>
            </a:r>
            <a:endParaRPr lang="en-US" sz="2200" dirty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9116"/>
            <a:ext cx="4085726" cy="2321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655" y="3948641"/>
            <a:ext cx="3082048" cy="2311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Traverses Temporaires: Observations 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143000"/>
            <a:ext cx="8583488" cy="4525963"/>
          </a:xfrm>
        </p:spPr>
        <p:txBody>
          <a:bodyPr/>
          <a:lstStyle/>
          <a:p>
            <a:r>
              <a:rPr lang="en-US" sz="2800" dirty="0" smtClean="0"/>
              <a:t>Installer/</a:t>
            </a:r>
            <a:r>
              <a:rPr lang="en-US" sz="2800" dirty="0" err="1" smtClean="0"/>
              <a:t>enlever</a:t>
            </a:r>
            <a:r>
              <a:rPr lang="en-US" sz="2800" dirty="0" smtClean="0"/>
              <a:t> traverse (16’, machines </a:t>
            </a:r>
            <a:r>
              <a:rPr lang="en-US" sz="2800" dirty="0" err="1" smtClean="0"/>
              <a:t>seulement</a:t>
            </a:r>
            <a:r>
              <a:rPr lang="en-US" sz="2800" dirty="0" smtClean="0"/>
              <a:t>):</a:t>
            </a:r>
          </a:p>
          <a:p>
            <a:pPr lvl="1"/>
            <a:r>
              <a:rPr lang="en-US" sz="2400" dirty="0" smtClean="0"/>
              <a:t>~</a:t>
            </a:r>
            <a:r>
              <a:rPr lang="en-US" sz="2400" dirty="0"/>
              <a:t>1 </a:t>
            </a:r>
            <a:r>
              <a:rPr lang="en-US" sz="2400" dirty="0" err="1"/>
              <a:t>heure</a:t>
            </a:r>
            <a:r>
              <a:rPr lang="en-US" sz="2400" dirty="0"/>
              <a:t> pour installation (1 machine + </a:t>
            </a:r>
            <a:r>
              <a:rPr lang="en-US" sz="2400" dirty="0" err="1"/>
              <a:t>opérateur</a:t>
            </a:r>
            <a:r>
              <a:rPr lang="en-US" sz="2400" dirty="0"/>
              <a:t>, 1 </a:t>
            </a:r>
            <a:r>
              <a:rPr lang="en-US" sz="2400" dirty="0" err="1"/>
              <a:t>superviseur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smtClean="0"/>
              <a:t>~20 minutes pour </a:t>
            </a:r>
            <a:r>
              <a:rPr lang="en-US" sz="2400" dirty="0" err="1" smtClean="0"/>
              <a:t>l’enlever</a:t>
            </a:r>
            <a:endParaRPr lang="en-US" sz="2400" dirty="0" smtClean="0"/>
          </a:p>
          <a:p>
            <a:r>
              <a:rPr lang="en-US" sz="2800" dirty="0" smtClean="0"/>
              <a:t>Traverse de 16’ </a:t>
            </a:r>
            <a:r>
              <a:rPr lang="en-US" sz="2800" dirty="0" err="1" smtClean="0"/>
              <a:t>peut</a:t>
            </a:r>
            <a:r>
              <a:rPr lang="en-US" sz="2800" dirty="0" smtClean="0"/>
              <a:t> </a:t>
            </a:r>
            <a:r>
              <a:rPr lang="en-US" sz="2800" dirty="0" err="1" smtClean="0"/>
              <a:t>remplacer</a:t>
            </a:r>
            <a:r>
              <a:rPr lang="en-US" sz="2800" dirty="0" smtClean="0"/>
              <a:t> un </a:t>
            </a:r>
            <a:r>
              <a:rPr lang="en-US" sz="2800" dirty="0" err="1" smtClean="0"/>
              <a:t>tuyau</a:t>
            </a:r>
            <a:r>
              <a:rPr lang="en-US" sz="2800" dirty="0" smtClean="0"/>
              <a:t> </a:t>
            </a:r>
            <a:r>
              <a:rPr lang="en-US" sz="2800" dirty="0" err="1" smtClean="0"/>
              <a:t>jusqu’à</a:t>
            </a:r>
            <a:r>
              <a:rPr lang="en-US" sz="2800" dirty="0" smtClean="0"/>
              <a:t> 2400mm, </a:t>
            </a:r>
            <a:r>
              <a:rPr lang="en-US" sz="2800" dirty="0" err="1" smtClean="0"/>
              <a:t>dépendant</a:t>
            </a:r>
            <a:r>
              <a:rPr lang="en-US" sz="2800" dirty="0" smtClean="0"/>
              <a:t> du </a:t>
            </a:r>
            <a:r>
              <a:rPr lang="en-US" sz="2800" dirty="0" err="1" smtClean="0"/>
              <a:t>saison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err="1" smtClean="0"/>
              <a:t>Alternatif</a:t>
            </a:r>
            <a:r>
              <a:rPr lang="en-US" sz="2400" dirty="0" smtClean="0"/>
              <a:t> (</a:t>
            </a:r>
            <a:r>
              <a:rPr lang="en-US" sz="2400" dirty="0" err="1" smtClean="0"/>
              <a:t>ponceau</a:t>
            </a:r>
            <a:r>
              <a:rPr lang="en-US" sz="2400" dirty="0" smtClean="0"/>
              <a:t> </a:t>
            </a:r>
            <a:r>
              <a:rPr lang="en-US" sz="2400" dirty="0" err="1" smtClean="0"/>
              <a:t>conventionnel</a:t>
            </a:r>
            <a:r>
              <a:rPr lang="en-US" sz="2400" dirty="0" smtClean="0"/>
              <a:t>) </a:t>
            </a:r>
            <a:r>
              <a:rPr lang="en-US" sz="2400" dirty="0" err="1" smtClean="0"/>
              <a:t>coutera</a:t>
            </a:r>
            <a:r>
              <a:rPr lang="en-US" sz="2400" dirty="0" smtClean="0"/>
              <a:t> $10,000 pour installer, $4,000 pour </a:t>
            </a:r>
            <a:r>
              <a:rPr lang="en-US" sz="2400" dirty="0" err="1" smtClean="0"/>
              <a:t>désactiver</a:t>
            </a: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en-US" sz="2400" dirty="0" err="1" smtClean="0"/>
              <a:t>coûts</a:t>
            </a:r>
            <a:r>
              <a:rPr lang="en-US" sz="2400" dirty="0" smtClean="0"/>
              <a:t> de </a:t>
            </a:r>
            <a:r>
              <a:rPr lang="en-US" sz="2400" dirty="0" err="1" smtClean="0"/>
              <a:t>déplacement</a:t>
            </a:r>
            <a:endParaRPr lang="en-US" sz="2400" dirty="0" smtClean="0"/>
          </a:p>
          <a:p>
            <a:endParaRPr lang="en-US" sz="28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800" noProof="0" dirty="0" smtClean="0"/>
          </a:p>
          <a:p>
            <a:endParaRPr lang="fr-CA" sz="2800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45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Traverses Temporaires: </a:t>
            </a:r>
            <a:r>
              <a:rPr lang="fr-CA" dirty="0" err="1" smtClean="0"/>
              <a:t>Benefices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19200"/>
            <a:ext cx="4849688" cy="4525963"/>
          </a:xfrm>
        </p:spPr>
        <p:txBody>
          <a:bodyPr/>
          <a:lstStyle/>
          <a:p>
            <a:r>
              <a:rPr lang="en-US" sz="2800" dirty="0" err="1" smtClean="0"/>
              <a:t>Coûts</a:t>
            </a:r>
            <a:r>
              <a:rPr lang="en-US" sz="2800" dirty="0" smtClean="0"/>
              <a:t> minimal </a:t>
            </a:r>
            <a:r>
              <a:rPr lang="en-US" sz="2800" dirty="0" err="1" smtClean="0"/>
              <a:t>d’installation</a:t>
            </a:r>
            <a:r>
              <a:rPr lang="en-US" sz="2800" dirty="0" smtClean="0"/>
              <a:t> après </a:t>
            </a:r>
            <a:r>
              <a:rPr lang="en-US" sz="2800" dirty="0" err="1" smtClean="0"/>
              <a:t>achat</a:t>
            </a:r>
            <a:r>
              <a:rPr lang="en-US" sz="2800" dirty="0" smtClean="0"/>
              <a:t> – </a:t>
            </a:r>
            <a:r>
              <a:rPr lang="en-US" sz="2800" dirty="0" err="1" smtClean="0"/>
              <a:t>facilite</a:t>
            </a:r>
            <a:r>
              <a:rPr lang="en-US" sz="2800" dirty="0" smtClean="0"/>
              <a:t> la </a:t>
            </a:r>
            <a:r>
              <a:rPr lang="en-US" sz="2800" dirty="0" err="1" smtClean="0"/>
              <a:t>récolte</a:t>
            </a:r>
            <a:r>
              <a:rPr lang="en-US" sz="2800" dirty="0" smtClean="0"/>
              <a:t> de </a:t>
            </a:r>
            <a:r>
              <a:rPr lang="en-US" sz="2800" dirty="0" err="1" smtClean="0"/>
              <a:t>petits</a:t>
            </a:r>
            <a:r>
              <a:rPr lang="en-US" sz="2800" dirty="0" smtClean="0"/>
              <a:t> surfaces</a:t>
            </a:r>
          </a:p>
          <a:p>
            <a:r>
              <a:rPr lang="en-US" sz="2800" noProof="0" dirty="0" err="1" smtClean="0"/>
              <a:t>Effet</a:t>
            </a:r>
            <a:r>
              <a:rPr lang="en-US" sz="2800" noProof="0" dirty="0" smtClean="0"/>
              <a:t> minimal sur les </a:t>
            </a:r>
            <a:r>
              <a:rPr lang="en-US" sz="2800" noProof="0" dirty="0" err="1" smtClean="0"/>
              <a:t>berges</a:t>
            </a:r>
            <a:r>
              <a:rPr lang="en-US" sz="2800" noProof="0" dirty="0" smtClean="0"/>
              <a:t> du </a:t>
            </a:r>
            <a:r>
              <a:rPr lang="en-US" sz="2800" noProof="0" dirty="0" err="1" smtClean="0"/>
              <a:t>ruisseau</a:t>
            </a:r>
            <a:r>
              <a:rPr lang="en-US" sz="2800" noProof="0" dirty="0" smtClean="0"/>
              <a:t> (</a:t>
            </a:r>
            <a:r>
              <a:rPr lang="en-US" sz="2800" noProof="0" dirty="0" err="1" smtClean="0"/>
              <a:t>risque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faible</a:t>
            </a:r>
            <a:r>
              <a:rPr lang="en-US" sz="2800" noProof="0" dirty="0" smtClean="0"/>
              <a:t> de </a:t>
            </a:r>
            <a:r>
              <a:rPr lang="en-US" sz="2800" noProof="0" dirty="0" err="1" smtClean="0"/>
              <a:t>sédimentation</a:t>
            </a:r>
            <a:r>
              <a:rPr lang="en-US" sz="2800" noProof="0" dirty="0" smtClean="0"/>
              <a:t>)</a:t>
            </a:r>
          </a:p>
          <a:p>
            <a:r>
              <a:rPr lang="en-US" sz="2800" dirty="0" smtClean="0"/>
              <a:t>Temps de </a:t>
            </a:r>
            <a:r>
              <a:rPr lang="en-US" sz="2800" dirty="0" err="1" smtClean="0"/>
              <a:t>déploiement</a:t>
            </a:r>
            <a:r>
              <a:rPr lang="en-US" sz="2800" dirty="0" smtClean="0"/>
              <a:t> minimal – </a:t>
            </a:r>
            <a:r>
              <a:rPr lang="en-US" sz="2800" dirty="0" err="1" smtClean="0"/>
              <a:t>peut</a:t>
            </a:r>
            <a:r>
              <a:rPr lang="en-US" sz="2800" dirty="0" smtClean="0"/>
              <a:t> </a:t>
            </a:r>
            <a:r>
              <a:rPr lang="en-US" sz="2800" dirty="0" err="1"/>
              <a:t>ê</a:t>
            </a:r>
            <a:r>
              <a:rPr lang="en-US" sz="2800" dirty="0" err="1" smtClean="0"/>
              <a:t>tre</a:t>
            </a:r>
            <a:r>
              <a:rPr lang="en-US" sz="2800" dirty="0" smtClean="0"/>
              <a:t> </a:t>
            </a:r>
            <a:r>
              <a:rPr lang="en-US" sz="2800" dirty="0" err="1" smtClean="0"/>
              <a:t>installé</a:t>
            </a:r>
            <a:r>
              <a:rPr lang="en-US" sz="2800" dirty="0" smtClean="0"/>
              <a:t>/</a:t>
            </a:r>
            <a:r>
              <a:rPr lang="en-US" sz="2800" dirty="0" err="1" smtClean="0"/>
              <a:t>enlevé</a:t>
            </a:r>
            <a:r>
              <a:rPr lang="en-US" sz="2800" dirty="0" smtClean="0"/>
              <a:t> par machines </a:t>
            </a:r>
            <a:r>
              <a:rPr lang="en-US" sz="2800" dirty="0" err="1" smtClean="0"/>
              <a:t>déja</a:t>
            </a:r>
            <a:r>
              <a:rPr lang="en-US" sz="2800" dirty="0" smtClean="0"/>
              <a:t> sur site </a:t>
            </a:r>
          </a:p>
          <a:p>
            <a:endParaRPr lang="en-US" sz="2800" noProof="0" dirty="0" smtClean="0"/>
          </a:p>
          <a:p>
            <a:endParaRPr lang="fr-CA" sz="2800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50" y="3629025"/>
            <a:ext cx="21717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3046400" cy="228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29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Côte-Nord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95400"/>
            <a:ext cx="8784976" cy="4525963"/>
          </a:xfrm>
        </p:spPr>
        <p:txBody>
          <a:bodyPr/>
          <a:lstStyle/>
          <a:p>
            <a:r>
              <a:rPr lang="fr-CA" dirty="0" smtClean="0"/>
              <a:t>Construction de routes/récolte normale</a:t>
            </a:r>
          </a:p>
          <a:p>
            <a:r>
              <a:rPr lang="fr-CA" dirty="0" smtClean="0"/>
              <a:t>Démantèlement des traverses permanents</a:t>
            </a:r>
          </a:p>
          <a:p>
            <a:pPr lvl="1"/>
            <a:r>
              <a:rPr lang="fr-CA" sz="2400" dirty="0" smtClean="0"/>
              <a:t>Enlever matériel</a:t>
            </a:r>
          </a:p>
          <a:p>
            <a:pPr lvl="1"/>
            <a:r>
              <a:rPr lang="fr-CA" sz="2400" dirty="0" smtClean="0"/>
              <a:t>Enlever tuyau</a:t>
            </a:r>
          </a:p>
          <a:p>
            <a:pPr lvl="1"/>
            <a:r>
              <a:rPr lang="fr-CA" sz="2400" dirty="0" smtClean="0"/>
              <a:t>Géotextile</a:t>
            </a:r>
          </a:p>
          <a:p>
            <a:pPr lvl="1"/>
            <a:r>
              <a:rPr lang="fr-CA" sz="2400" dirty="0" smtClean="0"/>
              <a:t>Enrochement (haute niveau d’eau)</a:t>
            </a:r>
          </a:p>
          <a:p>
            <a:pPr lvl="1"/>
            <a:r>
              <a:rPr lang="fr-CA" sz="2400" dirty="0" smtClean="0"/>
              <a:t>Mousse (20 m)</a:t>
            </a:r>
          </a:p>
          <a:p>
            <a:r>
              <a:rPr lang="fr-CA" dirty="0" smtClean="0"/>
              <a:t>Préparation du chemin pour reboisement par pelle (ripper)</a:t>
            </a:r>
          </a:p>
          <a:p>
            <a:r>
              <a:rPr lang="fr-CA" dirty="0" smtClean="0"/>
              <a:t>Défis logistiques</a:t>
            </a:r>
          </a:p>
          <a:p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8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Traverses Temporaires: Inconnus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24000"/>
            <a:ext cx="5002088" cy="4525963"/>
          </a:xfrm>
        </p:spPr>
        <p:txBody>
          <a:bodyPr/>
          <a:lstStyle/>
          <a:p>
            <a:r>
              <a:rPr lang="en-US" sz="2800" dirty="0" err="1" smtClean="0"/>
              <a:t>Durée</a:t>
            </a:r>
            <a:r>
              <a:rPr lang="en-US" sz="2800" dirty="0" smtClean="0"/>
              <a:t> de vie?</a:t>
            </a:r>
          </a:p>
          <a:p>
            <a:pPr lvl="1"/>
            <a:r>
              <a:rPr lang="en-US" sz="2000" dirty="0" smtClean="0"/>
              <a:t>Point </a:t>
            </a:r>
            <a:r>
              <a:rPr lang="en-US" sz="2000" dirty="0" err="1" smtClean="0"/>
              <a:t>d’inflection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ça</a:t>
            </a:r>
            <a:r>
              <a:rPr lang="en-US" sz="2000" dirty="0" smtClean="0"/>
              <a:t> </a:t>
            </a:r>
            <a:r>
              <a:rPr lang="en-US" sz="2000" dirty="0" err="1" smtClean="0"/>
              <a:t>vaut</a:t>
            </a:r>
            <a:r>
              <a:rPr lang="en-US" sz="2000" dirty="0" smtClean="0"/>
              <a:t> la </a:t>
            </a:r>
            <a:r>
              <a:rPr lang="en-US" sz="2000" dirty="0" err="1" smtClean="0"/>
              <a:t>peine</a:t>
            </a:r>
            <a:r>
              <a:rPr lang="en-US" sz="2000" dirty="0"/>
              <a:t> </a:t>
            </a:r>
            <a:r>
              <a:rPr lang="en-US" sz="2000" dirty="0" err="1" smtClean="0"/>
              <a:t>d’installer</a:t>
            </a:r>
            <a:r>
              <a:rPr lang="en-US" sz="2000" dirty="0" smtClean="0"/>
              <a:t>/</a:t>
            </a:r>
            <a:r>
              <a:rPr lang="en-US" sz="2000" dirty="0" err="1" smtClean="0"/>
              <a:t>enlever</a:t>
            </a:r>
            <a:r>
              <a:rPr lang="en-US" sz="2000" dirty="0" smtClean="0"/>
              <a:t> un infrastructure permanent - # voyages </a:t>
            </a:r>
            <a:r>
              <a:rPr lang="en-US" sz="2000" dirty="0" err="1" smtClean="0"/>
              <a:t>prévu</a:t>
            </a:r>
            <a:r>
              <a:rPr lang="en-US" sz="2000" dirty="0" smtClean="0"/>
              <a:t>?</a:t>
            </a:r>
          </a:p>
          <a:p>
            <a:r>
              <a:rPr lang="en-US" sz="2400" dirty="0" err="1" smtClean="0"/>
              <a:t>Stabilité</a:t>
            </a:r>
            <a:r>
              <a:rPr lang="en-US" sz="2400" dirty="0" smtClean="0"/>
              <a:t> sur terrain </a:t>
            </a:r>
            <a:r>
              <a:rPr lang="en-US" sz="2400" dirty="0" err="1" smtClean="0"/>
              <a:t>mou</a:t>
            </a:r>
            <a:r>
              <a:rPr lang="en-US" sz="2400" dirty="0" smtClean="0"/>
              <a:t> après </a:t>
            </a:r>
            <a:r>
              <a:rPr lang="en-US" sz="2400" dirty="0" err="1" smtClean="0"/>
              <a:t>plusieurs</a:t>
            </a:r>
            <a:r>
              <a:rPr lang="en-US" sz="2400" dirty="0" smtClean="0"/>
              <a:t> voyages?</a:t>
            </a:r>
          </a:p>
          <a:p>
            <a:pPr lvl="1"/>
            <a:r>
              <a:rPr lang="en-US" sz="2000" dirty="0" smtClean="0"/>
              <a:t>Techniques pour </a:t>
            </a:r>
            <a:r>
              <a:rPr lang="en-US" sz="2000" dirty="0" err="1" smtClean="0"/>
              <a:t>stabiliser</a:t>
            </a:r>
            <a:r>
              <a:rPr lang="en-US" sz="2000" dirty="0" smtClean="0"/>
              <a:t> le sol </a:t>
            </a:r>
            <a:r>
              <a:rPr lang="en-US" sz="2000" dirty="0" err="1" smtClean="0"/>
              <a:t>durant</a:t>
            </a:r>
            <a:r>
              <a:rPr lang="en-US" sz="2000" dirty="0" smtClean="0"/>
              <a:t> </a:t>
            </a:r>
            <a:r>
              <a:rPr lang="en-US" sz="2000" dirty="0" err="1" smtClean="0"/>
              <a:t>l’installation</a:t>
            </a:r>
            <a:endParaRPr lang="en-US" sz="2000" dirty="0" smtClean="0"/>
          </a:p>
          <a:p>
            <a:pPr lvl="1"/>
            <a:r>
              <a:rPr lang="en-US" sz="2000" dirty="0" smtClean="0"/>
              <a:t>Techniques pour </a:t>
            </a:r>
            <a:r>
              <a:rPr lang="en-US" sz="2000" dirty="0" err="1" smtClean="0"/>
              <a:t>minimiser</a:t>
            </a:r>
            <a:r>
              <a:rPr lang="en-US" sz="2000" dirty="0" smtClean="0"/>
              <a:t> </a:t>
            </a:r>
            <a:r>
              <a:rPr lang="en-US" sz="2000" dirty="0" err="1" smtClean="0"/>
              <a:t>l’impact</a:t>
            </a:r>
            <a:r>
              <a:rPr lang="en-US" sz="2000" dirty="0" smtClean="0"/>
              <a:t> sur les sols au point </a:t>
            </a:r>
            <a:r>
              <a:rPr lang="en-US" sz="2000" dirty="0" err="1" smtClean="0"/>
              <a:t>d’approche</a:t>
            </a:r>
            <a:r>
              <a:rPr lang="en-US" sz="2000" dirty="0" smtClean="0"/>
              <a:t>/sortie</a:t>
            </a:r>
          </a:p>
          <a:p>
            <a:endParaRPr lang="en-US" sz="2400" dirty="0" smtClean="0"/>
          </a:p>
          <a:p>
            <a:endParaRPr lang="en-US" sz="2800" noProof="0" dirty="0" smtClean="0"/>
          </a:p>
          <a:p>
            <a:endParaRPr lang="fr-CA" sz="2800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143000"/>
            <a:ext cx="3390900" cy="2543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3810000"/>
            <a:ext cx="3390900" cy="2543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5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2800" y="3093719"/>
            <a:ext cx="5257800" cy="695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Merci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52800" y="3789040"/>
            <a:ext cx="5257800" cy="13925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Pour plus d’information, contactez :</a:t>
            </a:r>
          </a:p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Matthew Thiel</a:t>
            </a:r>
          </a:p>
          <a:p>
            <a:r>
              <a:rPr lang="fr-CA" dirty="0" smtClean="0">
                <a:hlinkClick r:id="rId3"/>
              </a:rPr>
              <a:t>matthew.thiel@fpinnovations.ca</a:t>
            </a:r>
            <a:endParaRPr lang="fr-CA" dirty="0" smtClean="0"/>
          </a:p>
          <a:p>
            <a:r>
              <a:rPr lang="fr-CA" dirty="0" smtClean="0"/>
              <a:t>514-782-4643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09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Pelle Primaire: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3</a:t>
            </a:fld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6962"/>
              </p:ext>
            </p:extLst>
          </p:nvPr>
        </p:nvGraphicFramePr>
        <p:xfrm>
          <a:off x="304800" y="1371600"/>
          <a:ext cx="4114799" cy="4800604"/>
        </p:xfrm>
        <a:graphic>
          <a:graphicData uri="http://schemas.openxmlformats.org/drawingml/2006/table">
            <a:tbl>
              <a:tblPr/>
              <a:tblGrid>
                <a:gridCol w="2629759"/>
                <a:gridCol w="742520"/>
                <a:gridCol w="742520"/>
              </a:tblGrid>
              <a:tr h="100286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Activité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HMP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Creuser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Enlever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Tuyau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Geotextile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Roches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Placement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Déplacement pour chercher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Mousse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Placement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Déplacement pour chercher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Délais Opérationnels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419600" cy="298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8300" y="50731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Tuyau</a:t>
            </a:r>
            <a:r>
              <a:rPr lang="en-US" i="1" dirty="0" smtClean="0"/>
              <a:t> de 1000mm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37800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Calcul des coûts: Côte-Nord</a:t>
            </a:r>
            <a:endParaRPr lang="fr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4</a:t>
            </a:fld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80985"/>
              </p:ext>
            </p:extLst>
          </p:nvPr>
        </p:nvGraphicFramePr>
        <p:xfrm>
          <a:off x="2286000" y="5181600"/>
          <a:ext cx="4051301" cy="1000125"/>
        </p:xfrm>
        <a:graphic>
          <a:graphicData uri="http://schemas.openxmlformats.org/drawingml/2006/table">
            <a:tbl>
              <a:tblPr/>
              <a:tblGrid>
                <a:gridCol w="1814678"/>
                <a:gridCol w="609123"/>
                <a:gridCol w="875614"/>
                <a:gridCol w="751886"/>
              </a:tblGrid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Machine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$/HMP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HMP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$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C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Gros Pelle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8.1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1,222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Petit Pelle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663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8.1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407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2,291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713634"/>
              </p:ext>
            </p:extLst>
          </p:nvPr>
        </p:nvGraphicFramePr>
        <p:xfrm>
          <a:off x="1143000" y="1179399"/>
          <a:ext cx="6858000" cy="377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3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Apprentissages Principales: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Logistiques</a:t>
            </a:r>
            <a:r>
              <a:rPr lang="en-US" dirty="0" smtClean="0"/>
              <a:t> un </a:t>
            </a:r>
            <a:r>
              <a:rPr lang="en-US" dirty="0" err="1" smtClean="0"/>
              <a:t>gros</a:t>
            </a:r>
            <a:r>
              <a:rPr lang="en-US" dirty="0" smtClean="0"/>
              <a:t> </a:t>
            </a:r>
            <a:r>
              <a:rPr lang="en-US" dirty="0" err="1" smtClean="0"/>
              <a:t>défi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Préparation</a:t>
            </a:r>
            <a:r>
              <a:rPr lang="en-US" dirty="0"/>
              <a:t> du </a:t>
            </a:r>
            <a:r>
              <a:rPr lang="en-US" dirty="0" err="1"/>
              <a:t>chemin</a:t>
            </a:r>
            <a:r>
              <a:rPr lang="en-US" dirty="0"/>
              <a:t> (</a:t>
            </a:r>
            <a:r>
              <a:rPr lang="en-US" dirty="0" err="1"/>
              <a:t>scarifiage</a:t>
            </a:r>
            <a:r>
              <a:rPr lang="en-US" dirty="0"/>
              <a:t>)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fait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d’enlever</a:t>
            </a:r>
            <a:r>
              <a:rPr lang="en-US" dirty="0"/>
              <a:t> le </a:t>
            </a:r>
            <a:r>
              <a:rPr lang="en-US" dirty="0" err="1"/>
              <a:t>tuyau</a:t>
            </a:r>
            <a:endParaRPr lang="en-US" dirty="0"/>
          </a:p>
          <a:p>
            <a:pPr lvl="1"/>
            <a:r>
              <a:rPr lang="en-US" dirty="0" err="1" smtClean="0"/>
              <a:t>Reboisement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transport des plants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/>
              <a:t>ê</a:t>
            </a:r>
            <a:r>
              <a:rPr lang="en-US" dirty="0" err="1" smtClean="0"/>
              <a:t>tre</a:t>
            </a:r>
            <a:r>
              <a:rPr lang="en-US" dirty="0" smtClean="0"/>
              <a:t> fait </a:t>
            </a:r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d’enlever</a:t>
            </a:r>
            <a:r>
              <a:rPr lang="en-US" dirty="0" smtClean="0"/>
              <a:t> le </a:t>
            </a:r>
            <a:r>
              <a:rPr lang="en-US" dirty="0" err="1" smtClean="0"/>
              <a:t>tuyau</a:t>
            </a:r>
            <a:endParaRPr lang="en-US" dirty="0" smtClean="0"/>
          </a:p>
          <a:p>
            <a:r>
              <a:rPr lang="en-US" dirty="0" smtClean="0"/>
              <a:t>Installation plus facile que </a:t>
            </a:r>
            <a:r>
              <a:rPr lang="en-US" dirty="0" err="1" smtClean="0"/>
              <a:t>démantèlement</a:t>
            </a:r>
            <a:endParaRPr lang="en-US" dirty="0" smtClean="0"/>
          </a:p>
          <a:p>
            <a:pPr lvl="1"/>
            <a:r>
              <a:rPr lang="en-US" dirty="0" err="1" smtClean="0"/>
              <a:t>Pelle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assez</a:t>
            </a:r>
            <a:r>
              <a:rPr lang="en-US" dirty="0" smtClean="0"/>
              <a:t> agile pour </a:t>
            </a:r>
            <a:r>
              <a:rPr lang="en-US" dirty="0" err="1" smtClean="0"/>
              <a:t>enlever</a:t>
            </a:r>
            <a:r>
              <a:rPr lang="en-US" dirty="0" smtClean="0"/>
              <a:t> la </a:t>
            </a:r>
            <a:r>
              <a:rPr lang="en-US" dirty="0" err="1" smtClean="0"/>
              <a:t>majorité</a:t>
            </a:r>
            <a:r>
              <a:rPr lang="en-US" dirty="0" smtClean="0"/>
              <a:t> du </a:t>
            </a:r>
            <a:r>
              <a:rPr lang="en-US" dirty="0" err="1" smtClean="0"/>
              <a:t>matériel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d’enlever</a:t>
            </a:r>
            <a:r>
              <a:rPr lang="en-US" dirty="0" smtClean="0"/>
              <a:t> le </a:t>
            </a:r>
            <a:r>
              <a:rPr lang="en-US" dirty="0" err="1" smtClean="0"/>
              <a:t>tuyau</a:t>
            </a:r>
            <a:r>
              <a:rPr lang="en-US" dirty="0" smtClean="0"/>
              <a:t> – </a:t>
            </a:r>
            <a:r>
              <a:rPr lang="en-US" dirty="0" err="1" smtClean="0"/>
              <a:t>potentiel</a:t>
            </a:r>
            <a:r>
              <a:rPr lang="en-US" dirty="0" smtClean="0"/>
              <a:t> de sedimentation excessive.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Risque de sédimentation: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659688" cy="4525963"/>
          </a:xfrm>
        </p:spPr>
        <p:txBody>
          <a:bodyPr/>
          <a:lstStyle/>
          <a:p>
            <a:r>
              <a:rPr lang="en-US" dirty="0" err="1" smtClean="0"/>
              <a:t>Matériel</a:t>
            </a:r>
            <a:r>
              <a:rPr lang="en-US" dirty="0" smtClean="0"/>
              <a:t> </a:t>
            </a:r>
            <a:r>
              <a:rPr lang="en-US" dirty="0" err="1" smtClean="0"/>
              <a:t>laissé</a:t>
            </a:r>
            <a:r>
              <a:rPr lang="en-US" dirty="0" smtClean="0"/>
              <a:t> </a:t>
            </a:r>
            <a:r>
              <a:rPr lang="en-US" dirty="0" err="1" smtClean="0"/>
              <a:t>autour</a:t>
            </a:r>
            <a:r>
              <a:rPr lang="en-US" dirty="0" smtClean="0"/>
              <a:t> du </a:t>
            </a:r>
            <a:r>
              <a:rPr lang="en-US" dirty="0" err="1" smtClean="0"/>
              <a:t>tuyau</a:t>
            </a:r>
            <a:r>
              <a:rPr lang="en-US" dirty="0" smtClean="0"/>
              <a:t> a </a:t>
            </a:r>
            <a:r>
              <a:rPr lang="en-US" dirty="0" err="1" smtClean="0"/>
              <a:t>risque</a:t>
            </a:r>
            <a:r>
              <a:rPr lang="en-US" dirty="0" smtClean="0"/>
              <a:t> de causer </a:t>
            </a:r>
            <a:r>
              <a:rPr lang="en-US" dirty="0" err="1" smtClean="0"/>
              <a:t>sédimentation</a:t>
            </a:r>
            <a:r>
              <a:rPr lang="en-US" dirty="0" smtClean="0"/>
              <a:t> </a:t>
            </a:r>
            <a:r>
              <a:rPr lang="en-US" dirty="0" err="1" smtClean="0"/>
              <a:t>excessif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enlevant</a:t>
            </a:r>
            <a:r>
              <a:rPr lang="en-US" dirty="0" smtClean="0"/>
              <a:t> le </a:t>
            </a:r>
            <a:r>
              <a:rPr lang="en-US" dirty="0" err="1" smtClean="0"/>
              <a:t>tuyau</a:t>
            </a:r>
            <a:endParaRPr lang="en-US" dirty="0" smtClean="0"/>
          </a:p>
          <a:p>
            <a:r>
              <a:rPr lang="en-US" dirty="0" err="1" smtClean="0"/>
              <a:t>Activitées</a:t>
            </a:r>
            <a:r>
              <a:rPr lang="en-US" dirty="0" smtClean="0"/>
              <a:t> </a:t>
            </a:r>
            <a:r>
              <a:rPr lang="en-US" dirty="0" err="1" smtClean="0"/>
              <a:t>doivent</a:t>
            </a:r>
            <a:r>
              <a:rPr lang="en-US" dirty="0" smtClean="0"/>
              <a:t> </a:t>
            </a:r>
            <a:r>
              <a:rPr lang="en-US" dirty="0" err="1" smtClean="0"/>
              <a:t>etre</a:t>
            </a:r>
            <a:r>
              <a:rPr lang="en-US" dirty="0" smtClean="0"/>
              <a:t> </a:t>
            </a:r>
            <a:r>
              <a:rPr lang="en-US" dirty="0" err="1" smtClean="0"/>
              <a:t>planifié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les </a:t>
            </a:r>
            <a:r>
              <a:rPr lang="en-US" dirty="0" err="1" smtClean="0"/>
              <a:t>saisons</a:t>
            </a:r>
            <a:r>
              <a:rPr lang="en-US" dirty="0" smtClean="0"/>
              <a:t>/</a:t>
            </a:r>
            <a:r>
              <a:rPr lang="en-US" dirty="0" err="1" smtClean="0"/>
              <a:t>météo</a:t>
            </a:r>
            <a:r>
              <a:rPr lang="en-US" dirty="0"/>
              <a:t> - </a:t>
            </a:r>
            <a:r>
              <a:rPr lang="en-US" dirty="0" err="1" smtClean="0"/>
              <a:t>périodes</a:t>
            </a:r>
            <a:r>
              <a:rPr lang="en-US" dirty="0" smtClean="0"/>
              <a:t> </a:t>
            </a:r>
            <a:r>
              <a:rPr lang="en-US" dirty="0"/>
              <a:t>de haute </a:t>
            </a:r>
            <a:r>
              <a:rPr lang="en-US" dirty="0" err="1"/>
              <a:t>débit</a:t>
            </a:r>
            <a:r>
              <a:rPr lang="en-US" dirty="0"/>
              <a:t> </a:t>
            </a:r>
            <a:r>
              <a:rPr lang="en-US" dirty="0" err="1" smtClean="0"/>
              <a:t>risquent</a:t>
            </a:r>
            <a:r>
              <a:rPr lang="en-US" dirty="0" smtClean="0"/>
              <a:t> </a:t>
            </a:r>
            <a:r>
              <a:rPr lang="en-US" dirty="0" err="1"/>
              <a:t>sédimentation</a:t>
            </a:r>
            <a:r>
              <a:rPr lang="en-US" dirty="0"/>
              <a:t> </a:t>
            </a:r>
            <a:r>
              <a:rPr lang="en-US" dirty="0" err="1" smtClean="0"/>
              <a:t>excessif</a:t>
            </a:r>
            <a:endParaRPr lang="en-US" dirty="0" smtClean="0"/>
          </a:p>
          <a:p>
            <a:r>
              <a:rPr lang="en-US" dirty="0" err="1" smtClean="0"/>
              <a:t>Géotextile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etre</a:t>
            </a:r>
            <a:r>
              <a:rPr lang="en-US" dirty="0" smtClean="0"/>
              <a:t> </a:t>
            </a:r>
            <a:r>
              <a:rPr lang="en-US" dirty="0" err="1" smtClean="0"/>
              <a:t>placé</a:t>
            </a:r>
            <a:r>
              <a:rPr lang="en-US" dirty="0" smtClean="0"/>
              <a:t> sur les 2 </a:t>
            </a:r>
            <a:r>
              <a:rPr lang="en-US" dirty="0" err="1" smtClean="0"/>
              <a:t>côtes</a:t>
            </a:r>
            <a:r>
              <a:rPr lang="en-US" dirty="0" smtClean="0"/>
              <a:t> le </a:t>
            </a:r>
            <a:r>
              <a:rPr lang="en-US" dirty="0" err="1" smtClean="0"/>
              <a:t>plutôt</a:t>
            </a:r>
            <a:r>
              <a:rPr lang="en-US" dirty="0" smtClean="0"/>
              <a:t>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Risque de sédimentation: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1" y="1295400"/>
            <a:ext cx="8805333" cy="4953000"/>
          </a:xfrm>
        </p:spPr>
      </p:pic>
    </p:spTree>
    <p:extLst>
      <p:ext uri="{BB962C8B-B14F-4D97-AF65-F5344CB8AC3E}">
        <p14:creationId xmlns:p14="http://schemas.microsoft.com/office/powerpoint/2010/main" val="26405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Pelle: 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5078288" cy="4525963"/>
          </a:xfrm>
        </p:spPr>
        <p:txBody>
          <a:bodyPr/>
          <a:lstStyle/>
          <a:p>
            <a:r>
              <a:rPr lang="en-US" dirty="0" smtClean="0"/>
              <a:t>Arc du </a:t>
            </a:r>
            <a:r>
              <a:rPr lang="en-US" dirty="0" err="1" smtClean="0"/>
              <a:t>pelle</a:t>
            </a:r>
            <a:r>
              <a:rPr lang="en-US" dirty="0" smtClean="0"/>
              <a:t> cause des </a:t>
            </a:r>
            <a:r>
              <a:rPr lang="en-US" dirty="0" err="1" smtClean="0"/>
              <a:t>difficultées</a:t>
            </a:r>
            <a:r>
              <a:rPr lang="en-US" dirty="0" smtClean="0"/>
              <a:t> pour </a:t>
            </a:r>
            <a:r>
              <a:rPr lang="en-US" dirty="0" err="1" smtClean="0"/>
              <a:t>enlever</a:t>
            </a:r>
            <a:r>
              <a:rPr lang="en-US" dirty="0" smtClean="0"/>
              <a:t> le </a:t>
            </a:r>
            <a:r>
              <a:rPr lang="en-US" dirty="0" err="1" smtClean="0"/>
              <a:t>matériel</a:t>
            </a:r>
            <a:r>
              <a:rPr lang="en-US" dirty="0" smtClean="0"/>
              <a:t> </a:t>
            </a:r>
            <a:r>
              <a:rPr lang="en-US" dirty="0" err="1" smtClean="0"/>
              <a:t>autour</a:t>
            </a:r>
            <a:r>
              <a:rPr lang="en-US" dirty="0" smtClean="0"/>
              <a:t> le </a:t>
            </a:r>
            <a:r>
              <a:rPr lang="en-US" dirty="0" err="1" smtClean="0"/>
              <a:t>tuyau</a:t>
            </a:r>
            <a:r>
              <a:rPr lang="en-US" dirty="0" smtClean="0"/>
              <a:t> – </a:t>
            </a:r>
            <a:r>
              <a:rPr lang="en-US" dirty="0" err="1" smtClean="0"/>
              <a:t>augmente</a:t>
            </a:r>
            <a:r>
              <a:rPr lang="en-US" dirty="0" smtClean="0"/>
              <a:t> la </a:t>
            </a:r>
            <a:r>
              <a:rPr lang="en-US" dirty="0" err="1" smtClean="0"/>
              <a:t>potentiel</a:t>
            </a:r>
            <a:r>
              <a:rPr lang="en-US" dirty="0" smtClean="0"/>
              <a:t> de </a:t>
            </a:r>
            <a:r>
              <a:rPr lang="en-US" dirty="0" err="1" smtClean="0"/>
              <a:t>sédimentation</a:t>
            </a:r>
            <a:r>
              <a:rPr lang="en-US" dirty="0" smtClean="0"/>
              <a:t> excessive.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276600" cy="22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75017"/>
            <a:ext cx="3776662" cy="28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0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Risque de sédimentation : </a:t>
            </a:r>
            <a:r>
              <a:rPr lang="fr-CA" dirty="0" smtClean="0"/>
              <a:t>Côte-Nord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7170" name="Picture 2" descr="http://www.cullionplant.co.uk/wp-content/uploads/2017/01/14448878_1120089204743063_142687781423825285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4767146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79512" y="1066800"/>
            <a:ext cx="8659688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fr-CA" sz="320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▫"/>
              <a:defRPr lang="fr-CA" sz="2800" kern="1200" baseline="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-"/>
              <a:defRPr lang="fr-CA" sz="240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</a:t>
            </a:r>
            <a:r>
              <a:rPr lang="en-US" dirty="0" err="1" smtClean="0"/>
              <a:t>potentiel</a:t>
            </a:r>
            <a:r>
              <a:rPr lang="en-US" dirty="0" smtClean="0"/>
              <a:t>: </a:t>
            </a:r>
            <a:r>
              <a:rPr lang="en-US" dirty="0" err="1" smtClean="0"/>
              <a:t>utiliser</a:t>
            </a:r>
            <a:r>
              <a:rPr lang="en-US" dirty="0" smtClean="0"/>
              <a:t> un </a:t>
            </a:r>
            <a:r>
              <a:rPr lang="en-US" dirty="0" err="1" smtClean="0"/>
              <a:t>attachement</a:t>
            </a:r>
            <a:r>
              <a:rPr lang="en-US" dirty="0" smtClean="0"/>
              <a:t> qui </a:t>
            </a:r>
            <a:r>
              <a:rPr lang="en-US" dirty="0" err="1" smtClean="0"/>
              <a:t>permet</a:t>
            </a:r>
            <a:r>
              <a:rPr lang="en-US" dirty="0" smtClean="0"/>
              <a:t> la </a:t>
            </a:r>
            <a:r>
              <a:rPr lang="en-US" dirty="0" err="1" smtClean="0"/>
              <a:t>pelle</a:t>
            </a:r>
            <a:r>
              <a:rPr lang="en-US" dirty="0" smtClean="0"/>
              <a:t> de </a:t>
            </a:r>
            <a:r>
              <a:rPr lang="en-US" dirty="0" err="1" smtClean="0"/>
              <a:t>tourner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godet.</a:t>
            </a:r>
          </a:p>
          <a:p>
            <a:pPr lvl="1"/>
            <a:r>
              <a:rPr lang="en-US" dirty="0" err="1" smtClean="0"/>
              <a:t>Minimiser</a:t>
            </a:r>
            <a:r>
              <a:rPr lang="en-US" dirty="0" smtClean="0"/>
              <a:t>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sédimentation</a:t>
            </a:r>
            <a:r>
              <a:rPr lang="en-US" dirty="0" smtClean="0"/>
              <a:t> (</a:t>
            </a:r>
            <a:r>
              <a:rPr lang="en-US" dirty="0" err="1" smtClean="0"/>
              <a:t>enlever</a:t>
            </a:r>
            <a:r>
              <a:rPr lang="en-US" dirty="0" smtClean="0"/>
              <a:t> plus de </a:t>
            </a:r>
            <a:r>
              <a:rPr lang="en-US" dirty="0" err="1" smtClean="0"/>
              <a:t>matériel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d’enlever</a:t>
            </a:r>
            <a:r>
              <a:rPr lang="en-US" dirty="0" smtClean="0"/>
              <a:t> </a:t>
            </a:r>
            <a:r>
              <a:rPr lang="en-US" dirty="0" err="1" smtClean="0"/>
              <a:t>tuyau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Utile pour </a:t>
            </a:r>
            <a:r>
              <a:rPr lang="en-US" dirty="0" err="1" smtClean="0"/>
              <a:t>mieux</a:t>
            </a:r>
            <a:r>
              <a:rPr lang="en-US" dirty="0" smtClean="0"/>
              <a:t> placer les </a:t>
            </a:r>
            <a:r>
              <a:rPr lang="en-US" dirty="0" err="1" smtClean="0"/>
              <a:t>roches</a:t>
            </a:r>
            <a:r>
              <a:rPr lang="en-US" dirty="0" smtClean="0"/>
              <a:t> = </a:t>
            </a:r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roches</a:t>
            </a:r>
            <a:r>
              <a:rPr lang="en-US" dirty="0" smtClean="0"/>
              <a:t> pour </a:t>
            </a:r>
            <a:r>
              <a:rPr lang="en-US" dirty="0" err="1" smtClean="0"/>
              <a:t>stabilisation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617763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en-US" sz="1400" i="1" dirty="0" err="1" smtClean="0"/>
              <a:t>Rototilt</a:t>
            </a:r>
            <a:endParaRPr lang="fr-CA" sz="1400" i="1" dirty="0"/>
          </a:p>
        </p:txBody>
      </p:sp>
    </p:spTree>
    <p:extLst>
      <p:ext uri="{BB962C8B-B14F-4D97-AF65-F5344CB8AC3E}">
        <p14:creationId xmlns:p14="http://schemas.microsoft.com/office/powerpoint/2010/main" val="6957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ingualCompanyPresentation">
  <a:themeElements>
    <a:clrScheme name="FPInnovations">
      <a:dk1>
        <a:srgbClr val="2C2C2C"/>
      </a:dk1>
      <a:lt1>
        <a:srgbClr val="FFFFFF"/>
      </a:lt1>
      <a:dk2>
        <a:srgbClr val="ED6E00"/>
      </a:dk2>
      <a:lt2>
        <a:srgbClr val="FFFFFF"/>
      </a:lt2>
      <a:accent1>
        <a:srgbClr val="74F200"/>
      </a:accent1>
      <a:accent2>
        <a:srgbClr val="26CFFF"/>
      </a:accent2>
      <a:accent3>
        <a:srgbClr val="ED6E00"/>
      </a:accent3>
      <a:accent4>
        <a:srgbClr val="0D4000"/>
      </a:accent4>
      <a:accent5>
        <a:srgbClr val="FF0F00"/>
      </a:accent5>
      <a:accent6>
        <a:srgbClr val="FFC000"/>
      </a:accent6>
      <a:hlink>
        <a:srgbClr val="74F200"/>
      </a:hlink>
      <a:folHlink>
        <a:srgbClr val="FFF5C4"/>
      </a:folHlink>
    </a:clrScheme>
    <a:fontScheme name="Arial - cor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351EB5172064C8CD4DB8C8636A961" ma:contentTypeVersion="2" ma:contentTypeDescription="Create a new document." ma:contentTypeScope="" ma:versionID="98864bc9de7c13566bae6dde94ae47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79913e6e1c7fa35c9fb858e0a1f02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9F4DE6-1293-46A3-9976-3FB9B1C2C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B58F16-5830-4AAD-B32E-2026A5A8200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81CC09-CC22-45D5-A286-05ADCA99F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BilingualCompanyPresentation</Template>
  <TotalTime>0</TotalTime>
  <Words>959</Words>
  <Application>Microsoft Office PowerPoint</Application>
  <PresentationFormat>Affichage à l'écran (4:3)</PresentationFormat>
  <Paragraphs>201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BilingualCompanyPresentation</vt:lpstr>
      <vt:lpstr>Caribou: Démantèlement d’infrastructure et évaluation des traverses temporaires</vt:lpstr>
      <vt:lpstr>Côte-Nord</vt:lpstr>
      <vt:lpstr>Résultats Pelle Primaire: Côte-Nord</vt:lpstr>
      <vt:lpstr>Calcul des coûts: Côte-Nord</vt:lpstr>
      <vt:lpstr>Apprentissages Principales: Côte-Nord</vt:lpstr>
      <vt:lpstr>Risque de sédimentation: Côte-Nord</vt:lpstr>
      <vt:lpstr>Risque de sédimentation: Côte-Nord</vt:lpstr>
      <vt:lpstr>Pelle: Côte-Nord</vt:lpstr>
      <vt:lpstr>Risque de sédimentation : Côte-Nord</vt:lpstr>
      <vt:lpstr>Apprentissages: Côte-Nord</vt:lpstr>
      <vt:lpstr>Enrochement: Côte-Nord</vt:lpstr>
      <vt:lpstr>Mousse: Côte-Nord</vt:lpstr>
      <vt:lpstr>Mousse: Côte-Nord</vt:lpstr>
      <vt:lpstr>Scarifiage: Côte-Nord</vt:lpstr>
      <vt:lpstr>Scarifiage: Côte-Nord</vt:lpstr>
      <vt:lpstr>Autres Défis: Côte-Nord</vt:lpstr>
      <vt:lpstr>Traverses Temporaires: Gaspésie</vt:lpstr>
      <vt:lpstr>Traverses Temporaires: Observations </vt:lpstr>
      <vt:lpstr>Traverses Temporaires: Benefices</vt:lpstr>
      <vt:lpstr>Traverses Temporaires: Inconnus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Modèle</cp:keywords>
  <cp:lastModifiedBy/>
  <cp:revision>1</cp:revision>
  <dcterms:created xsi:type="dcterms:W3CDTF">2017-08-30T17:52:26Z</dcterms:created>
  <dcterms:modified xsi:type="dcterms:W3CDTF">2017-10-30T21:26:34Z</dcterms:modified>
  <cp:category>Presentation, Pulp, paper and Bioproducts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0x010100070351EB5172064C8CD4DB8C8636A961</vt:lpwstr>
  </property>
  <property fmtid="{D5CDD505-2E9C-101B-9397-08002B2CF9AE}" pid="3" name="FPIDepartment">
    <vt:lpwstr>2;#Communications|90386448-2691-49d0-ae91-b0a8821de2f3</vt:lpwstr>
  </property>
  <property fmtid="{D5CDD505-2E9C-101B-9397-08002B2CF9AE}" pid="4" name="FPIDocumentRestrictions">
    <vt:lpwstr>1;#Internal|69302f89-3e8b-4cca-8948-dc1973d5ae5f</vt:lpwstr>
  </property>
</Properties>
</file>