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54"/>
  </p:notesMasterIdLst>
  <p:sldIdLst>
    <p:sldId id="256" r:id="rId3"/>
    <p:sldId id="257" r:id="rId4"/>
    <p:sldId id="268" r:id="rId5"/>
    <p:sldId id="259" r:id="rId6"/>
    <p:sldId id="270" r:id="rId7"/>
    <p:sldId id="260" r:id="rId8"/>
    <p:sldId id="261" r:id="rId9"/>
    <p:sldId id="262" r:id="rId10"/>
    <p:sldId id="263" r:id="rId11"/>
    <p:sldId id="293" r:id="rId12"/>
    <p:sldId id="303" r:id="rId13"/>
    <p:sldId id="304" r:id="rId14"/>
    <p:sldId id="323" r:id="rId15"/>
    <p:sldId id="280" r:id="rId16"/>
    <p:sldId id="324" r:id="rId17"/>
    <p:sldId id="325" r:id="rId18"/>
    <p:sldId id="317" r:id="rId19"/>
    <p:sldId id="269" r:id="rId20"/>
    <p:sldId id="338" r:id="rId21"/>
    <p:sldId id="274" r:id="rId22"/>
    <p:sldId id="291" r:id="rId23"/>
    <p:sldId id="318" r:id="rId24"/>
    <p:sldId id="327" r:id="rId25"/>
    <p:sldId id="326" r:id="rId26"/>
    <p:sldId id="289" r:id="rId27"/>
    <p:sldId id="319" r:id="rId28"/>
    <p:sldId id="277" r:id="rId29"/>
    <p:sldId id="278" r:id="rId30"/>
    <p:sldId id="313" r:id="rId31"/>
    <p:sldId id="328" r:id="rId32"/>
    <p:sldId id="320" r:id="rId33"/>
    <p:sldId id="329" r:id="rId34"/>
    <p:sldId id="267" r:id="rId35"/>
    <p:sldId id="285" r:id="rId36"/>
    <p:sldId id="295" r:id="rId37"/>
    <p:sldId id="296" r:id="rId38"/>
    <p:sldId id="330" r:id="rId39"/>
    <p:sldId id="333" r:id="rId40"/>
    <p:sldId id="331" r:id="rId41"/>
    <p:sldId id="332" r:id="rId42"/>
    <p:sldId id="335" r:id="rId43"/>
    <p:sldId id="334" r:id="rId44"/>
    <p:sldId id="298" r:id="rId45"/>
    <p:sldId id="299" r:id="rId46"/>
    <p:sldId id="301" r:id="rId47"/>
    <p:sldId id="302" r:id="rId48"/>
    <p:sldId id="336" r:id="rId49"/>
    <p:sldId id="305" r:id="rId50"/>
    <p:sldId id="300" r:id="rId51"/>
    <p:sldId id="337" r:id="rId52"/>
    <p:sldId id="312" r:id="rId5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lletier-Bergeron, Sylvain (112-UG/Gaspésie)" initials="PS(" lastIdx="11" clrIdx="0">
    <p:extLst>
      <p:ext uri="{19B8F6BF-5375-455C-9EA6-DF929625EA0E}">
        <p15:presenceInfo xmlns:p15="http://schemas.microsoft.com/office/powerpoint/2012/main" userId="S-1-5-21-56041125-476205299-1857977687-1350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20" autoAdjust="0"/>
    <p:restoredTop sz="81395" autoAdjust="0"/>
  </p:normalViewPr>
  <p:slideViewPr>
    <p:cSldViewPr snapToGrid="0">
      <p:cViewPr varScale="1">
        <p:scale>
          <a:sx n="108" d="100"/>
          <a:sy n="108" d="100"/>
        </p:scale>
        <p:origin x="155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fr-CA" dirty="0"/>
          </a:p>
        </p:txBody>
      </p:sp>
      <p:sp>
        <p:nvSpPr>
          <p:cNvPr id="3" name="Espace réservé de la date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B3FA460-98A4-4192-99D9-BAEB8876BEF1}" type="datetimeFigureOut">
              <a:rPr lang="fr-CA" smtClean="0"/>
              <a:t>2022-02-22</a:t>
            </a:fld>
            <a:endParaRPr lang="fr-CA" dirty="0"/>
          </a:p>
        </p:txBody>
      </p:sp>
      <p:sp>
        <p:nvSpPr>
          <p:cNvPr id="4" name="Espace réservé de l'image des diapositives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fr-CA" dirty="0"/>
          </a:p>
        </p:txBody>
      </p:sp>
      <p:sp>
        <p:nvSpPr>
          <p:cNvPr id="5" name="Espace réservé des commentaire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fr-CA" dirty="0"/>
          </a:p>
        </p:txBody>
      </p:sp>
      <p:sp>
        <p:nvSpPr>
          <p:cNvPr id="7" name="Espace réservé du numéro de diapositive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24E6336-4356-42FD-AAA1-0394280C039A}" type="slidenum">
              <a:rPr lang="fr-CA" smtClean="0"/>
              <a:t>‹N°›</a:t>
            </a:fld>
            <a:endParaRPr lang="fr-CA" dirty="0"/>
          </a:p>
        </p:txBody>
      </p:sp>
    </p:spTree>
    <p:extLst>
      <p:ext uri="{BB962C8B-B14F-4D97-AF65-F5344CB8AC3E}">
        <p14:creationId xmlns:p14="http://schemas.microsoft.com/office/powerpoint/2010/main" val="365142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Le Plan Spécial 2022 sera sélectionné à même la PRAN</a:t>
            </a:r>
            <a:endParaRPr lang="fr-CA" baseline="0" dirty="0" smtClean="0"/>
          </a:p>
          <a:p>
            <a:endParaRPr lang="fr-CA" baseline="0" dirty="0" smtClean="0"/>
          </a:p>
          <a:p>
            <a:r>
              <a:rPr lang="fr-CA" baseline="0" dirty="0" smtClean="0"/>
              <a:t>Pas de volumes supplémentaires, le plan spécial ne fait essentiellement que prioriser les secteurs fortement défoliés</a:t>
            </a:r>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1</a:t>
            </a:fld>
            <a:endParaRPr lang="fr-CA" dirty="0"/>
          </a:p>
        </p:txBody>
      </p:sp>
    </p:spTree>
    <p:extLst>
      <p:ext uri="{BB962C8B-B14F-4D97-AF65-F5344CB8AC3E}">
        <p14:creationId xmlns:p14="http://schemas.microsoft.com/office/powerpoint/2010/main" val="22744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12</a:t>
            </a:fld>
            <a:endParaRPr lang="fr-CA" dirty="0"/>
          </a:p>
        </p:txBody>
      </p:sp>
    </p:spTree>
    <p:extLst>
      <p:ext uri="{BB962C8B-B14F-4D97-AF65-F5344CB8AC3E}">
        <p14:creationId xmlns:p14="http://schemas.microsoft.com/office/powerpoint/2010/main" val="2062671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1"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13</a:t>
            </a:fld>
            <a:endParaRPr lang="fr-CA" dirty="0"/>
          </a:p>
        </p:txBody>
      </p:sp>
    </p:spTree>
    <p:extLst>
      <p:ext uri="{BB962C8B-B14F-4D97-AF65-F5344CB8AC3E}">
        <p14:creationId xmlns:p14="http://schemas.microsoft.com/office/powerpoint/2010/main" val="837359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Résultat Structure interne dans outil VOIC</a:t>
            </a:r>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14</a:t>
            </a:fld>
            <a:endParaRPr lang="fr-CA" dirty="0"/>
          </a:p>
        </p:txBody>
      </p:sp>
    </p:spTree>
    <p:extLst>
      <p:ext uri="{BB962C8B-B14F-4D97-AF65-F5344CB8AC3E}">
        <p14:creationId xmlns:p14="http://schemas.microsoft.com/office/powerpoint/2010/main" val="1148393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Résultat Structure interne dans outil VOIC</a:t>
            </a:r>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15</a:t>
            </a:fld>
            <a:endParaRPr lang="fr-CA" dirty="0"/>
          </a:p>
        </p:txBody>
      </p:sp>
    </p:spTree>
    <p:extLst>
      <p:ext uri="{BB962C8B-B14F-4D97-AF65-F5344CB8AC3E}">
        <p14:creationId xmlns:p14="http://schemas.microsoft.com/office/powerpoint/2010/main" val="3455958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smtClean="0"/>
              <a:t>Les objectifs ambitieux ont été instauré lors de la création du PAFIT. Les objectifs sont la conformité dès 2028. Grande amélioration de faite.</a:t>
            </a:r>
          </a:p>
          <a:p>
            <a:endParaRPr lang="fr-CA" b="1" dirty="0" smtClean="0"/>
          </a:p>
          <a:p>
            <a:r>
              <a:rPr lang="fr-CA" b="1" dirty="0" smtClean="0"/>
              <a:t>Malgré tout, légère</a:t>
            </a:r>
            <a:r>
              <a:rPr lang="fr-CA" b="1" baseline="0" dirty="0" smtClean="0"/>
              <a:t> baisse dans la proportion de vieille forêt par rapport au PAFIO précédent (30% vs 32%)</a:t>
            </a:r>
            <a:endParaRPr lang="fr-CA" b="1"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16</a:t>
            </a:fld>
            <a:endParaRPr lang="fr-CA" dirty="0"/>
          </a:p>
        </p:txBody>
      </p:sp>
    </p:spTree>
    <p:extLst>
      <p:ext uri="{BB962C8B-B14F-4D97-AF65-F5344CB8AC3E}">
        <p14:creationId xmlns:p14="http://schemas.microsoft.com/office/powerpoint/2010/main" val="3533275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B961448-E7C9-4791-BD14-BB30AD245BE4}" type="slidenum">
              <a:rPr lang="fr-CA" smtClean="0">
                <a:solidFill>
                  <a:prstClr val="black"/>
                </a:solidFill>
              </a:rPr>
              <a:pPr/>
              <a:t>17</a:t>
            </a:fld>
            <a:endParaRPr lang="fr-CA">
              <a:solidFill>
                <a:prstClr val="black"/>
              </a:solidFill>
            </a:endParaRPr>
          </a:p>
        </p:txBody>
      </p:sp>
    </p:spTree>
    <p:extLst>
      <p:ext uri="{BB962C8B-B14F-4D97-AF65-F5344CB8AC3E}">
        <p14:creationId xmlns:p14="http://schemas.microsoft.com/office/powerpoint/2010/main" val="274967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300" b="1" dirty="0">
                <a:latin typeface="Arial" panose="020B0604020202020204" pitchFamily="34" charset="0"/>
                <a:cs typeface="Arial" panose="020B0604020202020204" pitchFamily="34" charset="0"/>
              </a:rPr>
              <a:t>11263:</a:t>
            </a:r>
          </a:p>
          <a:p>
            <a:r>
              <a:rPr lang="fr-CA" sz="1300" dirty="0" smtClean="0">
                <a:latin typeface="Arial" panose="020B0604020202020204" pitchFamily="34" charset="0"/>
                <a:cs typeface="Arial" panose="020B0604020202020204" pitchFamily="34" charset="0"/>
              </a:rPr>
              <a:t>N’a pas empiré depuis l’an passé.</a:t>
            </a:r>
            <a:endParaRPr lang="fr-CA" sz="1300"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10"/>
          </p:nvPr>
        </p:nvSpPr>
        <p:spPr/>
        <p:txBody>
          <a:bodyPr/>
          <a:lstStyle/>
          <a:p>
            <a:fld id="{D5327E97-53A8-4A23-B2BA-B4446A0976F2}" type="slidenum">
              <a:rPr lang="fr-CA" smtClean="0"/>
              <a:t>20</a:t>
            </a:fld>
            <a:endParaRPr lang="fr-CA"/>
          </a:p>
        </p:txBody>
      </p:sp>
    </p:spTree>
    <p:extLst>
      <p:ext uri="{BB962C8B-B14F-4D97-AF65-F5344CB8AC3E}">
        <p14:creationId xmlns:p14="http://schemas.microsoft.com/office/powerpoint/2010/main" val="1981317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21</a:t>
            </a:fld>
            <a:endParaRPr lang="fr-CA" dirty="0"/>
          </a:p>
        </p:txBody>
      </p:sp>
    </p:spTree>
    <p:extLst>
      <p:ext uri="{BB962C8B-B14F-4D97-AF65-F5344CB8AC3E}">
        <p14:creationId xmlns:p14="http://schemas.microsoft.com/office/powerpoint/2010/main" val="1315978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22</a:t>
            </a:fld>
            <a:endParaRPr lang="fr-CA" dirty="0"/>
          </a:p>
        </p:txBody>
      </p:sp>
    </p:spTree>
    <p:extLst>
      <p:ext uri="{BB962C8B-B14F-4D97-AF65-F5344CB8AC3E}">
        <p14:creationId xmlns:p14="http://schemas.microsoft.com/office/powerpoint/2010/main" val="2809338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23</a:t>
            </a:fld>
            <a:endParaRPr lang="fr-CA" dirty="0"/>
          </a:p>
        </p:txBody>
      </p:sp>
    </p:spTree>
    <p:extLst>
      <p:ext uri="{BB962C8B-B14F-4D97-AF65-F5344CB8AC3E}">
        <p14:creationId xmlns:p14="http://schemas.microsoft.com/office/powerpoint/2010/main" val="1915533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Le Non-Com inclus le consulté et le non-consulté</a:t>
            </a:r>
          </a:p>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3</a:t>
            </a:fld>
            <a:endParaRPr lang="fr-CA" dirty="0"/>
          </a:p>
        </p:txBody>
      </p:sp>
    </p:spTree>
    <p:extLst>
      <p:ext uri="{BB962C8B-B14F-4D97-AF65-F5344CB8AC3E}">
        <p14:creationId xmlns:p14="http://schemas.microsoft.com/office/powerpoint/2010/main" val="2312303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300" b="1" dirty="0">
                <a:latin typeface="Arial" panose="020B0604020202020204" pitchFamily="34" charset="0"/>
                <a:cs typeface="Arial" panose="020B0604020202020204" pitchFamily="34" charset="0"/>
              </a:rPr>
              <a:t>11263:</a:t>
            </a:r>
          </a:p>
          <a:p>
            <a:r>
              <a:rPr lang="fr-CA" sz="1300" dirty="0" smtClean="0">
                <a:latin typeface="Arial" panose="020B0604020202020204" pitchFamily="34" charset="0"/>
                <a:cs typeface="Arial" panose="020B0604020202020204" pitchFamily="34" charset="0"/>
              </a:rPr>
              <a:t>N’a pas empiré depuis l’an passé.</a:t>
            </a:r>
            <a:endParaRPr lang="fr-CA" sz="1300"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10"/>
          </p:nvPr>
        </p:nvSpPr>
        <p:spPr/>
        <p:txBody>
          <a:bodyPr/>
          <a:lstStyle/>
          <a:p>
            <a:fld id="{D5327E97-53A8-4A23-B2BA-B4446A0976F2}" type="slidenum">
              <a:rPr lang="fr-CA" smtClean="0"/>
              <a:t>24</a:t>
            </a:fld>
            <a:endParaRPr lang="fr-CA"/>
          </a:p>
        </p:txBody>
      </p:sp>
    </p:spTree>
    <p:extLst>
      <p:ext uri="{BB962C8B-B14F-4D97-AF65-F5344CB8AC3E}">
        <p14:creationId xmlns:p14="http://schemas.microsoft.com/office/powerpoint/2010/main" val="3910477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Beaucoup de peuplements feuillus ont</a:t>
            </a:r>
            <a:r>
              <a:rPr lang="fr-CA" baseline="0" dirty="0" smtClean="0"/>
              <a:t> été retirés de certains COS. </a:t>
            </a:r>
          </a:p>
          <a:p>
            <a:r>
              <a:rPr lang="fr-CA" baseline="0" dirty="0" smtClean="0"/>
              <a:t>Dans la V9, l’UTA était à 47%</a:t>
            </a:r>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25</a:t>
            </a:fld>
            <a:endParaRPr lang="fr-CA" dirty="0"/>
          </a:p>
        </p:txBody>
      </p:sp>
    </p:spTree>
    <p:extLst>
      <p:ext uri="{BB962C8B-B14F-4D97-AF65-F5344CB8AC3E}">
        <p14:creationId xmlns:p14="http://schemas.microsoft.com/office/powerpoint/2010/main" val="253996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Beaucoup</a:t>
            </a:r>
            <a:r>
              <a:rPr lang="fr-CA" baseline="0" dirty="0" smtClean="0"/>
              <a:t> de superficie de coupe dans peuplements feuillus on été retiré </a:t>
            </a:r>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26</a:t>
            </a:fld>
            <a:endParaRPr lang="fr-CA" dirty="0"/>
          </a:p>
        </p:txBody>
      </p:sp>
    </p:spTree>
    <p:extLst>
      <p:ext uri="{BB962C8B-B14F-4D97-AF65-F5344CB8AC3E}">
        <p14:creationId xmlns:p14="http://schemas.microsoft.com/office/powerpoint/2010/main" val="2909184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D5327E97-53A8-4A23-B2BA-B4446A0976F2}" type="slidenum">
              <a:rPr lang="fr-CA" smtClean="0"/>
              <a:t>27</a:t>
            </a:fld>
            <a:endParaRPr lang="fr-CA"/>
          </a:p>
        </p:txBody>
      </p:sp>
    </p:spTree>
    <p:extLst>
      <p:ext uri="{BB962C8B-B14F-4D97-AF65-F5344CB8AC3E}">
        <p14:creationId xmlns:p14="http://schemas.microsoft.com/office/powerpoint/2010/main" val="324806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D5327E97-53A8-4A23-B2BA-B4446A0976F2}" type="slidenum">
              <a:rPr lang="fr-CA" smtClean="0"/>
              <a:t>28</a:t>
            </a:fld>
            <a:endParaRPr lang="fr-CA"/>
          </a:p>
        </p:txBody>
      </p:sp>
    </p:spTree>
    <p:extLst>
      <p:ext uri="{BB962C8B-B14F-4D97-AF65-F5344CB8AC3E}">
        <p14:creationId xmlns:p14="http://schemas.microsoft.com/office/powerpoint/2010/main" val="4251840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Nouveaux</a:t>
            </a:r>
            <a:r>
              <a:rPr lang="fr-CA" baseline="0" dirty="0" smtClean="0"/>
              <a:t> secteurs V10 en mauve</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D5327E97-53A8-4A23-B2BA-B4446A0976F2}" type="slidenum">
              <a:rPr lang="fr-CA" smtClean="0"/>
              <a:t>29</a:t>
            </a:fld>
            <a:endParaRPr lang="fr-CA"/>
          </a:p>
        </p:txBody>
      </p:sp>
    </p:spTree>
    <p:extLst>
      <p:ext uri="{BB962C8B-B14F-4D97-AF65-F5344CB8AC3E}">
        <p14:creationId xmlns:p14="http://schemas.microsoft.com/office/powerpoint/2010/main" val="1581577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D5327E97-53A8-4A23-B2BA-B4446A0976F2}" type="slidenum">
              <a:rPr lang="fr-CA" smtClean="0"/>
              <a:t>30</a:t>
            </a:fld>
            <a:endParaRPr lang="fr-CA"/>
          </a:p>
        </p:txBody>
      </p:sp>
    </p:spTree>
    <p:extLst>
      <p:ext uri="{BB962C8B-B14F-4D97-AF65-F5344CB8AC3E}">
        <p14:creationId xmlns:p14="http://schemas.microsoft.com/office/powerpoint/2010/main" val="644142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Zoom sur la demande d’harmonisation du Lac à Foin. Les secteurs présents (en</a:t>
            </a:r>
            <a:r>
              <a:rPr lang="fr-CA" baseline="0" dirty="0" smtClean="0"/>
              <a:t> bleu sur la carte) sont du BMMB, vendu en 2017.</a:t>
            </a:r>
            <a:endParaRPr lang="fr-CA" dirty="0" smtClean="0"/>
          </a:p>
          <a:p>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D5327E97-53A8-4A23-B2BA-B4446A0976F2}" type="slidenum">
              <a:rPr lang="fr-CA" smtClean="0"/>
              <a:t>31</a:t>
            </a:fld>
            <a:endParaRPr lang="fr-CA"/>
          </a:p>
        </p:txBody>
      </p:sp>
    </p:spTree>
    <p:extLst>
      <p:ext uri="{BB962C8B-B14F-4D97-AF65-F5344CB8AC3E}">
        <p14:creationId xmlns:p14="http://schemas.microsoft.com/office/powerpoint/2010/main" val="872948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Mesure</a:t>
            </a:r>
            <a:r>
              <a:rPr lang="fr-CA" baseline="0" dirty="0" smtClean="0"/>
              <a:t> d’harmonisation sur cet aire équivalente de coupe. Attendre une défoliation annuelle de 12 et plus, ce qui est atteint.</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D5327E97-53A8-4A23-B2BA-B4446A0976F2}" type="slidenum">
              <a:rPr lang="fr-CA" smtClean="0"/>
              <a:t>32</a:t>
            </a:fld>
            <a:endParaRPr lang="fr-CA"/>
          </a:p>
        </p:txBody>
      </p:sp>
    </p:spTree>
    <p:extLst>
      <p:ext uri="{BB962C8B-B14F-4D97-AF65-F5344CB8AC3E}">
        <p14:creationId xmlns:p14="http://schemas.microsoft.com/office/powerpoint/2010/main" val="2296385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Secteurs au</a:t>
            </a:r>
            <a:r>
              <a:rPr lang="fr-CA" baseline="0" dirty="0" smtClean="0"/>
              <a:t> Plan 2019 </a:t>
            </a:r>
            <a:r>
              <a:rPr lang="fr-CA" baseline="0" dirty="0" err="1" smtClean="0"/>
              <a:t>repportés</a:t>
            </a:r>
            <a:r>
              <a:rPr lang="fr-CA" baseline="0" dirty="0" smtClean="0"/>
              <a:t> en 2020. Ajouté hier.</a:t>
            </a:r>
          </a:p>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36</a:t>
            </a:fld>
            <a:endParaRPr lang="fr-CA" dirty="0"/>
          </a:p>
        </p:txBody>
      </p:sp>
    </p:spTree>
    <p:extLst>
      <p:ext uri="{BB962C8B-B14F-4D97-AF65-F5344CB8AC3E}">
        <p14:creationId xmlns:p14="http://schemas.microsoft.com/office/powerpoint/2010/main" val="233940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A" altLang="fr-FR" dirty="0" smtClean="0"/>
              <a:t>Beaucoup plus</a:t>
            </a:r>
            <a:r>
              <a:rPr lang="fr-CA" altLang="fr-FR" baseline="0" dirty="0" smtClean="0"/>
              <a:t> de </a:t>
            </a:r>
            <a:r>
              <a:rPr lang="fr-CA" altLang="fr-FR" baseline="0" dirty="0" err="1" smtClean="0"/>
              <a:t>pessières</a:t>
            </a:r>
            <a:r>
              <a:rPr lang="fr-CA" altLang="fr-FR" baseline="0" dirty="0" smtClean="0"/>
              <a:t>. Planification par COS. Surtout situées au Lac Trèfle, Lac De l’Ile et Mont Rotary. Seront récoltées si défoliation importante. Beaucoup de Peu. Strates sous-estimes le volume de Peu, ce qui nous oblige à surreprésenter ce GTF.</a:t>
            </a:r>
            <a:endParaRPr lang="fr-CA" altLang="fr-FR" dirty="0" smtClean="0"/>
          </a:p>
        </p:txBody>
      </p:sp>
      <p:sp>
        <p:nvSpPr>
          <p:cNvPr id="163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96875" indent="-306096">
              <a:defRPr>
                <a:solidFill>
                  <a:schemeClr val="tx1"/>
                </a:solidFill>
                <a:latin typeface="Calibri" panose="020F0502020204030204" pitchFamily="34" charset="0"/>
              </a:defRPr>
            </a:lvl2pPr>
            <a:lvl3pPr marL="1227803" indent="-244535">
              <a:defRPr>
                <a:solidFill>
                  <a:schemeClr val="tx1"/>
                </a:solidFill>
                <a:latin typeface="Calibri" panose="020F0502020204030204" pitchFamily="34" charset="0"/>
              </a:defRPr>
            </a:lvl3pPr>
            <a:lvl4pPr marL="1718581" indent="-244535">
              <a:defRPr>
                <a:solidFill>
                  <a:schemeClr val="tx1"/>
                </a:solidFill>
                <a:latin typeface="Calibri" panose="020F0502020204030204" pitchFamily="34" charset="0"/>
              </a:defRPr>
            </a:lvl4pPr>
            <a:lvl5pPr marL="2209360" indent="-244535">
              <a:defRPr>
                <a:solidFill>
                  <a:schemeClr val="tx1"/>
                </a:solidFill>
                <a:latin typeface="Calibri" panose="020F0502020204030204" pitchFamily="34" charset="0"/>
              </a:defRPr>
            </a:lvl5pPr>
            <a:lvl6pPr marL="2701849" indent="-244535" eaLnBrk="0" fontAlgn="base" hangingPunct="0">
              <a:spcBef>
                <a:spcPct val="0"/>
              </a:spcBef>
              <a:spcAft>
                <a:spcPct val="0"/>
              </a:spcAft>
              <a:defRPr>
                <a:solidFill>
                  <a:schemeClr val="tx1"/>
                </a:solidFill>
                <a:latin typeface="Calibri" panose="020F0502020204030204" pitchFamily="34" charset="0"/>
              </a:defRPr>
            </a:lvl6pPr>
            <a:lvl7pPr marL="3194338" indent="-244535" eaLnBrk="0" fontAlgn="base" hangingPunct="0">
              <a:spcBef>
                <a:spcPct val="0"/>
              </a:spcBef>
              <a:spcAft>
                <a:spcPct val="0"/>
              </a:spcAft>
              <a:defRPr>
                <a:solidFill>
                  <a:schemeClr val="tx1"/>
                </a:solidFill>
                <a:latin typeface="Calibri" panose="020F0502020204030204" pitchFamily="34" charset="0"/>
              </a:defRPr>
            </a:lvl7pPr>
            <a:lvl8pPr marL="3686827" indent="-244535" eaLnBrk="0" fontAlgn="base" hangingPunct="0">
              <a:spcBef>
                <a:spcPct val="0"/>
              </a:spcBef>
              <a:spcAft>
                <a:spcPct val="0"/>
              </a:spcAft>
              <a:defRPr>
                <a:solidFill>
                  <a:schemeClr val="tx1"/>
                </a:solidFill>
                <a:latin typeface="Calibri" panose="020F0502020204030204" pitchFamily="34" charset="0"/>
              </a:defRPr>
            </a:lvl8pPr>
            <a:lvl9pPr marL="4179316" indent="-244535" eaLnBrk="0" fontAlgn="base" hangingPunct="0">
              <a:spcBef>
                <a:spcPct val="0"/>
              </a:spcBef>
              <a:spcAft>
                <a:spcPct val="0"/>
              </a:spcAft>
              <a:defRPr>
                <a:solidFill>
                  <a:schemeClr val="tx1"/>
                </a:solidFill>
                <a:latin typeface="Calibri" panose="020F0502020204030204" pitchFamily="34" charset="0"/>
              </a:defRPr>
            </a:lvl9pPr>
          </a:lstStyle>
          <a:p>
            <a:fld id="{13AA41C8-71EA-42EB-A633-0723C44DC96F}" type="slidenum">
              <a:rPr lang="fr-CA" altLang="fr-FR" smtClean="0"/>
              <a:pPr/>
              <a:t>5</a:t>
            </a:fld>
            <a:endParaRPr lang="fr-CA" altLang="fr-FR" dirty="0" smtClean="0"/>
          </a:p>
        </p:txBody>
      </p:sp>
    </p:spTree>
    <p:extLst>
      <p:ext uri="{BB962C8B-B14F-4D97-AF65-F5344CB8AC3E}">
        <p14:creationId xmlns:p14="http://schemas.microsoft.com/office/powerpoint/2010/main" val="3195573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37</a:t>
            </a:fld>
            <a:endParaRPr lang="fr-CA" dirty="0"/>
          </a:p>
        </p:txBody>
      </p:sp>
    </p:spTree>
    <p:extLst>
      <p:ext uri="{BB962C8B-B14F-4D97-AF65-F5344CB8AC3E}">
        <p14:creationId xmlns:p14="http://schemas.microsoft.com/office/powerpoint/2010/main" val="4222761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38</a:t>
            </a:fld>
            <a:endParaRPr lang="fr-CA" dirty="0"/>
          </a:p>
        </p:txBody>
      </p:sp>
    </p:spTree>
    <p:extLst>
      <p:ext uri="{BB962C8B-B14F-4D97-AF65-F5344CB8AC3E}">
        <p14:creationId xmlns:p14="http://schemas.microsoft.com/office/powerpoint/2010/main" val="326789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Mont-Chauve</a:t>
            </a:r>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39</a:t>
            </a:fld>
            <a:endParaRPr lang="fr-CA" dirty="0"/>
          </a:p>
        </p:txBody>
      </p:sp>
    </p:spTree>
    <p:extLst>
      <p:ext uri="{BB962C8B-B14F-4D97-AF65-F5344CB8AC3E}">
        <p14:creationId xmlns:p14="http://schemas.microsoft.com/office/powerpoint/2010/main" val="4056911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Lac </a:t>
            </a:r>
            <a:r>
              <a:rPr lang="fr-CA" dirty="0" err="1" smtClean="0"/>
              <a:t>Deschêne</a:t>
            </a:r>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40</a:t>
            </a:fld>
            <a:endParaRPr lang="fr-CA" dirty="0"/>
          </a:p>
        </p:txBody>
      </p:sp>
    </p:spTree>
    <p:extLst>
      <p:ext uri="{BB962C8B-B14F-4D97-AF65-F5344CB8AC3E}">
        <p14:creationId xmlns:p14="http://schemas.microsoft.com/office/powerpoint/2010/main" val="575763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41</a:t>
            </a:fld>
            <a:endParaRPr lang="fr-CA" dirty="0"/>
          </a:p>
        </p:txBody>
      </p:sp>
    </p:spTree>
    <p:extLst>
      <p:ext uri="{BB962C8B-B14F-4D97-AF65-F5344CB8AC3E}">
        <p14:creationId xmlns:p14="http://schemas.microsoft.com/office/powerpoint/2010/main" val="3680824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42</a:t>
            </a:fld>
            <a:endParaRPr lang="fr-CA" dirty="0"/>
          </a:p>
        </p:txBody>
      </p:sp>
    </p:spTree>
    <p:extLst>
      <p:ext uri="{BB962C8B-B14F-4D97-AF65-F5344CB8AC3E}">
        <p14:creationId xmlns:p14="http://schemas.microsoft.com/office/powerpoint/2010/main" val="2795375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43</a:t>
            </a:fld>
            <a:endParaRPr lang="fr-CA" dirty="0"/>
          </a:p>
        </p:txBody>
      </p:sp>
    </p:spTree>
    <p:extLst>
      <p:ext uri="{BB962C8B-B14F-4D97-AF65-F5344CB8AC3E}">
        <p14:creationId xmlns:p14="http://schemas.microsoft.com/office/powerpoint/2010/main" val="2099139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45</a:t>
            </a:fld>
            <a:endParaRPr lang="fr-CA" dirty="0"/>
          </a:p>
        </p:txBody>
      </p:sp>
    </p:spTree>
    <p:extLst>
      <p:ext uri="{BB962C8B-B14F-4D97-AF65-F5344CB8AC3E}">
        <p14:creationId xmlns:p14="http://schemas.microsoft.com/office/powerpoint/2010/main" val="64279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Zoom</a:t>
            </a:r>
            <a:r>
              <a:rPr lang="fr-CA" baseline="0" dirty="0" smtClean="0"/>
              <a:t> chantier route </a:t>
            </a:r>
            <a:r>
              <a:rPr lang="fr-CA" baseline="0" dirty="0" err="1" smtClean="0"/>
              <a:t>lavoie</a:t>
            </a:r>
            <a:r>
              <a:rPr lang="fr-CA" baseline="0" dirty="0" smtClean="0"/>
              <a:t>. Les massifs non conformes sont évités.</a:t>
            </a:r>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46</a:t>
            </a:fld>
            <a:endParaRPr lang="fr-CA" dirty="0"/>
          </a:p>
        </p:txBody>
      </p:sp>
    </p:spTree>
    <p:extLst>
      <p:ext uri="{BB962C8B-B14F-4D97-AF65-F5344CB8AC3E}">
        <p14:creationId xmlns:p14="http://schemas.microsoft.com/office/powerpoint/2010/main" val="518354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Zoom</a:t>
            </a:r>
            <a:r>
              <a:rPr lang="fr-CA" baseline="0" dirty="0" smtClean="0"/>
              <a:t> chantier route </a:t>
            </a:r>
            <a:r>
              <a:rPr lang="fr-CA" baseline="0" dirty="0" err="1" smtClean="0"/>
              <a:t>lavoie</a:t>
            </a:r>
            <a:r>
              <a:rPr lang="fr-CA" baseline="0" dirty="0" smtClean="0"/>
              <a:t>. Les massifs non conformes sont évités.</a:t>
            </a:r>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47</a:t>
            </a:fld>
            <a:endParaRPr lang="fr-CA" dirty="0"/>
          </a:p>
        </p:txBody>
      </p:sp>
    </p:spTree>
    <p:extLst>
      <p:ext uri="{BB962C8B-B14F-4D97-AF65-F5344CB8AC3E}">
        <p14:creationId xmlns:p14="http://schemas.microsoft.com/office/powerpoint/2010/main" val="412812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500" b="1" dirty="0">
                <a:solidFill>
                  <a:srgbClr val="FF0000"/>
                </a:solidFill>
              </a:rPr>
              <a:t>Pourquoi autant de PB et TPB??</a:t>
            </a:r>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6</a:t>
            </a:fld>
            <a:endParaRPr lang="fr-CA" dirty="0"/>
          </a:p>
        </p:txBody>
      </p:sp>
    </p:spTree>
    <p:extLst>
      <p:ext uri="{BB962C8B-B14F-4D97-AF65-F5344CB8AC3E}">
        <p14:creationId xmlns:p14="http://schemas.microsoft.com/office/powerpoint/2010/main" val="2405335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Zoom</a:t>
            </a:r>
            <a:r>
              <a:rPr lang="fr-CA" baseline="0" dirty="0" smtClean="0"/>
              <a:t> chantier Lac Jimmy. Les massifs non conformes sont évités.</a:t>
            </a:r>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48</a:t>
            </a:fld>
            <a:endParaRPr lang="fr-CA" dirty="0"/>
          </a:p>
        </p:txBody>
      </p:sp>
    </p:spTree>
    <p:extLst>
      <p:ext uri="{BB962C8B-B14F-4D97-AF65-F5344CB8AC3E}">
        <p14:creationId xmlns:p14="http://schemas.microsoft.com/office/powerpoint/2010/main" val="1055376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49</a:t>
            </a:fld>
            <a:endParaRPr lang="fr-CA" dirty="0"/>
          </a:p>
        </p:txBody>
      </p:sp>
    </p:spTree>
    <p:extLst>
      <p:ext uri="{BB962C8B-B14F-4D97-AF65-F5344CB8AC3E}">
        <p14:creationId xmlns:p14="http://schemas.microsoft.com/office/powerpoint/2010/main" val="3020131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Paysage au nord: aurait dû être séparé en 2.</a:t>
            </a:r>
            <a:r>
              <a:rPr lang="fr-CA" baseline="0" dirty="0" smtClean="0"/>
              <a:t> Paysage au Sud dépasse de 1 ha.</a:t>
            </a:r>
          </a:p>
          <a:p>
            <a:r>
              <a:rPr lang="fr-CA" baseline="0" dirty="0" smtClean="0"/>
              <a:t>Des modifications ont été faites pour ne pas qu’il y aille des coupes de part </a:t>
            </a:r>
            <a:r>
              <a:rPr lang="fr-CA" baseline="0" smtClean="0"/>
              <a:t>et d’autre du sentier.</a:t>
            </a:r>
            <a:endParaRPr lang="fr-CA" dirty="0" smtClean="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50</a:t>
            </a:fld>
            <a:endParaRPr lang="fr-CA" dirty="0"/>
          </a:p>
        </p:txBody>
      </p:sp>
    </p:spTree>
    <p:extLst>
      <p:ext uri="{BB962C8B-B14F-4D97-AF65-F5344CB8AC3E}">
        <p14:creationId xmlns:p14="http://schemas.microsoft.com/office/powerpoint/2010/main" val="1213223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51</a:t>
            </a:fld>
            <a:endParaRPr lang="fr-CA" dirty="0"/>
          </a:p>
        </p:txBody>
      </p:sp>
    </p:spTree>
    <p:extLst>
      <p:ext uri="{BB962C8B-B14F-4D97-AF65-F5344CB8AC3E}">
        <p14:creationId xmlns:p14="http://schemas.microsoft.com/office/powerpoint/2010/main" val="2309128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aseline="0" dirty="0" smtClean="0"/>
              <a:t>En suivant la planification par COS, tout ce qui est limite mature (45 ans sapin, 50 ans EPX) est ajouté à la planification. </a:t>
            </a:r>
          </a:p>
          <a:p>
            <a:r>
              <a:rPr lang="fr-CA" baseline="0" dirty="0" smtClean="0"/>
              <a:t>Aussi, des COS concentrés en PEU ont été ajouté à la planification et les </a:t>
            </a:r>
            <a:r>
              <a:rPr lang="fr-CA" baseline="0" dirty="0" err="1" smtClean="0"/>
              <a:t>pessières</a:t>
            </a:r>
            <a:r>
              <a:rPr lang="fr-CA" baseline="0" dirty="0" smtClean="0"/>
              <a:t> limites matures ont été ajoutés en même temps.</a:t>
            </a:r>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7</a:t>
            </a:fld>
            <a:endParaRPr lang="fr-CA" dirty="0"/>
          </a:p>
        </p:txBody>
      </p:sp>
    </p:spTree>
    <p:extLst>
      <p:ext uri="{BB962C8B-B14F-4D97-AF65-F5344CB8AC3E}">
        <p14:creationId xmlns:p14="http://schemas.microsoft.com/office/powerpoint/2010/main" val="2514196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8</a:t>
            </a:fld>
            <a:endParaRPr lang="fr-CA" dirty="0"/>
          </a:p>
        </p:txBody>
      </p:sp>
    </p:spTree>
    <p:extLst>
      <p:ext uri="{BB962C8B-B14F-4D97-AF65-F5344CB8AC3E}">
        <p14:creationId xmlns:p14="http://schemas.microsoft.com/office/powerpoint/2010/main" val="123026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smtClean="0"/>
              <a:t>Les objectifs ambitieux ont été instauré lors de la création du PAFIT. Les objectifs sont la conformité dès 2028. Grande amélioration de faite.</a:t>
            </a:r>
          </a:p>
          <a:p>
            <a:endParaRPr lang="fr-CA" b="1" dirty="0" smtClean="0"/>
          </a:p>
          <a:p>
            <a:r>
              <a:rPr lang="fr-CA" b="1" dirty="0" smtClean="0"/>
              <a:t>Malgré tout, légère</a:t>
            </a:r>
            <a:r>
              <a:rPr lang="fr-CA" b="1" baseline="0" dirty="0" smtClean="0"/>
              <a:t> baisse dans la proportion de vieille forêt par rapport au PAFIO précédent (30% vs 32%)</a:t>
            </a:r>
            <a:endParaRPr lang="fr-CA" b="1"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9</a:t>
            </a:fld>
            <a:endParaRPr lang="fr-CA" dirty="0"/>
          </a:p>
        </p:txBody>
      </p:sp>
    </p:spTree>
    <p:extLst>
      <p:ext uri="{BB962C8B-B14F-4D97-AF65-F5344CB8AC3E}">
        <p14:creationId xmlns:p14="http://schemas.microsoft.com/office/powerpoint/2010/main" val="676867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10</a:t>
            </a:fld>
            <a:endParaRPr lang="fr-CA" dirty="0"/>
          </a:p>
        </p:txBody>
      </p:sp>
    </p:spTree>
    <p:extLst>
      <p:ext uri="{BB962C8B-B14F-4D97-AF65-F5344CB8AC3E}">
        <p14:creationId xmlns:p14="http://schemas.microsoft.com/office/powerpoint/2010/main" val="497363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Légère</a:t>
            </a:r>
            <a:r>
              <a:rPr lang="fr-CA" baseline="0" dirty="0" smtClean="0"/>
              <a:t> baisse dans tous les </a:t>
            </a:r>
            <a:r>
              <a:rPr lang="fr-CA" baseline="0" dirty="0" err="1" smtClean="0"/>
              <a:t>les</a:t>
            </a:r>
            <a:r>
              <a:rPr lang="fr-CA" baseline="0" dirty="0" smtClean="0"/>
              <a:t> UTA, sauf la 3504, majoritairement dominée par l’aire du caribou.</a:t>
            </a:r>
          </a:p>
          <a:p>
            <a:endParaRPr lang="fr-CA" baseline="0" dirty="0" smtClean="0"/>
          </a:p>
          <a:p>
            <a:r>
              <a:rPr lang="fr-CA" baseline="0" dirty="0" smtClean="0"/>
              <a:t>Il faut relativiser. Le modèle assume que 28 858 ha seront récolté d’ici la fin de 2023, ce qui est 9 fois plus élevé qu’une programmation annuelle.</a:t>
            </a:r>
            <a:endParaRPr lang="fr-CA" dirty="0"/>
          </a:p>
        </p:txBody>
      </p:sp>
      <p:sp>
        <p:nvSpPr>
          <p:cNvPr id="4" name="Espace réservé du numéro de diapositive 3"/>
          <p:cNvSpPr>
            <a:spLocks noGrp="1"/>
          </p:cNvSpPr>
          <p:nvPr>
            <p:ph type="sldNum" sz="quarter" idx="10"/>
          </p:nvPr>
        </p:nvSpPr>
        <p:spPr/>
        <p:txBody>
          <a:bodyPr/>
          <a:lstStyle/>
          <a:p>
            <a:fld id="{F24E6336-4356-42FD-AAA1-0394280C039A}" type="slidenum">
              <a:rPr lang="fr-CA" smtClean="0"/>
              <a:t>11</a:t>
            </a:fld>
            <a:endParaRPr lang="fr-CA" dirty="0"/>
          </a:p>
        </p:txBody>
      </p:sp>
    </p:spTree>
    <p:extLst>
      <p:ext uri="{BB962C8B-B14F-4D97-AF65-F5344CB8AC3E}">
        <p14:creationId xmlns:p14="http://schemas.microsoft.com/office/powerpoint/2010/main" val="168807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604686"/>
            <a:ext cx="7886700" cy="494069"/>
          </a:xfrm>
        </p:spPr>
        <p:txBody>
          <a:bodyPr anchor="b">
            <a:noAutofit/>
          </a:bodyPr>
          <a:lstStyle>
            <a:lvl1pPr>
              <a:defRPr sz="3600">
                <a:latin typeface="+mn-lt"/>
              </a:defRPr>
            </a:lvl1pPr>
          </a:lstStyle>
          <a:p>
            <a:r>
              <a:rPr lang="fr-FR" dirty="0" smtClean="0"/>
              <a:t>MODIFIEZ LE STYLE DU TITRE</a:t>
            </a:r>
            <a:endParaRPr lang="en-US" dirty="0"/>
          </a:p>
        </p:txBody>
      </p:sp>
      <p:sp>
        <p:nvSpPr>
          <p:cNvPr id="3" name="Text Placeholder 2"/>
          <p:cNvSpPr>
            <a:spLocks noGrp="1"/>
          </p:cNvSpPr>
          <p:nvPr>
            <p:ph type="body" idx="1"/>
          </p:nvPr>
        </p:nvSpPr>
        <p:spPr>
          <a:xfrm>
            <a:off x="623888" y="1706155"/>
            <a:ext cx="7886700" cy="3123942"/>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smtClean="0"/>
              <a:t>Modifier les styles du texte du masque</a:t>
            </a:r>
          </a:p>
        </p:txBody>
      </p:sp>
    </p:spTree>
    <p:extLst>
      <p:ext uri="{BB962C8B-B14F-4D97-AF65-F5344CB8AC3E}">
        <p14:creationId xmlns:p14="http://schemas.microsoft.com/office/powerpoint/2010/main" val="11063909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 y="1199539"/>
            <a:ext cx="9143999" cy="2035125"/>
          </a:xfrm>
        </p:spPr>
        <p:txBody>
          <a:bodyPr anchor="b">
            <a:normAutofit/>
          </a:bodyPr>
          <a:lstStyle>
            <a:lvl1pPr algn="ctr">
              <a:defRPr sz="3375" b="0">
                <a:latin typeface="+mn-lt"/>
              </a:defRPr>
            </a:lvl1pPr>
          </a:lstStyle>
          <a:p>
            <a:r>
              <a:rPr lang="fr-FR" dirty="0"/>
              <a:t>MODIFIEZ LE STYLE DU TITRE</a:t>
            </a:r>
            <a:endParaRPr lang="en-US" dirty="0"/>
          </a:p>
        </p:txBody>
      </p:sp>
      <p:sp>
        <p:nvSpPr>
          <p:cNvPr id="3" name="Subtitle 2"/>
          <p:cNvSpPr>
            <a:spLocks noGrp="1"/>
          </p:cNvSpPr>
          <p:nvPr>
            <p:ph type="subTitle" idx="1" hasCustomPrompt="1"/>
          </p:nvPr>
        </p:nvSpPr>
        <p:spPr>
          <a:xfrm>
            <a:off x="2155651" y="3434891"/>
            <a:ext cx="4832696" cy="1655762"/>
          </a:xfrm>
        </p:spPr>
        <p:txBody>
          <a:bodyPr>
            <a:normAutofit/>
          </a:bodyPr>
          <a:lstStyle>
            <a:lvl1pPr marL="0" indent="0" algn="ctr">
              <a:buNone/>
              <a:defRPr sz="2250" b="1">
                <a:solidFill>
                  <a:schemeClr val="accent2"/>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dirty="0"/>
              <a:t>MODIFIER LE STYLE DES SOUS-TITRES DU MASQUE</a:t>
            </a:r>
            <a:endParaRPr lang="en-US" dirty="0"/>
          </a:p>
        </p:txBody>
      </p:sp>
    </p:spTree>
    <p:extLst>
      <p:ext uri="{BB962C8B-B14F-4D97-AF65-F5344CB8AC3E}">
        <p14:creationId xmlns:p14="http://schemas.microsoft.com/office/powerpoint/2010/main" val="1841987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106546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796417"/>
            <a:ext cx="7886700" cy="550605"/>
          </a:xfrm>
        </p:spPr>
        <p:txBody>
          <a:bodyPr anchor="b">
            <a:normAutofit/>
          </a:bodyPr>
          <a:lstStyle>
            <a:lvl1pPr>
              <a:defRPr sz="2025"/>
            </a:lvl1pPr>
          </a:lstStyle>
          <a:p>
            <a:r>
              <a:rPr lang="fr-FR" dirty="0"/>
              <a:t>MODIFIEZ LE STYLE DU TITRE</a:t>
            </a:r>
            <a:endParaRPr lang="en-US" dirty="0"/>
          </a:p>
        </p:txBody>
      </p:sp>
      <p:sp>
        <p:nvSpPr>
          <p:cNvPr id="3" name="Text Placeholder 2"/>
          <p:cNvSpPr>
            <a:spLocks noGrp="1"/>
          </p:cNvSpPr>
          <p:nvPr>
            <p:ph type="body" idx="1"/>
          </p:nvPr>
        </p:nvSpPr>
        <p:spPr>
          <a:xfrm>
            <a:off x="623888" y="1858298"/>
            <a:ext cx="7886700" cy="3352800"/>
          </a:xfrm>
        </p:spPr>
        <p:txBody>
          <a:bodyPr>
            <a:normAutofit/>
          </a:bodyPr>
          <a:lstStyle>
            <a:lvl1pPr marL="0" indent="0">
              <a:buNone/>
              <a:defRPr sz="1575">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fr-FR"/>
              <a:t>Modifiez les styles du texte du masque</a:t>
            </a:r>
          </a:p>
        </p:txBody>
      </p:sp>
    </p:spTree>
    <p:extLst>
      <p:ext uri="{BB962C8B-B14F-4D97-AF65-F5344CB8AC3E}">
        <p14:creationId xmlns:p14="http://schemas.microsoft.com/office/powerpoint/2010/main" val="3747382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MODIFIEZ LE STYLE DU TITRE</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lvl1pPr>
              <a:defRPr/>
            </a:lvl1pPr>
          </a:lstStyle>
          <a:p>
            <a:pPr lvl="0"/>
            <a:r>
              <a:rPr lang="fr-FR" dirty="0"/>
              <a:t>Modifier les styles </a:t>
            </a:r>
            <a:br>
              <a:rPr lang="fr-FR" dirty="0"/>
            </a:br>
            <a:r>
              <a:rPr lang="fr-FR" dirty="0"/>
              <a:t>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lvl1pPr>
              <a:defRPr/>
            </a:lvl1pPr>
          </a:lstStyle>
          <a:p>
            <a:pPr lvl="0"/>
            <a:r>
              <a:rPr lang="fr-FR" dirty="0"/>
              <a:t>Modifier les styles </a:t>
            </a:r>
            <a:br>
              <a:rPr lang="fr-FR" dirty="0"/>
            </a:br>
            <a:r>
              <a:rPr lang="fr-FR" dirty="0"/>
              <a:t>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063544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MODIFIEZ LE STYLE DU TITRE</a:t>
            </a:r>
            <a:endParaRPr lang="en-US" dirty="0"/>
          </a:p>
        </p:txBody>
      </p:sp>
    </p:spTree>
    <p:extLst>
      <p:ext uri="{BB962C8B-B14F-4D97-AF65-F5344CB8AC3E}">
        <p14:creationId xmlns:p14="http://schemas.microsoft.com/office/powerpoint/2010/main" val="2850981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62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629265"/>
            <a:ext cx="2949178" cy="1002890"/>
          </a:xfrm>
        </p:spPr>
        <p:txBody>
          <a:bodyPr anchor="b"/>
          <a:lstStyle>
            <a:lvl1pPr>
              <a:defRPr sz="1800">
                <a:solidFill>
                  <a:schemeClr val="accent2"/>
                </a:solidFill>
              </a:defRPr>
            </a:lvl1pPr>
          </a:lstStyle>
          <a:p>
            <a:r>
              <a:rPr lang="fr-FR" dirty="0"/>
              <a:t>Modifiez </a:t>
            </a:r>
            <a:br>
              <a:rPr lang="fr-FR" dirty="0"/>
            </a:br>
            <a:r>
              <a:rPr lang="fr-FR" dirty="0"/>
              <a:t>le style du titre</a:t>
            </a:r>
            <a:endParaRPr lang="en-US" dirty="0"/>
          </a:p>
        </p:txBody>
      </p:sp>
      <p:sp>
        <p:nvSpPr>
          <p:cNvPr id="3" name="Content Placeholder 2"/>
          <p:cNvSpPr>
            <a:spLocks noGrp="1"/>
          </p:cNvSpPr>
          <p:nvPr>
            <p:ph idx="1" hasCustomPrompt="1"/>
          </p:nvPr>
        </p:nvSpPr>
        <p:spPr>
          <a:xfrm>
            <a:off x="3887391" y="1936955"/>
            <a:ext cx="4128358" cy="3303640"/>
          </a:xfrm>
        </p:spPr>
        <p:txBody>
          <a:bodyPr>
            <a:normAutofit/>
          </a:bodyPr>
          <a:lstStyle>
            <a:lvl1pPr>
              <a:defRPr sz="1575"/>
            </a:lvl1pPr>
            <a:lvl2pPr>
              <a:defRPr sz="1350"/>
            </a:lvl2pPr>
            <a:lvl3pPr>
              <a:defRPr sz="1125"/>
            </a:lvl3pPr>
            <a:lvl4pPr>
              <a:defRPr sz="1013"/>
            </a:lvl4pPr>
            <a:lvl5pPr>
              <a:defRPr sz="1013"/>
            </a:lvl5pPr>
            <a:lvl6pPr>
              <a:defRPr sz="1125"/>
            </a:lvl6pPr>
            <a:lvl7pPr>
              <a:defRPr sz="1125"/>
            </a:lvl7pPr>
            <a:lvl8pPr>
              <a:defRPr sz="1125"/>
            </a:lvl8pPr>
            <a:lvl9pPr>
              <a:defRPr sz="1125"/>
            </a:lvl9pPr>
          </a:lstStyle>
          <a:p>
            <a:pPr lvl="0"/>
            <a:r>
              <a:rPr lang="fr-FR" dirty="0"/>
              <a:t>Modifier les styles </a:t>
            </a:r>
            <a:br>
              <a:rPr lang="fr-FR" dirty="0"/>
            </a:br>
            <a:r>
              <a:rPr lang="fr-FR" dirty="0"/>
              <a:t>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hasCustomPrompt="1"/>
          </p:nvPr>
        </p:nvSpPr>
        <p:spPr>
          <a:xfrm>
            <a:off x="629841" y="1936957"/>
            <a:ext cx="2949178" cy="3310323"/>
          </a:xfrm>
        </p:spPr>
        <p:txBody>
          <a:bodyPr>
            <a:normAutofit/>
          </a:bodyPr>
          <a:lstStyle>
            <a:lvl1pPr marL="0" indent="0">
              <a:buNone/>
              <a:defRPr sz="13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dirty="0"/>
              <a:t>Modifier les styles </a:t>
            </a:r>
            <a:br>
              <a:rPr lang="fr-FR" dirty="0"/>
            </a:br>
            <a:r>
              <a:rPr lang="fr-FR" dirty="0"/>
              <a:t>du texte du masque</a:t>
            </a:r>
          </a:p>
        </p:txBody>
      </p:sp>
    </p:spTree>
    <p:extLst>
      <p:ext uri="{BB962C8B-B14F-4D97-AF65-F5344CB8AC3E}">
        <p14:creationId xmlns:p14="http://schemas.microsoft.com/office/powerpoint/2010/main" val="402617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82253"/>
            <a:ext cx="2949178" cy="1263445"/>
          </a:xfrm>
        </p:spPr>
        <p:txBody>
          <a:bodyPr anchor="b"/>
          <a:lstStyle>
            <a:lvl1pPr>
              <a:defRPr sz="1800">
                <a:solidFill>
                  <a:schemeClr val="accent2"/>
                </a:solidFill>
              </a:defRPr>
            </a:lvl1pPr>
          </a:lstStyle>
          <a:p>
            <a:r>
              <a:rPr lang="fr-FR" dirty="0"/>
              <a:t>Modifiez </a:t>
            </a:r>
            <a:br>
              <a:rPr lang="fr-FR" dirty="0"/>
            </a:br>
            <a:r>
              <a:rPr lang="fr-FR" dirty="0"/>
              <a:t>le style du titre</a:t>
            </a:r>
            <a:endParaRPr lang="en-US" dirty="0"/>
          </a:p>
        </p:txBody>
      </p:sp>
      <p:sp>
        <p:nvSpPr>
          <p:cNvPr id="3" name="Picture Placeholder 2"/>
          <p:cNvSpPr>
            <a:spLocks noGrp="1" noChangeAspect="1"/>
          </p:cNvSpPr>
          <p:nvPr>
            <p:ph type="pic" idx="1"/>
          </p:nvPr>
        </p:nvSpPr>
        <p:spPr>
          <a:xfrm>
            <a:off x="3887392" y="1907458"/>
            <a:ext cx="3346693" cy="3460956"/>
          </a:xfrm>
        </p:spPr>
        <p:txBody>
          <a:bodyPr anchor="t"/>
          <a:lstStyle>
            <a:lvl1pPr marL="0" indent="0" algn="ctr">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fr-FR"/>
              <a:t>Cliquez sur l'icône pour ajouter une image</a:t>
            </a:r>
            <a:endParaRPr lang="en-US" dirty="0"/>
          </a:p>
        </p:txBody>
      </p:sp>
      <p:sp>
        <p:nvSpPr>
          <p:cNvPr id="4" name="Text Placeholder 3"/>
          <p:cNvSpPr>
            <a:spLocks noGrp="1"/>
          </p:cNvSpPr>
          <p:nvPr>
            <p:ph type="body" sz="half" idx="2" hasCustomPrompt="1"/>
          </p:nvPr>
        </p:nvSpPr>
        <p:spPr>
          <a:xfrm>
            <a:off x="629841" y="1937459"/>
            <a:ext cx="2949178" cy="3311014"/>
          </a:xfrm>
        </p:spPr>
        <p:txBody>
          <a:bodyPr>
            <a:normAutofit/>
          </a:bodyPr>
          <a:lstStyle>
            <a:lvl1pPr marL="0" indent="0">
              <a:buNone/>
              <a:defRPr sz="13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dirty="0"/>
              <a:t>Modifier les styles </a:t>
            </a:r>
            <a:br>
              <a:rPr lang="fr-FR" dirty="0"/>
            </a:br>
            <a:r>
              <a:rPr lang="fr-FR" dirty="0"/>
              <a:t>du texte du masque</a:t>
            </a:r>
          </a:p>
        </p:txBody>
      </p:sp>
    </p:spTree>
    <p:extLst>
      <p:ext uri="{BB962C8B-B14F-4D97-AF65-F5344CB8AC3E}">
        <p14:creationId xmlns:p14="http://schemas.microsoft.com/office/powerpoint/2010/main" val="2319046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ompara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602431"/>
            <a:ext cx="7886700" cy="405531"/>
          </a:xfrm>
        </p:spPr>
        <p:txBody>
          <a:bodyPr>
            <a:normAutofit/>
          </a:bodyPr>
          <a:lstStyle>
            <a:lvl1pPr>
              <a:defRPr sz="2025">
                <a:latin typeface="+mn-lt"/>
              </a:defRPr>
            </a:lvl1pPr>
          </a:lstStyle>
          <a:p>
            <a:r>
              <a:rPr lang="fr-FR" dirty="0"/>
              <a:t>MODIFIEZ LE STYLE DU TITRE</a:t>
            </a:r>
            <a:endParaRPr lang="en-US" dirty="0"/>
          </a:p>
        </p:txBody>
      </p:sp>
      <p:sp>
        <p:nvSpPr>
          <p:cNvPr id="3" name="Text Placeholder 2"/>
          <p:cNvSpPr>
            <a:spLocks noGrp="1"/>
          </p:cNvSpPr>
          <p:nvPr>
            <p:ph type="body" idx="1" hasCustomPrompt="1"/>
          </p:nvPr>
        </p:nvSpPr>
        <p:spPr>
          <a:xfrm>
            <a:off x="629842" y="1364071"/>
            <a:ext cx="3868340" cy="823912"/>
          </a:xfrm>
        </p:spPr>
        <p:txBody>
          <a:bodyPr anchor="b"/>
          <a:lstStyle>
            <a:lvl1pPr marL="0" indent="0">
              <a:lnSpc>
                <a:spcPct val="100000"/>
              </a:lnSpc>
              <a:buNone/>
              <a:defRPr sz="1350" b="1">
                <a:solidFill>
                  <a:schemeClr val="accent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dirty="0"/>
              <a:t>Modifier les styles </a:t>
            </a:r>
            <a:br>
              <a:rPr lang="fr-FR" dirty="0"/>
            </a:br>
            <a:r>
              <a:rPr lang="fr-FR" dirty="0"/>
              <a:t>du texte du masque</a:t>
            </a:r>
          </a:p>
        </p:txBody>
      </p:sp>
      <p:sp>
        <p:nvSpPr>
          <p:cNvPr id="4" name="Content Placeholder 3"/>
          <p:cNvSpPr>
            <a:spLocks noGrp="1"/>
          </p:cNvSpPr>
          <p:nvPr>
            <p:ph sz="half" idx="2" hasCustomPrompt="1"/>
          </p:nvPr>
        </p:nvSpPr>
        <p:spPr>
          <a:xfrm>
            <a:off x="629842" y="2544099"/>
            <a:ext cx="3868340" cy="3067667"/>
          </a:xfrm>
        </p:spPr>
        <p:txBody>
          <a:bodyPr>
            <a:normAutofit/>
          </a:bodyPr>
          <a:lstStyle>
            <a:lvl1pPr>
              <a:buClr>
                <a:schemeClr val="accent3">
                  <a:lumMod val="40000"/>
                  <a:lumOff val="60000"/>
                </a:schemeClr>
              </a:buClr>
              <a:defRPr sz="1350"/>
            </a:lvl1pPr>
            <a:lvl2pPr>
              <a:buClr>
                <a:schemeClr val="accent3">
                  <a:lumMod val="40000"/>
                  <a:lumOff val="60000"/>
                </a:schemeClr>
              </a:buClr>
              <a:defRPr sz="1125"/>
            </a:lvl2pPr>
            <a:lvl3pPr>
              <a:buClr>
                <a:schemeClr val="accent3">
                  <a:lumMod val="40000"/>
                  <a:lumOff val="60000"/>
                </a:schemeClr>
              </a:buClr>
              <a:defRPr sz="1013"/>
            </a:lvl3pPr>
            <a:lvl4pPr>
              <a:buClr>
                <a:schemeClr val="accent3">
                  <a:lumMod val="40000"/>
                  <a:lumOff val="60000"/>
                </a:schemeClr>
              </a:buClr>
              <a:defRPr sz="900"/>
            </a:lvl4pPr>
            <a:lvl5pPr>
              <a:buClr>
                <a:schemeClr val="accent3">
                  <a:lumMod val="40000"/>
                  <a:lumOff val="60000"/>
                </a:schemeClr>
              </a:buClr>
              <a:defRPr sz="900"/>
            </a:lvl5pPr>
          </a:lstStyle>
          <a:p>
            <a:pPr lvl="0"/>
            <a:r>
              <a:rPr lang="fr-FR" dirty="0"/>
              <a:t>Modifier les styles </a:t>
            </a:r>
            <a:br>
              <a:rPr lang="fr-FR" dirty="0"/>
            </a:br>
            <a:r>
              <a:rPr lang="fr-FR" dirty="0"/>
              <a:t>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hasCustomPrompt="1"/>
          </p:nvPr>
        </p:nvSpPr>
        <p:spPr>
          <a:xfrm>
            <a:off x="4629152" y="1364071"/>
            <a:ext cx="3887391" cy="823912"/>
          </a:xfrm>
        </p:spPr>
        <p:txBody>
          <a:bodyPr anchor="b"/>
          <a:lstStyle>
            <a:lvl1pPr marL="0" indent="0">
              <a:lnSpc>
                <a:spcPct val="100000"/>
              </a:lnSpc>
              <a:buNone/>
              <a:defRPr sz="1350" b="1">
                <a:solidFill>
                  <a:schemeClr val="accent2"/>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dirty="0"/>
              <a:t>Modifier les styles </a:t>
            </a:r>
            <a:br>
              <a:rPr lang="fr-FR" dirty="0"/>
            </a:br>
            <a:r>
              <a:rPr lang="fr-FR" dirty="0"/>
              <a:t>du texte du masque</a:t>
            </a:r>
          </a:p>
        </p:txBody>
      </p:sp>
      <p:sp>
        <p:nvSpPr>
          <p:cNvPr id="10" name="Content Placeholder 3"/>
          <p:cNvSpPr>
            <a:spLocks noGrp="1"/>
          </p:cNvSpPr>
          <p:nvPr>
            <p:ph sz="half" idx="13" hasCustomPrompt="1"/>
          </p:nvPr>
        </p:nvSpPr>
        <p:spPr>
          <a:xfrm>
            <a:off x="4647010" y="2527045"/>
            <a:ext cx="3868340" cy="3067667"/>
          </a:xfrm>
        </p:spPr>
        <p:txBody>
          <a:bodyPr>
            <a:normAutofit/>
          </a:bodyPr>
          <a:lstStyle>
            <a:lvl1pPr>
              <a:buClr>
                <a:schemeClr val="accent3">
                  <a:lumMod val="40000"/>
                  <a:lumOff val="60000"/>
                </a:schemeClr>
              </a:buClr>
              <a:defRPr sz="1350"/>
            </a:lvl1pPr>
            <a:lvl2pPr>
              <a:buClr>
                <a:schemeClr val="accent3">
                  <a:lumMod val="40000"/>
                  <a:lumOff val="60000"/>
                </a:schemeClr>
              </a:buClr>
              <a:defRPr sz="1125"/>
            </a:lvl2pPr>
            <a:lvl3pPr>
              <a:buClr>
                <a:schemeClr val="accent3">
                  <a:lumMod val="40000"/>
                  <a:lumOff val="60000"/>
                </a:schemeClr>
              </a:buClr>
              <a:defRPr sz="1013"/>
            </a:lvl3pPr>
            <a:lvl4pPr>
              <a:buClr>
                <a:schemeClr val="accent3">
                  <a:lumMod val="40000"/>
                  <a:lumOff val="60000"/>
                </a:schemeClr>
              </a:buClr>
              <a:defRPr sz="900"/>
            </a:lvl4pPr>
            <a:lvl5pPr>
              <a:buClr>
                <a:schemeClr val="accent3">
                  <a:lumMod val="40000"/>
                  <a:lumOff val="60000"/>
                </a:schemeClr>
              </a:buClr>
              <a:defRPr sz="900"/>
            </a:lvl5pPr>
          </a:lstStyle>
          <a:p>
            <a:pPr lvl="0"/>
            <a:r>
              <a:rPr lang="fr-FR" dirty="0"/>
              <a:t>Modifier les styles </a:t>
            </a:r>
            <a:br>
              <a:rPr lang="fr-FR" dirty="0"/>
            </a:br>
            <a:r>
              <a:rPr lang="fr-FR" dirty="0"/>
              <a:t>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53905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328840"/>
            <a:ext cx="9144000" cy="1783069"/>
          </a:xfrm>
        </p:spPr>
        <p:txBody>
          <a:bodyPr anchor="b">
            <a:normAutofit/>
          </a:bodyPr>
          <a:lstStyle>
            <a:lvl1pPr algn="ctr">
              <a:defRPr sz="4800" b="0">
                <a:solidFill>
                  <a:schemeClr val="tx1"/>
                </a:solidFill>
                <a:latin typeface="+mn-lt"/>
              </a:defRPr>
            </a:lvl1pPr>
          </a:lstStyle>
          <a:p>
            <a:r>
              <a:rPr lang="fr-FR" dirty="0" smtClean="0"/>
              <a:t>MODIFIEZ LE STYLE DU TITRE</a:t>
            </a:r>
            <a:endParaRPr lang="en-US" dirty="0"/>
          </a:p>
        </p:txBody>
      </p:sp>
      <p:sp>
        <p:nvSpPr>
          <p:cNvPr id="3" name="Subtitle 2"/>
          <p:cNvSpPr>
            <a:spLocks noGrp="1"/>
          </p:cNvSpPr>
          <p:nvPr>
            <p:ph type="subTitle" idx="1" hasCustomPrompt="1"/>
          </p:nvPr>
        </p:nvSpPr>
        <p:spPr>
          <a:xfrm>
            <a:off x="2050026" y="3244492"/>
            <a:ext cx="5043948" cy="1655762"/>
          </a:xfrm>
        </p:spPr>
        <p:txBody>
          <a:bodyPr>
            <a:normAutofit/>
          </a:bodyPr>
          <a:lstStyle>
            <a:lvl1pPr marL="0" indent="0" algn="ctr">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smtClean="0"/>
              <a:t>MODIFIER LE STYLE DES SOUS-TITRES DU MASQUE</a:t>
            </a:r>
            <a:endParaRPr lang="en-US" dirty="0"/>
          </a:p>
        </p:txBody>
      </p:sp>
    </p:spTree>
    <p:extLst>
      <p:ext uri="{BB962C8B-B14F-4D97-AF65-F5344CB8AC3E}">
        <p14:creationId xmlns:p14="http://schemas.microsoft.com/office/powerpoint/2010/main" val="5145539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75187"/>
            <a:ext cx="7886700" cy="435078"/>
          </a:xfrm>
        </p:spPr>
        <p:txBody>
          <a:bodyPr>
            <a:normAutofit/>
          </a:bodyPr>
          <a:lstStyle>
            <a:lvl1pPr>
              <a:defRPr sz="3600" b="1">
                <a:latin typeface="+mn-lt"/>
              </a:defRPr>
            </a:lvl1pPr>
          </a:lstStyle>
          <a:p>
            <a:r>
              <a:rPr lang="fr-FR" dirty="0" smtClean="0"/>
              <a:t>MODIFIEZ LE STYLE DU TITRE</a:t>
            </a:r>
            <a:endParaRPr lang="en-US" dirty="0"/>
          </a:p>
        </p:txBody>
      </p:sp>
      <p:sp>
        <p:nvSpPr>
          <p:cNvPr id="3" name="Content Placeholder 2"/>
          <p:cNvSpPr>
            <a:spLocks noGrp="1"/>
          </p:cNvSpPr>
          <p:nvPr>
            <p:ph idx="1"/>
          </p:nvPr>
        </p:nvSpPr>
        <p:spPr>
          <a:xfrm>
            <a:off x="628650" y="1825625"/>
            <a:ext cx="7886700" cy="3609156"/>
          </a:xfrm>
        </p:spPr>
        <p:txBody>
          <a:bodyPr/>
          <a:lstStyle>
            <a:lvl1pPr>
              <a:buClr>
                <a:schemeClr val="accent3">
                  <a:lumMod val="60000"/>
                  <a:lumOff val="40000"/>
                </a:schemeClr>
              </a:buClr>
              <a:defRPr>
                <a:solidFill>
                  <a:schemeClr val="tx1"/>
                </a:solidFill>
              </a:defRPr>
            </a:lvl1pPr>
            <a:lvl2pPr>
              <a:buClr>
                <a:schemeClr val="accent3">
                  <a:lumMod val="60000"/>
                  <a:lumOff val="40000"/>
                </a:schemeClr>
              </a:buClr>
              <a:defRPr>
                <a:solidFill>
                  <a:schemeClr val="tx1"/>
                </a:solidFill>
              </a:defRPr>
            </a:lvl2pPr>
            <a:lvl3pPr>
              <a:buClr>
                <a:schemeClr val="accent3">
                  <a:lumMod val="60000"/>
                  <a:lumOff val="40000"/>
                </a:schemeClr>
              </a:buClr>
              <a:defRPr>
                <a:solidFill>
                  <a:schemeClr val="tx1"/>
                </a:solidFill>
              </a:defRPr>
            </a:lvl3pPr>
            <a:lvl4pPr>
              <a:buClr>
                <a:schemeClr val="accent3">
                  <a:lumMod val="60000"/>
                  <a:lumOff val="40000"/>
                </a:schemeClr>
              </a:buClr>
              <a:defRPr>
                <a:solidFill>
                  <a:schemeClr val="tx1"/>
                </a:solidFill>
              </a:defRPr>
            </a:lvl4pPr>
            <a:lvl5pPr>
              <a:buClr>
                <a:schemeClr val="accent3">
                  <a:lumMod val="60000"/>
                  <a:lumOff val="40000"/>
                </a:schemeClr>
              </a:buClr>
              <a:defRPr>
                <a:solidFill>
                  <a:schemeClr val="tx1"/>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extLst>
      <p:ext uri="{BB962C8B-B14F-4D97-AF65-F5344CB8AC3E}">
        <p14:creationId xmlns:p14="http://schemas.microsoft.com/office/powerpoint/2010/main" val="8815335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97309"/>
            <a:ext cx="7886700" cy="412955"/>
          </a:xfrm>
        </p:spPr>
        <p:txBody>
          <a:bodyPr>
            <a:normAutofit/>
          </a:bodyPr>
          <a:lstStyle>
            <a:lvl1pPr>
              <a:defRPr sz="3600">
                <a:latin typeface="+mn-lt"/>
              </a:defRPr>
            </a:lvl1pPr>
          </a:lstStyle>
          <a:p>
            <a:r>
              <a:rPr lang="fr-FR" dirty="0" smtClean="0"/>
              <a:t>MODIFIEZ LE STYLE DU TITRE</a:t>
            </a:r>
            <a:endParaRPr lang="en-US" dirty="0"/>
          </a:p>
        </p:txBody>
      </p:sp>
      <p:sp>
        <p:nvSpPr>
          <p:cNvPr id="3" name="Content Placeholder 2"/>
          <p:cNvSpPr>
            <a:spLocks noGrp="1"/>
          </p:cNvSpPr>
          <p:nvPr>
            <p:ph sz="half" idx="1" hasCustomPrompt="1"/>
          </p:nvPr>
        </p:nvSpPr>
        <p:spPr>
          <a:xfrm>
            <a:off x="628650" y="1825625"/>
            <a:ext cx="3886200" cy="3587033"/>
          </a:xfrm>
        </p:spPr>
        <p:txBody>
          <a:bodyPr>
            <a:normAutofit/>
          </a:bodyPr>
          <a:lstStyle>
            <a:lvl1pPr marL="342900" indent="-342900">
              <a:buClr>
                <a:schemeClr val="accent3">
                  <a:lumMod val="40000"/>
                  <a:lumOff val="60000"/>
                </a:schemeClr>
              </a:buClr>
              <a:buFont typeface="Arial" panose="020B0604020202020204" pitchFamily="34" charset="0"/>
              <a:buChar char="•"/>
              <a:defRPr sz="2400"/>
            </a:lvl1pPr>
            <a:lvl2pPr marL="800100" indent="-342900">
              <a:buClr>
                <a:schemeClr val="accent3">
                  <a:lumMod val="40000"/>
                  <a:lumOff val="60000"/>
                </a:schemeClr>
              </a:buClr>
              <a:buFont typeface="Arial" panose="020B0604020202020204" pitchFamily="34" charset="0"/>
              <a:buChar char="•"/>
              <a:defRPr sz="2000"/>
            </a:lvl2pPr>
            <a:lvl3pPr marL="1200150" indent="-285750">
              <a:buClr>
                <a:schemeClr val="accent3">
                  <a:lumMod val="40000"/>
                  <a:lumOff val="60000"/>
                </a:schemeClr>
              </a:buClr>
              <a:buFont typeface="Arial" panose="020B0604020202020204" pitchFamily="34" charset="0"/>
              <a:buChar char="•"/>
              <a:defRPr sz="1800"/>
            </a:lvl3pPr>
            <a:lvl4pPr marL="1657350" indent="-285750">
              <a:buClr>
                <a:schemeClr val="accent3">
                  <a:lumMod val="40000"/>
                  <a:lumOff val="60000"/>
                </a:schemeClr>
              </a:buClr>
              <a:buFont typeface="Arial" panose="020B0604020202020204" pitchFamily="34" charset="0"/>
              <a:buChar char="•"/>
              <a:defRPr sz="1600"/>
            </a:lvl4pPr>
            <a:lvl5pPr marL="2114550" indent="-285750">
              <a:buClr>
                <a:schemeClr val="accent3">
                  <a:lumMod val="40000"/>
                  <a:lumOff val="60000"/>
                </a:schemeClr>
              </a:buClr>
              <a:buFont typeface="Arial" panose="020B0604020202020204" pitchFamily="34" charset="0"/>
              <a:buChar char="•"/>
              <a:defRPr sz="1600"/>
            </a:lvl5pPr>
          </a:lstStyle>
          <a:p>
            <a:pPr lvl="0"/>
            <a:r>
              <a:rPr lang="fr-FR" dirty="0" smtClean="0"/>
              <a:t>Modifier les styles </a:t>
            </a:r>
            <a:br>
              <a:rPr lang="fr-FR" dirty="0" smtClean="0"/>
            </a:br>
            <a:r>
              <a:rPr lang="fr-FR" dirty="0" smtClean="0"/>
              <a:t>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Content Placeholder 3"/>
          <p:cNvSpPr>
            <a:spLocks noGrp="1"/>
          </p:cNvSpPr>
          <p:nvPr>
            <p:ph sz="half" idx="2" hasCustomPrompt="1"/>
          </p:nvPr>
        </p:nvSpPr>
        <p:spPr>
          <a:xfrm>
            <a:off x="4629150" y="1825625"/>
            <a:ext cx="3886200" cy="3587033"/>
          </a:xfrm>
        </p:spPr>
        <p:txBody>
          <a:bodyPr/>
          <a:lstStyle>
            <a:lvl1pPr>
              <a:buClr>
                <a:schemeClr val="accent3">
                  <a:lumMod val="40000"/>
                  <a:lumOff val="60000"/>
                </a:schemeClr>
              </a:buClr>
              <a:defRPr/>
            </a:lvl1pPr>
            <a:lvl2pPr>
              <a:buClr>
                <a:schemeClr val="accent3">
                  <a:lumMod val="40000"/>
                  <a:lumOff val="60000"/>
                </a:schemeClr>
              </a:buClr>
              <a:defRPr/>
            </a:lvl2pPr>
            <a:lvl3pPr>
              <a:buClr>
                <a:schemeClr val="accent3">
                  <a:lumMod val="40000"/>
                  <a:lumOff val="60000"/>
                </a:schemeClr>
              </a:buClr>
              <a:defRPr/>
            </a:lvl3pPr>
            <a:lvl4pPr>
              <a:buClr>
                <a:schemeClr val="accent3">
                  <a:lumMod val="40000"/>
                  <a:lumOff val="60000"/>
                </a:schemeClr>
              </a:buClr>
              <a:defRPr/>
            </a:lvl4pPr>
            <a:lvl5pPr>
              <a:buClr>
                <a:schemeClr val="accent3">
                  <a:lumMod val="40000"/>
                  <a:lumOff val="60000"/>
                </a:schemeClr>
              </a:buClr>
              <a:defRPr/>
            </a:lvl5pPr>
          </a:lstStyle>
          <a:p>
            <a:pPr lvl="0"/>
            <a:r>
              <a:rPr lang="fr-FR" dirty="0" smtClean="0"/>
              <a:t>Modifier les styles </a:t>
            </a:r>
            <a:br>
              <a:rPr lang="fr-FR" dirty="0" smtClean="0"/>
            </a:br>
            <a:r>
              <a:rPr lang="fr-FR" dirty="0" smtClean="0"/>
              <a:t>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extLst>
      <p:ext uri="{BB962C8B-B14F-4D97-AF65-F5344CB8AC3E}">
        <p14:creationId xmlns:p14="http://schemas.microsoft.com/office/powerpoint/2010/main" val="16106864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602427"/>
            <a:ext cx="7886700" cy="405531"/>
          </a:xfrm>
        </p:spPr>
        <p:txBody>
          <a:bodyPr>
            <a:normAutofit/>
          </a:bodyPr>
          <a:lstStyle>
            <a:lvl1pPr>
              <a:defRPr sz="3600">
                <a:latin typeface="+mn-lt"/>
              </a:defRPr>
            </a:lvl1pPr>
          </a:lstStyle>
          <a:p>
            <a:r>
              <a:rPr lang="fr-FR" dirty="0" smtClean="0"/>
              <a:t>MODIFIEZ LE STYLE DU TITRE</a:t>
            </a:r>
            <a:endParaRPr lang="en-US" dirty="0"/>
          </a:p>
        </p:txBody>
      </p:sp>
      <p:sp>
        <p:nvSpPr>
          <p:cNvPr id="3" name="Text Placeholder 2"/>
          <p:cNvSpPr>
            <a:spLocks noGrp="1"/>
          </p:cNvSpPr>
          <p:nvPr>
            <p:ph type="body" idx="1" hasCustomPrompt="1"/>
          </p:nvPr>
        </p:nvSpPr>
        <p:spPr>
          <a:xfrm>
            <a:off x="629842" y="1364071"/>
            <a:ext cx="3868340" cy="823912"/>
          </a:xfrm>
        </p:spPr>
        <p:txBody>
          <a:bodyPr anchor="b"/>
          <a:lstStyle>
            <a:lvl1pPr marL="0" indent="0">
              <a:lnSpc>
                <a:spcPct val="100000"/>
              </a:lnSpc>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a:t>
            </a:r>
            <a:br>
              <a:rPr lang="fr-FR" dirty="0" smtClean="0"/>
            </a:br>
            <a:r>
              <a:rPr lang="fr-FR" dirty="0" smtClean="0"/>
              <a:t>du texte du masque</a:t>
            </a:r>
          </a:p>
        </p:txBody>
      </p:sp>
      <p:sp>
        <p:nvSpPr>
          <p:cNvPr id="4" name="Content Placeholder 3"/>
          <p:cNvSpPr>
            <a:spLocks noGrp="1"/>
          </p:cNvSpPr>
          <p:nvPr>
            <p:ph sz="half" idx="2" hasCustomPrompt="1"/>
          </p:nvPr>
        </p:nvSpPr>
        <p:spPr>
          <a:xfrm>
            <a:off x="629842" y="2544095"/>
            <a:ext cx="3868340" cy="3067667"/>
          </a:xfrm>
        </p:spPr>
        <p:txBody>
          <a:bodyPr>
            <a:normAutofit/>
          </a:bodyPr>
          <a:lstStyle>
            <a:lvl1pPr>
              <a:buClr>
                <a:schemeClr val="accent3">
                  <a:lumMod val="40000"/>
                  <a:lumOff val="60000"/>
                </a:schemeClr>
              </a:buClr>
              <a:defRPr sz="2400"/>
            </a:lvl1pPr>
            <a:lvl2pPr>
              <a:buClr>
                <a:schemeClr val="accent3">
                  <a:lumMod val="40000"/>
                  <a:lumOff val="60000"/>
                </a:schemeClr>
              </a:buClr>
              <a:defRPr sz="2000"/>
            </a:lvl2pPr>
            <a:lvl3pPr>
              <a:buClr>
                <a:schemeClr val="accent3">
                  <a:lumMod val="40000"/>
                  <a:lumOff val="60000"/>
                </a:schemeClr>
              </a:buClr>
              <a:defRPr sz="1800"/>
            </a:lvl3pPr>
            <a:lvl4pPr>
              <a:buClr>
                <a:schemeClr val="accent3">
                  <a:lumMod val="40000"/>
                  <a:lumOff val="60000"/>
                </a:schemeClr>
              </a:buClr>
              <a:defRPr sz="1600"/>
            </a:lvl4pPr>
            <a:lvl5pPr>
              <a:buClr>
                <a:schemeClr val="accent3">
                  <a:lumMod val="40000"/>
                  <a:lumOff val="60000"/>
                </a:schemeClr>
              </a:buClr>
              <a:defRPr sz="1600"/>
            </a:lvl5pPr>
          </a:lstStyle>
          <a:p>
            <a:pPr lvl="0"/>
            <a:r>
              <a:rPr lang="fr-FR" dirty="0" smtClean="0"/>
              <a:t>Modifier les styles </a:t>
            </a:r>
            <a:br>
              <a:rPr lang="fr-FR" dirty="0" smtClean="0"/>
            </a:br>
            <a:r>
              <a:rPr lang="fr-FR" dirty="0" smtClean="0"/>
              <a:t>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Text Placeholder 4"/>
          <p:cNvSpPr>
            <a:spLocks noGrp="1"/>
          </p:cNvSpPr>
          <p:nvPr>
            <p:ph type="body" sz="quarter" idx="3" hasCustomPrompt="1"/>
          </p:nvPr>
        </p:nvSpPr>
        <p:spPr>
          <a:xfrm>
            <a:off x="4629150" y="1364071"/>
            <a:ext cx="3887391" cy="823912"/>
          </a:xfrm>
        </p:spPr>
        <p:txBody>
          <a:bodyPr anchor="b"/>
          <a:lstStyle>
            <a:lvl1pPr marL="0" indent="0">
              <a:lnSpc>
                <a:spcPct val="100000"/>
              </a:lnSpc>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Modifier les styles </a:t>
            </a:r>
            <a:br>
              <a:rPr lang="fr-FR" dirty="0" smtClean="0"/>
            </a:br>
            <a:r>
              <a:rPr lang="fr-FR" dirty="0" smtClean="0"/>
              <a:t>du texte du masque</a:t>
            </a:r>
          </a:p>
        </p:txBody>
      </p:sp>
      <p:sp>
        <p:nvSpPr>
          <p:cNvPr id="10" name="Content Placeholder 3"/>
          <p:cNvSpPr>
            <a:spLocks noGrp="1"/>
          </p:cNvSpPr>
          <p:nvPr>
            <p:ph sz="half" idx="13" hasCustomPrompt="1"/>
          </p:nvPr>
        </p:nvSpPr>
        <p:spPr>
          <a:xfrm>
            <a:off x="4647010" y="2527041"/>
            <a:ext cx="3868340" cy="3067667"/>
          </a:xfrm>
        </p:spPr>
        <p:txBody>
          <a:bodyPr>
            <a:normAutofit/>
          </a:bodyPr>
          <a:lstStyle>
            <a:lvl1pPr>
              <a:buClr>
                <a:schemeClr val="accent3">
                  <a:lumMod val="40000"/>
                  <a:lumOff val="60000"/>
                </a:schemeClr>
              </a:buClr>
              <a:defRPr sz="2400"/>
            </a:lvl1pPr>
            <a:lvl2pPr>
              <a:buClr>
                <a:schemeClr val="accent3">
                  <a:lumMod val="40000"/>
                  <a:lumOff val="60000"/>
                </a:schemeClr>
              </a:buClr>
              <a:defRPr sz="2000"/>
            </a:lvl2pPr>
            <a:lvl3pPr>
              <a:buClr>
                <a:schemeClr val="accent3">
                  <a:lumMod val="40000"/>
                  <a:lumOff val="60000"/>
                </a:schemeClr>
              </a:buClr>
              <a:defRPr sz="1800"/>
            </a:lvl3pPr>
            <a:lvl4pPr>
              <a:buClr>
                <a:schemeClr val="accent3">
                  <a:lumMod val="40000"/>
                  <a:lumOff val="60000"/>
                </a:schemeClr>
              </a:buClr>
              <a:defRPr sz="1600"/>
            </a:lvl4pPr>
            <a:lvl5pPr>
              <a:buClr>
                <a:schemeClr val="accent3">
                  <a:lumMod val="40000"/>
                  <a:lumOff val="60000"/>
                </a:schemeClr>
              </a:buClr>
              <a:defRPr sz="1600"/>
            </a:lvl5pPr>
          </a:lstStyle>
          <a:p>
            <a:pPr lvl="0"/>
            <a:r>
              <a:rPr lang="fr-FR" dirty="0" smtClean="0"/>
              <a:t>Modifier les styles </a:t>
            </a:r>
            <a:br>
              <a:rPr lang="fr-FR" dirty="0" smtClean="0"/>
            </a:br>
            <a:r>
              <a:rPr lang="fr-FR" dirty="0" smtClean="0"/>
              <a:t>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extLst>
      <p:ext uri="{BB962C8B-B14F-4D97-AF65-F5344CB8AC3E}">
        <p14:creationId xmlns:p14="http://schemas.microsoft.com/office/powerpoint/2010/main" val="37615938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97310"/>
            <a:ext cx="7886700" cy="412955"/>
          </a:xfrm>
        </p:spPr>
        <p:txBody>
          <a:bodyPr>
            <a:noAutofit/>
          </a:bodyPr>
          <a:lstStyle>
            <a:lvl1pPr>
              <a:defRPr sz="3600">
                <a:latin typeface="+mn-lt"/>
              </a:defRPr>
            </a:lvl1pPr>
          </a:lstStyle>
          <a:p>
            <a:r>
              <a:rPr lang="fr-FR" dirty="0" smtClean="0"/>
              <a:t>MODIFIEZ LE STYLE DU TITRE</a:t>
            </a:r>
            <a:endParaRPr lang="en-US" dirty="0"/>
          </a:p>
        </p:txBody>
      </p:sp>
    </p:spTree>
    <p:extLst>
      <p:ext uri="{BB962C8B-B14F-4D97-AF65-F5344CB8AC3E}">
        <p14:creationId xmlns:p14="http://schemas.microsoft.com/office/powerpoint/2010/main" val="145054295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1386348"/>
            <a:ext cx="2949178" cy="671051"/>
          </a:xfrm>
        </p:spPr>
        <p:txBody>
          <a:bodyPr anchor="b">
            <a:normAutofit/>
          </a:bodyPr>
          <a:lstStyle>
            <a:lvl1pPr>
              <a:defRPr sz="2800" b="1">
                <a:solidFill>
                  <a:schemeClr val="accent2"/>
                </a:solidFill>
                <a:latin typeface="+mn-lt"/>
              </a:defRPr>
            </a:lvl1pPr>
          </a:lstStyle>
          <a:p>
            <a:r>
              <a:rPr lang="fr-FR" dirty="0" smtClean="0"/>
              <a:t>MODIFIEZ </a:t>
            </a:r>
            <a:br>
              <a:rPr lang="fr-FR" dirty="0" smtClean="0"/>
            </a:br>
            <a:r>
              <a:rPr lang="fr-FR" dirty="0" smtClean="0"/>
              <a:t>LE STYLE DU TITRE</a:t>
            </a:r>
            <a:endParaRPr lang="en-US" dirty="0"/>
          </a:p>
        </p:txBody>
      </p:sp>
      <p:sp>
        <p:nvSpPr>
          <p:cNvPr id="3" name="Content Placeholder 2"/>
          <p:cNvSpPr>
            <a:spLocks noGrp="1"/>
          </p:cNvSpPr>
          <p:nvPr>
            <p:ph idx="1" hasCustomPrompt="1"/>
          </p:nvPr>
        </p:nvSpPr>
        <p:spPr>
          <a:xfrm>
            <a:off x="3887391" y="1386349"/>
            <a:ext cx="4629150" cy="3790336"/>
          </a:xfrm>
        </p:spPr>
        <p:txBody>
          <a:bodyPr>
            <a:normAutofit/>
          </a:bodyPr>
          <a:lstStyle>
            <a:lvl1pPr marL="342900" indent="-342900">
              <a:buClr>
                <a:schemeClr val="accent4">
                  <a:lumMod val="40000"/>
                  <a:lumOff val="60000"/>
                </a:schemeClr>
              </a:buClr>
              <a:buFont typeface="Arial" panose="020B0604020202020204" pitchFamily="34" charset="0"/>
              <a:buChar char="•"/>
              <a:defRPr sz="2400"/>
            </a:lvl1pPr>
            <a:lvl2pPr marL="800100" indent="-342900">
              <a:buClr>
                <a:schemeClr val="accent4">
                  <a:lumMod val="40000"/>
                  <a:lumOff val="60000"/>
                </a:schemeClr>
              </a:buClr>
              <a:buFont typeface="Arial" panose="020B0604020202020204" pitchFamily="34" charset="0"/>
              <a:buChar char="•"/>
              <a:defRPr sz="2000"/>
            </a:lvl2pPr>
            <a:lvl3pPr marL="1200150" indent="-285750">
              <a:buClr>
                <a:schemeClr val="accent4">
                  <a:lumMod val="40000"/>
                  <a:lumOff val="60000"/>
                </a:schemeClr>
              </a:buClr>
              <a:buFont typeface="Arial" panose="020B0604020202020204" pitchFamily="34" charset="0"/>
              <a:buChar char="•"/>
              <a:defRPr sz="1800"/>
            </a:lvl3pPr>
            <a:lvl4pPr marL="1657350" indent="-285750">
              <a:buClr>
                <a:schemeClr val="accent4">
                  <a:lumMod val="40000"/>
                  <a:lumOff val="60000"/>
                </a:schemeClr>
              </a:buClr>
              <a:buFont typeface="Arial" panose="020B0604020202020204" pitchFamily="34" charset="0"/>
              <a:buChar char="•"/>
              <a:defRPr sz="1600"/>
            </a:lvl4pPr>
            <a:lvl5pPr marL="2114550" indent="-285750">
              <a:buClr>
                <a:schemeClr val="accent4">
                  <a:lumMod val="40000"/>
                  <a:lumOff val="60000"/>
                </a:schemeClr>
              </a:buClr>
              <a:buFont typeface="Arial" panose="020B0604020202020204" pitchFamily="34" charset="0"/>
              <a:buChar char="•"/>
              <a:defRPr sz="1600"/>
            </a:lvl5pPr>
            <a:lvl6pPr>
              <a:defRPr sz="2000"/>
            </a:lvl6pPr>
            <a:lvl7pPr>
              <a:defRPr sz="2000"/>
            </a:lvl7pPr>
            <a:lvl8pPr>
              <a:defRPr sz="2000"/>
            </a:lvl8pPr>
            <a:lvl9pPr>
              <a:defRPr sz="2000"/>
            </a:lvl9pPr>
          </a:lstStyle>
          <a:p>
            <a:pPr lvl="0"/>
            <a:r>
              <a:rPr lang="fr-FR" dirty="0" smtClean="0"/>
              <a:t>Modifier les styles </a:t>
            </a:r>
            <a:br>
              <a:rPr lang="fr-FR" dirty="0" smtClean="0"/>
            </a:br>
            <a:r>
              <a:rPr lang="fr-FR" dirty="0" smtClean="0"/>
              <a:t>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Text Placeholder 3"/>
          <p:cNvSpPr>
            <a:spLocks noGrp="1"/>
          </p:cNvSpPr>
          <p:nvPr>
            <p:ph type="body" sz="half" idx="2" hasCustomPrompt="1"/>
          </p:nvPr>
        </p:nvSpPr>
        <p:spPr>
          <a:xfrm>
            <a:off x="629841" y="2344994"/>
            <a:ext cx="2949178" cy="2831691"/>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smtClean="0"/>
              <a:t>Modifier les styles </a:t>
            </a:r>
            <a:br>
              <a:rPr lang="fr-FR" dirty="0" smtClean="0"/>
            </a:br>
            <a:r>
              <a:rPr lang="fr-FR" dirty="0" smtClean="0"/>
              <a:t>du texte du masque</a:t>
            </a:r>
          </a:p>
        </p:txBody>
      </p:sp>
    </p:spTree>
    <p:extLst>
      <p:ext uri="{BB962C8B-B14F-4D97-AF65-F5344CB8AC3E}">
        <p14:creationId xmlns:p14="http://schemas.microsoft.com/office/powerpoint/2010/main" val="883224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1046922"/>
            <a:ext cx="2949178" cy="1010478"/>
          </a:xfrm>
        </p:spPr>
        <p:txBody>
          <a:bodyPr anchor="b">
            <a:normAutofit/>
          </a:bodyPr>
          <a:lstStyle>
            <a:lvl1pPr>
              <a:defRPr sz="2800" b="1">
                <a:solidFill>
                  <a:schemeClr val="accent2"/>
                </a:solidFill>
                <a:latin typeface="+mn-lt"/>
              </a:defRPr>
            </a:lvl1pPr>
          </a:lstStyle>
          <a:p>
            <a:r>
              <a:rPr lang="fr-FR" dirty="0" smtClean="0"/>
              <a:t>MODIFIEZ </a:t>
            </a:r>
            <a:br>
              <a:rPr lang="fr-FR" dirty="0" smtClean="0"/>
            </a:br>
            <a:r>
              <a:rPr lang="fr-FR" dirty="0" smtClean="0"/>
              <a:t>LE STYLE DU TITRE</a:t>
            </a:r>
            <a:endParaRPr lang="en-US" dirty="0"/>
          </a:p>
        </p:txBody>
      </p:sp>
      <p:sp>
        <p:nvSpPr>
          <p:cNvPr id="3" name="Picture Placeholder 2"/>
          <p:cNvSpPr>
            <a:spLocks noGrp="1" noChangeAspect="1"/>
          </p:cNvSpPr>
          <p:nvPr>
            <p:ph type="pic" idx="1"/>
          </p:nvPr>
        </p:nvSpPr>
        <p:spPr>
          <a:xfrm>
            <a:off x="3887391" y="1600200"/>
            <a:ext cx="3988248" cy="3760839"/>
          </a:xfrm>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Cliquez sur l'icône pour ajouter une image</a:t>
            </a:r>
            <a:endParaRPr lang="en-US" dirty="0"/>
          </a:p>
        </p:txBody>
      </p:sp>
      <p:sp>
        <p:nvSpPr>
          <p:cNvPr id="4" name="Text Placeholder 3"/>
          <p:cNvSpPr>
            <a:spLocks noGrp="1"/>
          </p:cNvSpPr>
          <p:nvPr>
            <p:ph type="body" sz="half" idx="2" hasCustomPrompt="1"/>
          </p:nvPr>
        </p:nvSpPr>
        <p:spPr>
          <a:xfrm>
            <a:off x="629841" y="2332383"/>
            <a:ext cx="2949178" cy="3028656"/>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smtClean="0"/>
              <a:t>Modifier les styles </a:t>
            </a:r>
            <a:br>
              <a:rPr lang="fr-FR" dirty="0" smtClean="0"/>
            </a:br>
            <a:r>
              <a:rPr lang="fr-FR" dirty="0" smtClean="0"/>
              <a:t>du texte du masque</a:t>
            </a:r>
          </a:p>
        </p:txBody>
      </p:sp>
    </p:spTree>
    <p:extLst>
      <p:ext uri="{BB962C8B-B14F-4D97-AF65-F5344CB8AC3E}">
        <p14:creationId xmlns:p14="http://schemas.microsoft.com/office/powerpoint/2010/main" val="36185581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346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4.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04685"/>
            <a:ext cx="7886700" cy="398206"/>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extLst>
      <p:ext uri="{BB962C8B-B14F-4D97-AF65-F5344CB8AC3E}">
        <p14:creationId xmlns:p14="http://schemas.microsoft.com/office/powerpoint/2010/main" val="2698421594"/>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2" r:id="rId3"/>
    <p:sldLayoutId id="2147483664" r:id="rId4"/>
    <p:sldLayoutId id="2147483665" r:id="rId5"/>
    <p:sldLayoutId id="2147483666" r:id="rId6"/>
    <p:sldLayoutId id="2147483668" r:id="rId7"/>
    <p:sldLayoutId id="2147483669" r:id="rId8"/>
    <p:sldLayoutId id="2147483670"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342900" indent="-3429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806248"/>
            <a:ext cx="7886700" cy="550607"/>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91859164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txStyles>
    <p:titleStyle>
      <a:lvl1pPr algn="l" defTabSz="514350" rtl="0" eaLnBrk="1" latinLnBrk="0" hangingPunct="1">
        <a:lnSpc>
          <a:spcPct val="90000"/>
        </a:lnSpc>
        <a:spcBef>
          <a:spcPct val="0"/>
        </a:spcBef>
        <a:buNone/>
        <a:defRPr sz="2025" b="1" kern="1200">
          <a:solidFill>
            <a:schemeClr val="tx1"/>
          </a:solidFill>
          <a:latin typeface="+mn-lt"/>
          <a:ea typeface="+mj-ea"/>
          <a:cs typeface="+mj-cs"/>
        </a:defRPr>
      </a:lvl1pPr>
    </p:titleStyle>
    <p:bodyStyle>
      <a:lvl1pPr marL="128588" indent="-128588" algn="l" defTabSz="514350" rtl="0" eaLnBrk="1" latinLnBrk="0" hangingPunct="1">
        <a:lnSpc>
          <a:spcPct val="90000"/>
        </a:lnSpc>
        <a:spcBef>
          <a:spcPts val="563"/>
        </a:spcBef>
        <a:buClr>
          <a:schemeClr val="accent3">
            <a:lumMod val="40000"/>
            <a:lumOff val="60000"/>
          </a:schemeClr>
        </a:buClr>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Clr>
          <a:schemeClr val="accent3">
            <a:lumMod val="40000"/>
            <a:lumOff val="60000"/>
          </a:schemeClr>
        </a:buClr>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Clr>
          <a:schemeClr val="accent3">
            <a:lumMod val="40000"/>
            <a:lumOff val="60000"/>
          </a:schemeClr>
        </a:buClr>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Clr>
          <a:schemeClr val="accent3">
            <a:lumMod val="40000"/>
            <a:lumOff val="60000"/>
          </a:schemeClr>
        </a:buClr>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Clr>
          <a:schemeClr val="accent3">
            <a:lumMod val="40000"/>
            <a:lumOff val="60000"/>
          </a:schemeClr>
        </a:buClr>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5.xml"/><Relationship Id="rId4"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9.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0" y="1494064"/>
            <a:ext cx="9144000" cy="2826159"/>
          </a:xfrm>
        </p:spPr>
        <p:txBody>
          <a:bodyPr>
            <a:noAutofit/>
          </a:bodyPr>
          <a:lstStyle/>
          <a:p>
            <a:r>
              <a:rPr lang="fr-CA" sz="3200" dirty="0" smtClean="0"/>
              <a:t/>
            </a:r>
            <a:br>
              <a:rPr lang="fr-CA" sz="3200" dirty="0" smtClean="0"/>
            </a:br>
            <a:r>
              <a:rPr lang="fr-CA" sz="3200" dirty="0"/>
              <a:t>PAFIO version </a:t>
            </a:r>
            <a:r>
              <a:rPr lang="fr-CA" sz="3200" dirty="0" smtClean="0"/>
              <a:t>10</a:t>
            </a:r>
            <a:br>
              <a:rPr lang="fr-CA" sz="3200" dirty="0" smtClean="0"/>
            </a:br>
            <a:r>
              <a:rPr lang="fr-CA" sz="3200" dirty="0" smtClean="0"/>
              <a:t>Ébauche Plan Spécial 2022</a:t>
            </a:r>
            <a:r>
              <a:rPr lang="fr-CA" sz="3200" dirty="0"/>
              <a:t/>
            </a:r>
            <a:br>
              <a:rPr lang="fr-CA" sz="3200" dirty="0"/>
            </a:br>
            <a:r>
              <a:rPr lang="fr-CA" sz="3200" dirty="0"/>
              <a:t/>
            </a:r>
            <a:br>
              <a:rPr lang="fr-CA" sz="3200" dirty="0"/>
            </a:br>
            <a:r>
              <a:rPr lang="fr-CA" sz="3200" dirty="0"/>
              <a:t/>
            </a:r>
            <a:br>
              <a:rPr lang="fr-CA" sz="3200" dirty="0"/>
            </a:br>
            <a:r>
              <a:rPr lang="fr-CA" sz="3200" dirty="0"/>
              <a:t> Résultats </a:t>
            </a:r>
            <a:r>
              <a:rPr lang="fr-CA" sz="3200" dirty="0" smtClean="0"/>
              <a:t>de la </a:t>
            </a:r>
            <a:r>
              <a:rPr lang="fr-CA" sz="3200" dirty="0"/>
              <a:t>planification</a:t>
            </a:r>
            <a:br>
              <a:rPr lang="fr-CA" sz="3200" dirty="0"/>
            </a:br>
            <a:r>
              <a:rPr lang="fr-CA" sz="3200" dirty="0"/>
              <a:t>Secteurs d’intervention potentiels, chemins et infrastructures</a:t>
            </a:r>
            <a:br>
              <a:rPr lang="fr-CA" sz="3200" dirty="0"/>
            </a:br>
            <a:endParaRPr lang="fr-CA" sz="3200" dirty="0"/>
          </a:p>
        </p:txBody>
      </p:sp>
      <p:sp>
        <p:nvSpPr>
          <p:cNvPr id="3" name="Sous-titre 2"/>
          <p:cNvSpPr>
            <a:spLocks noGrp="1"/>
          </p:cNvSpPr>
          <p:nvPr>
            <p:ph type="subTitle" idx="1"/>
          </p:nvPr>
        </p:nvSpPr>
        <p:spPr>
          <a:xfrm>
            <a:off x="2050026" y="4428314"/>
            <a:ext cx="5043948" cy="1655762"/>
          </a:xfrm>
        </p:spPr>
        <p:txBody>
          <a:bodyPr/>
          <a:lstStyle/>
          <a:p>
            <a:r>
              <a:rPr lang="fr-CA" dirty="0" smtClean="0"/>
              <a:t>UA 11263</a:t>
            </a:r>
          </a:p>
        </p:txBody>
      </p:sp>
    </p:spTree>
    <p:extLst>
      <p:ext uri="{BB962C8B-B14F-4D97-AF65-F5344CB8AC3E}">
        <p14:creationId xmlns:p14="http://schemas.microsoft.com/office/powerpoint/2010/main" val="3151594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08" y="108753"/>
            <a:ext cx="7830105" cy="6050536"/>
          </a:xfrm>
          <a:prstGeom prst="rect">
            <a:avLst/>
          </a:prstGeom>
        </p:spPr>
      </p:pic>
      <p:sp>
        <p:nvSpPr>
          <p:cNvPr id="7" name="Titre 6"/>
          <p:cNvSpPr>
            <a:spLocks noGrp="1"/>
          </p:cNvSpPr>
          <p:nvPr>
            <p:ph type="title"/>
          </p:nvPr>
        </p:nvSpPr>
        <p:spPr>
          <a:xfrm>
            <a:off x="623888" y="400500"/>
            <a:ext cx="7886700" cy="494069"/>
          </a:xfrm>
        </p:spPr>
        <p:txBody>
          <a:bodyPr/>
          <a:lstStyle/>
          <a:p>
            <a:r>
              <a:rPr lang="fr-CA" sz="2400" dirty="0">
                <a:cs typeface="Arial" panose="020B0604020202020204" pitchFamily="34" charset="0"/>
              </a:rPr>
              <a:t>VOIC : Écosystémique, structure d'âge des forêts</a:t>
            </a:r>
          </a:p>
        </p:txBody>
      </p:sp>
    </p:spTree>
    <p:extLst>
      <p:ext uri="{BB962C8B-B14F-4D97-AF65-F5344CB8AC3E}">
        <p14:creationId xmlns:p14="http://schemas.microsoft.com/office/powerpoint/2010/main" val="2288274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623888" y="400500"/>
            <a:ext cx="7886700" cy="494069"/>
          </a:xfrm>
        </p:spPr>
        <p:txBody>
          <a:bodyPr/>
          <a:lstStyle/>
          <a:p>
            <a:r>
              <a:rPr lang="fr-CA" sz="2400" dirty="0">
                <a:cs typeface="Arial" panose="020B0604020202020204" pitchFamily="34" charset="0"/>
              </a:rPr>
              <a:t>VOIC : Écosystémique, structure d'âge des forêts</a:t>
            </a:r>
          </a:p>
        </p:txBody>
      </p:sp>
      <p:graphicFrame>
        <p:nvGraphicFramePr>
          <p:cNvPr id="2" name="Tableau 1"/>
          <p:cNvGraphicFramePr>
            <a:graphicFrameLocks noGrp="1"/>
          </p:cNvGraphicFramePr>
          <p:nvPr>
            <p:extLst>
              <p:ext uri="{D42A27DB-BD31-4B8C-83A1-F6EECF244321}">
                <p14:modId xmlns:p14="http://schemas.microsoft.com/office/powerpoint/2010/main" val="1369674219"/>
              </p:ext>
            </p:extLst>
          </p:nvPr>
        </p:nvGraphicFramePr>
        <p:xfrm>
          <a:off x="1563688" y="1203962"/>
          <a:ext cx="6007097" cy="1914525"/>
        </p:xfrm>
        <a:graphic>
          <a:graphicData uri="http://schemas.openxmlformats.org/drawingml/2006/table">
            <a:tbl>
              <a:tblPr/>
              <a:tblGrid>
                <a:gridCol w="761597"/>
                <a:gridCol w="761597"/>
                <a:gridCol w="761597"/>
                <a:gridCol w="875837"/>
                <a:gridCol w="761597"/>
                <a:gridCol w="761597"/>
                <a:gridCol w="561678"/>
                <a:gridCol w="761597"/>
              </a:tblGrid>
              <a:tr h="762000">
                <a:tc>
                  <a:txBody>
                    <a:bodyPr/>
                    <a:lstStyle/>
                    <a:p>
                      <a:pPr algn="ctr" fontAlgn="ctr"/>
                      <a:r>
                        <a:rPr lang="fr-CA" sz="1100" b="0" i="0" u="none" strike="noStrike" dirty="0">
                          <a:solidFill>
                            <a:srgbClr val="000000"/>
                          </a:solidFill>
                          <a:effectLst/>
                          <a:latin typeface="Calibri" panose="020F0502020204030204" pitchFamily="34" charset="0"/>
                        </a:rPr>
                        <a:t>NO UTA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Unité homogène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Superficie totale (ha)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Vieilles forêts (ha)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Vieilles forêts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Degré d'altération anticipée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Cible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Délais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190500">
                <a:tc>
                  <a:txBody>
                    <a:bodyPr/>
                    <a:lstStyle/>
                    <a:p>
                      <a:pPr algn="ctr" fontAlgn="b"/>
                      <a:r>
                        <a:rPr lang="fr-CA" sz="1100" b="0" i="0" u="none" strike="noStrike">
                          <a:solidFill>
                            <a:srgbClr val="000000"/>
                          </a:solidFill>
                          <a:effectLst/>
                          <a:latin typeface="Calibri" panose="020F0502020204030204" pitchFamily="34" charset="0"/>
                        </a:rPr>
                        <a:t>3401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MESm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a:solidFill>
                            <a:srgbClr val="000000"/>
                          </a:solidFill>
                          <a:effectLst/>
                          <a:latin typeface="Calibri" panose="020F0502020204030204" pitchFamily="34" charset="0"/>
                        </a:rPr>
                        <a:t>        45 505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14 718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32.3%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Modéré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2018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fr-CA" sz="1100" b="0" i="0" u="none" strike="noStrike">
                          <a:solidFill>
                            <a:srgbClr val="000000"/>
                          </a:solidFill>
                          <a:effectLst/>
                          <a:latin typeface="Calibri" panose="020F0502020204030204" pitchFamily="34" charset="0"/>
                        </a:rPr>
                        <a:t>3402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MEJt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a:solidFill>
                            <a:srgbClr val="000000"/>
                          </a:solidFill>
                          <a:effectLst/>
                          <a:latin typeface="Calibri" panose="020F0502020204030204" pitchFamily="34" charset="0"/>
                        </a:rPr>
                        <a:t>        58 285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17 693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30.4%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Modéré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2013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fr-CA" sz="1100" b="0" i="0" u="none" strike="noStrike">
                          <a:solidFill>
                            <a:srgbClr val="000000"/>
                          </a:solidFill>
                          <a:effectLst/>
                          <a:latin typeface="Calibri" panose="020F0502020204030204" pitchFamily="34" charset="0"/>
                        </a:rPr>
                        <a:t>3501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a:solidFill>
                            <a:srgbClr val="000000"/>
                          </a:solidFill>
                          <a:effectLst/>
                          <a:latin typeface="Calibri" panose="020F0502020204030204" pitchFamily="34" charset="0"/>
                        </a:rPr>
                        <a:t>        95 707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37 884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39.6%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Modéré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Faible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CA" sz="1100" b="0" i="0" u="none" strike="noStrike">
                          <a:solidFill>
                            <a:srgbClr val="000000"/>
                          </a:solidFill>
                          <a:effectLst/>
                          <a:latin typeface="Calibri" panose="020F0502020204030204" pitchFamily="34" charset="0"/>
                        </a:rPr>
                        <a:t>2028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fr-CA" sz="1100" b="0" i="0" u="none" strike="noStrike">
                          <a:solidFill>
                            <a:srgbClr val="000000"/>
                          </a:solidFill>
                          <a:effectLst/>
                          <a:latin typeface="Calibri" panose="020F0502020204030204" pitchFamily="34" charset="0"/>
                        </a:rPr>
                        <a:t>3502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a:solidFill>
                            <a:srgbClr val="000000"/>
                          </a:solidFill>
                          <a:effectLst/>
                          <a:latin typeface="Calibri" panose="020F0502020204030204" pitchFamily="34" charset="0"/>
                        </a:rPr>
                        <a:t>        94 254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15 979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17.0%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Élevé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CA" sz="1100" b="0" i="0" u="none" strike="noStrike">
                          <a:solidFill>
                            <a:srgbClr val="000000"/>
                          </a:solidFill>
                          <a:effectLst/>
                          <a:latin typeface="Calibri" panose="020F0502020204030204" pitchFamily="34" charset="0"/>
                        </a:rPr>
                        <a:t>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2028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fr-CA" sz="1100" b="0" i="0" u="none" strike="noStrike">
                          <a:solidFill>
                            <a:srgbClr val="000000"/>
                          </a:solidFill>
                          <a:effectLst/>
                          <a:latin typeface="Calibri" panose="020F0502020204030204" pitchFamily="34" charset="0"/>
                        </a:rPr>
                        <a:t>3503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MESm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CA" sz="1100" b="0" i="0" u="none" strike="noStrike">
                          <a:solidFill>
                            <a:srgbClr val="000000"/>
                          </a:solidFill>
                          <a:effectLst/>
                          <a:latin typeface="Calibri" panose="020F0502020204030204" pitchFamily="34" charset="0"/>
                        </a:rPr>
                        <a:t>        85 786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20 883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24.3%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Modéré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2018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fr-CA" sz="1100" b="0" i="0" u="none" strike="noStrike">
                          <a:solidFill>
                            <a:srgbClr val="000000"/>
                          </a:solidFill>
                          <a:effectLst/>
                          <a:latin typeface="Calibri" panose="020F0502020204030204" pitchFamily="34" charset="0"/>
                        </a:rPr>
                        <a:t>3504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fr-CA" sz="1100" b="0" i="0" u="none" strike="noStrike">
                          <a:solidFill>
                            <a:srgbClr val="000000"/>
                          </a:solidFill>
                          <a:effectLst/>
                          <a:latin typeface="Calibri" panose="020F0502020204030204" pitchFamily="34" charset="0"/>
                        </a:rPr>
                        <a:t>        88 147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42 127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47.8%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Faible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CA" sz="1100" b="0" i="0" u="none" strike="noStrike">
                          <a:solidFill>
                            <a:srgbClr val="000000"/>
                          </a:solidFill>
                          <a:effectLst/>
                          <a:latin typeface="Calibri" panose="020F0502020204030204" pitchFamily="34" charset="0"/>
                        </a:rPr>
                        <a:t>Faible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CA" sz="1100" b="0" i="0" u="none" strike="noStrike" dirty="0">
                          <a:solidFill>
                            <a:srgbClr val="000000"/>
                          </a:solidFill>
                          <a:effectLst/>
                          <a:latin typeface="Calibri" panose="020F0502020204030204" pitchFamily="34" charset="0"/>
                        </a:rPr>
                        <a:t>2023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 name="Tableau 2"/>
          <p:cNvGraphicFramePr>
            <a:graphicFrameLocks noGrp="1"/>
          </p:cNvGraphicFramePr>
          <p:nvPr>
            <p:extLst>
              <p:ext uri="{D42A27DB-BD31-4B8C-83A1-F6EECF244321}">
                <p14:modId xmlns:p14="http://schemas.microsoft.com/office/powerpoint/2010/main" val="3258865901"/>
              </p:ext>
            </p:extLst>
          </p:nvPr>
        </p:nvGraphicFramePr>
        <p:xfrm>
          <a:off x="1556028" y="3427880"/>
          <a:ext cx="6007097" cy="1914525"/>
        </p:xfrm>
        <a:graphic>
          <a:graphicData uri="http://schemas.openxmlformats.org/drawingml/2006/table">
            <a:tbl>
              <a:tblPr/>
              <a:tblGrid>
                <a:gridCol w="761597"/>
                <a:gridCol w="761597"/>
                <a:gridCol w="761597"/>
                <a:gridCol w="875837"/>
                <a:gridCol w="761597"/>
                <a:gridCol w="761597"/>
                <a:gridCol w="561678"/>
                <a:gridCol w="761597"/>
              </a:tblGrid>
              <a:tr h="762000">
                <a:tc>
                  <a:txBody>
                    <a:bodyPr/>
                    <a:lstStyle/>
                    <a:p>
                      <a:pPr algn="ctr" fontAlgn="ctr"/>
                      <a:r>
                        <a:rPr lang="fr-CA" sz="1100" b="0" i="0" u="none" strike="noStrike" dirty="0">
                          <a:solidFill>
                            <a:srgbClr val="000000"/>
                          </a:solidFill>
                          <a:effectLst/>
                          <a:latin typeface="Calibri" panose="020F0502020204030204" pitchFamily="34" charset="0"/>
                        </a:rPr>
                        <a:t>NO UTA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Unité homogène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Superficie totale (ha)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Vieilles forêts (ha)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Vieilles forêts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Degré d'altération anticipée (2023)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Cible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fr-CA" sz="1100" b="0" i="0" u="none" strike="noStrike">
                          <a:solidFill>
                            <a:srgbClr val="000000"/>
                          </a:solidFill>
                          <a:effectLst/>
                          <a:latin typeface="Calibri" panose="020F0502020204030204" pitchFamily="34" charset="0"/>
                        </a:rPr>
                        <a:t>Délais</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190500">
                <a:tc>
                  <a:txBody>
                    <a:bodyPr/>
                    <a:lstStyle/>
                    <a:p>
                      <a:pPr algn="ctr" fontAlgn="b"/>
                      <a:r>
                        <a:rPr lang="fr-CA" sz="1100" b="0" i="0" u="none" strike="noStrike">
                          <a:solidFill>
                            <a:srgbClr val="000000"/>
                          </a:solidFill>
                          <a:effectLst/>
                          <a:latin typeface="Calibri" panose="020F0502020204030204" pitchFamily="34" charset="0"/>
                        </a:rPr>
                        <a:t>3401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MESm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45 505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11 826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dirty="0">
                          <a:solidFill>
                            <a:srgbClr val="000000"/>
                          </a:solidFill>
                          <a:effectLst/>
                          <a:latin typeface="Calibri" panose="020F0502020204030204" pitchFamily="34" charset="0"/>
                        </a:rPr>
                        <a:t>26.0%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Modéré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2018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fr-CA" sz="1100" b="0" i="0" u="none" strike="noStrike">
                          <a:solidFill>
                            <a:srgbClr val="000000"/>
                          </a:solidFill>
                          <a:effectLst/>
                          <a:latin typeface="Calibri" panose="020F0502020204030204" pitchFamily="34" charset="0"/>
                        </a:rPr>
                        <a:t>3402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MEJt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58 285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16 678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dirty="0">
                          <a:solidFill>
                            <a:srgbClr val="000000"/>
                          </a:solidFill>
                          <a:effectLst/>
                          <a:latin typeface="Calibri" panose="020F0502020204030204" pitchFamily="34" charset="0"/>
                        </a:rPr>
                        <a:t>28.6%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Modéré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2013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fr-CA" sz="1100" b="0" i="0" u="none" strike="noStrike">
                          <a:solidFill>
                            <a:srgbClr val="000000"/>
                          </a:solidFill>
                          <a:effectLst/>
                          <a:latin typeface="Calibri" panose="020F0502020204030204" pitchFamily="34" charset="0"/>
                        </a:rPr>
                        <a:t>3501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95 707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36 241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dirty="0">
                          <a:solidFill>
                            <a:srgbClr val="000000"/>
                          </a:solidFill>
                          <a:effectLst/>
                          <a:latin typeface="Calibri" panose="020F0502020204030204" pitchFamily="34" charset="0"/>
                        </a:rPr>
                        <a:t>37.9%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Modéré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Faible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CA" sz="1100" b="0" i="0" u="none" strike="noStrike">
                          <a:solidFill>
                            <a:srgbClr val="000000"/>
                          </a:solidFill>
                          <a:effectLst/>
                          <a:latin typeface="Calibri" panose="020F0502020204030204" pitchFamily="34" charset="0"/>
                        </a:rPr>
                        <a:t>2028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fr-CA" sz="1100" b="0" i="0" u="none" strike="noStrike">
                          <a:solidFill>
                            <a:srgbClr val="000000"/>
                          </a:solidFill>
                          <a:effectLst/>
                          <a:latin typeface="Calibri" panose="020F0502020204030204" pitchFamily="34" charset="0"/>
                        </a:rPr>
                        <a:t>3502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94 254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14 926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dirty="0">
                          <a:solidFill>
                            <a:srgbClr val="000000"/>
                          </a:solidFill>
                          <a:effectLst/>
                          <a:latin typeface="Calibri" panose="020F0502020204030204" pitchFamily="34" charset="0"/>
                        </a:rPr>
                        <a:t>15.8%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Élevé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CA" sz="1100" b="0" i="0" u="none" strike="noStrike">
                          <a:solidFill>
                            <a:srgbClr val="000000"/>
                          </a:solidFill>
                          <a:effectLst/>
                          <a:latin typeface="Calibri" panose="020F0502020204030204" pitchFamily="34" charset="0"/>
                        </a:rPr>
                        <a:t>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2028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fr-CA" sz="1100" b="0" i="0" u="none" strike="noStrike">
                          <a:solidFill>
                            <a:srgbClr val="000000"/>
                          </a:solidFill>
                          <a:effectLst/>
                          <a:latin typeface="Calibri" panose="020F0502020204030204" pitchFamily="34" charset="0"/>
                        </a:rPr>
                        <a:t>3503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MESm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85 786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20 876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dirty="0">
                          <a:solidFill>
                            <a:srgbClr val="000000"/>
                          </a:solidFill>
                          <a:effectLst/>
                          <a:latin typeface="Calibri" panose="020F0502020204030204" pitchFamily="34" charset="0"/>
                        </a:rPr>
                        <a:t>24.3%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Modéré</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Moyen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CA" sz="1100" b="0" i="0" u="none" strike="noStrike">
                          <a:solidFill>
                            <a:srgbClr val="000000"/>
                          </a:solidFill>
                          <a:effectLst/>
                          <a:latin typeface="Calibri" panose="020F0502020204030204" pitchFamily="34" charset="0"/>
                        </a:rPr>
                        <a:t>2018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algn="ctr" fontAlgn="b"/>
                      <a:r>
                        <a:rPr lang="fr-CA" sz="1100" b="0" i="0" u="none" strike="noStrike">
                          <a:solidFill>
                            <a:srgbClr val="000000"/>
                          </a:solidFill>
                          <a:effectLst/>
                          <a:latin typeface="Calibri" panose="020F0502020204030204" pitchFamily="34" charset="0"/>
                        </a:rPr>
                        <a:t>3504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MESt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88 147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41 661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dirty="0">
                          <a:solidFill>
                            <a:srgbClr val="000000"/>
                          </a:solidFill>
                          <a:effectLst/>
                          <a:latin typeface="Calibri" panose="020F0502020204030204" pitchFamily="34" charset="0"/>
                        </a:rPr>
                        <a:t>47.3%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100" b="0" i="0" u="none" strike="noStrike">
                          <a:solidFill>
                            <a:srgbClr val="000000"/>
                          </a:solidFill>
                          <a:effectLst/>
                          <a:latin typeface="Calibri" panose="020F0502020204030204" pitchFamily="34" charset="0"/>
                        </a:rPr>
                        <a:t>Faible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CA" sz="1100" b="0" i="0" u="none" strike="noStrike">
                          <a:solidFill>
                            <a:srgbClr val="000000"/>
                          </a:solidFill>
                          <a:effectLst/>
                          <a:latin typeface="Calibri" panose="020F0502020204030204" pitchFamily="34" charset="0"/>
                        </a:rPr>
                        <a:t>Faible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CA" sz="1100" b="0" i="0" u="none" strike="noStrike" dirty="0">
                          <a:solidFill>
                            <a:srgbClr val="000000"/>
                          </a:solidFill>
                          <a:effectLst/>
                          <a:latin typeface="Calibri" panose="020F0502020204030204" pitchFamily="34" charset="0"/>
                        </a:rPr>
                        <a:t>2023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ZoneTexte 3"/>
          <p:cNvSpPr txBox="1"/>
          <p:nvPr/>
        </p:nvSpPr>
        <p:spPr>
          <a:xfrm>
            <a:off x="623887" y="2161223"/>
            <a:ext cx="592353" cy="523220"/>
          </a:xfrm>
          <a:prstGeom prst="rect">
            <a:avLst/>
          </a:prstGeom>
          <a:noFill/>
        </p:spPr>
        <p:txBody>
          <a:bodyPr wrap="square" rtlCol="0">
            <a:spAutoFit/>
          </a:bodyPr>
          <a:lstStyle/>
          <a:p>
            <a:r>
              <a:rPr lang="fr-CA" sz="2800" dirty="0" smtClean="0"/>
              <a:t>V9</a:t>
            </a:r>
            <a:endParaRPr lang="fr-CA" sz="2800" dirty="0"/>
          </a:p>
        </p:txBody>
      </p:sp>
      <p:sp>
        <p:nvSpPr>
          <p:cNvPr id="8" name="ZoneTexte 7"/>
          <p:cNvSpPr txBox="1"/>
          <p:nvPr/>
        </p:nvSpPr>
        <p:spPr>
          <a:xfrm>
            <a:off x="529446" y="4123532"/>
            <a:ext cx="781234" cy="523220"/>
          </a:xfrm>
          <a:prstGeom prst="rect">
            <a:avLst/>
          </a:prstGeom>
          <a:noFill/>
        </p:spPr>
        <p:txBody>
          <a:bodyPr wrap="square" rtlCol="0">
            <a:spAutoFit/>
          </a:bodyPr>
          <a:lstStyle/>
          <a:p>
            <a:r>
              <a:rPr lang="fr-CA" sz="2800" dirty="0" smtClean="0"/>
              <a:t>V10</a:t>
            </a:r>
            <a:endParaRPr lang="fr-CA" sz="2800" dirty="0"/>
          </a:p>
        </p:txBody>
      </p:sp>
      <p:sp>
        <p:nvSpPr>
          <p:cNvPr id="9" name="ZoneTexte 8"/>
          <p:cNvSpPr txBox="1"/>
          <p:nvPr/>
        </p:nvSpPr>
        <p:spPr>
          <a:xfrm>
            <a:off x="5204764" y="4157204"/>
            <a:ext cx="322524" cy="276999"/>
          </a:xfrm>
          <a:prstGeom prst="rect">
            <a:avLst/>
          </a:prstGeom>
          <a:noFill/>
        </p:spPr>
        <p:txBody>
          <a:bodyPr wrap="none" rtlCol="0">
            <a:spAutoFit/>
          </a:bodyPr>
          <a:lstStyle/>
          <a:p>
            <a:r>
              <a:rPr lang="fr-CA" sz="1200" dirty="0" smtClean="0">
                <a:solidFill>
                  <a:srgbClr val="FF0000"/>
                </a:solidFill>
                <a:sym typeface="Wingdings" panose="05000000000000000000" pitchFamily="2" charset="2"/>
              </a:rPr>
              <a:t></a:t>
            </a:r>
            <a:endParaRPr lang="fr-CA" sz="1200" dirty="0">
              <a:solidFill>
                <a:srgbClr val="FF0000"/>
              </a:solidFill>
            </a:endParaRPr>
          </a:p>
        </p:txBody>
      </p:sp>
      <p:sp>
        <p:nvSpPr>
          <p:cNvPr id="10" name="ZoneTexte 9"/>
          <p:cNvSpPr txBox="1"/>
          <p:nvPr/>
        </p:nvSpPr>
        <p:spPr>
          <a:xfrm>
            <a:off x="5204764" y="4352700"/>
            <a:ext cx="322524" cy="276999"/>
          </a:xfrm>
          <a:prstGeom prst="rect">
            <a:avLst/>
          </a:prstGeom>
          <a:noFill/>
        </p:spPr>
        <p:txBody>
          <a:bodyPr wrap="none" rtlCol="0">
            <a:spAutoFit/>
          </a:bodyPr>
          <a:lstStyle/>
          <a:p>
            <a:r>
              <a:rPr lang="fr-CA" sz="1200" dirty="0" smtClean="0">
                <a:solidFill>
                  <a:srgbClr val="FF0000"/>
                </a:solidFill>
                <a:sym typeface="Wingdings" panose="05000000000000000000" pitchFamily="2" charset="2"/>
              </a:rPr>
              <a:t></a:t>
            </a:r>
            <a:endParaRPr lang="fr-CA" sz="1200" dirty="0">
              <a:solidFill>
                <a:srgbClr val="FF0000"/>
              </a:solidFill>
            </a:endParaRPr>
          </a:p>
        </p:txBody>
      </p:sp>
      <p:sp>
        <p:nvSpPr>
          <p:cNvPr id="11" name="ZoneTexte 10"/>
          <p:cNvSpPr txBox="1"/>
          <p:nvPr/>
        </p:nvSpPr>
        <p:spPr>
          <a:xfrm>
            <a:off x="5204764" y="4548196"/>
            <a:ext cx="322524" cy="276999"/>
          </a:xfrm>
          <a:prstGeom prst="rect">
            <a:avLst/>
          </a:prstGeom>
          <a:noFill/>
        </p:spPr>
        <p:txBody>
          <a:bodyPr wrap="none" rtlCol="0">
            <a:spAutoFit/>
          </a:bodyPr>
          <a:lstStyle/>
          <a:p>
            <a:r>
              <a:rPr lang="fr-CA" sz="1200" dirty="0" smtClean="0">
                <a:solidFill>
                  <a:srgbClr val="FF0000"/>
                </a:solidFill>
                <a:sym typeface="Wingdings" panose="05000000000000000000" pitchFamily="2" charset="2"/>
              </a:rPr>
              <a:t></a:t>
            </a:r>
            <a:endParaRPr lang="fr-CA" sz="1200" dirty="0">
              <a:solidFill>
                <a:srgbClr val="FF0000"/>
              </a:solidFill>
            </a:endParaRPr>
          </a:p>
        </p:txBody>
      </p:sp>
      <p:sp>
        <p:nvSpPr>
          <p:cNvPr id="12" name="ZoneTexte 11"/>
          <p:cNvSpPr txBox="1"/>
          <p:nvPr/>
        </p:nvSpPr>
        <p:spPr>
          <a:xfrm>
            <a:off x="5204764" y="4717948"/>
            <a:ext cx="322524" cy="276999"/>
          </a:xfrm>
          <a:prstGeom prst="rect">
            <a:avLst/>
          </a:prstGeom>
          <a:noFill/>
        </p:spPr>
        <p:txBody>
          <a:bodyPr wrap="none" rtlCol="0">
            <a:spAutoFit/>
          </a:bodyPr>
          <a:lstStyle/>
          <a:p>
            <a:r>
              <a:rPr lang="fr-CA" sz="1200" dirty="0" smtClean="0">
                <a:solidFill>
                  <a:srgbClr val="FF0000"/>
                </a:solidFill>
                <a:sym typeface="Wingdings" panose="05000000000000000000" pitchFamily="2" charset="2"/>
              </a:rPr>
              <a:t></a:t>
            </a:r>
            <a:endParaRPr lang="fr-CA" sz="1200" dirty="0">
              <a:solidFill>
                <a:srgbClr val="FF0000"/>
              </a:solidFill>
            </a:endParaRPr>
          </a:p>
        </p:txBody>
      </p:sp>
      <p:sp>
        <p:nvSpPr>
          <p:cNvPr id="13" name="ZoneTexte 12"/>
          <p:cNvSpPr txBox="1"/>
          <p:nvPr/>
        </p:nvSpPr>
        <p:spPr>
          <a:xfrm>
            <a:off x="5204764" y="5122402"/>
            <a:ext cx="322524" cy="276999"/>
          </a:xfrm>
          <a:prstGeom prst="rect">
            <a:avLst/>
          </a:prstGeom>
          <a:noFill/>
        </p:spPr>
        <p:txBody>
          <a:bodyPr wrap="none" rtlCol="0">
            <a:spAutoFit/>
          </a:bodyPr>
          <a:lstStyle/>
          <a:p>
            <a:r>
              <a:rPr lang="fr-CA" sz="1200" dirty="0" smtClean="0">
                <a:solidFill>
                  <a:srgbClr val="FF0000"/>
                </a:solidFill>
                <a:sym typeface="Wingdings" panose="05000000000000000000" pitchFamily="2" charset="2"/>
              </a:rPr>
              <a:t></a:t>
            </a:r>
            <a:endParaRPr lang="fr-CA" sz="1200" dirty="0">
              <a:solidFill>
                <a:srgbClr val="FF0000"/>
              </a:solidFill>
            </a:endParaRPr>
          </a:p>
        </p:txBody>
      </p:sp>
      <p:sp>
        <p:nvSpPr>
          <p:cNvPr id="15" name="ZoneTexte 14"/>
          <p:cNvSpPr txBox="1"/>
          <p:nvPr/>
        </p:nvSpPr>
        <p:spPr>
          <a:xfrm>
            <a:off x="7570785" y="4508252"/>
            <a:ext cx="261610" cy="276999"/>
          </a:xfrm>
          <a:prstGeom prst="rect">
            <a:avLst/>
          </a:prstGeom>
          <a:noFill/>
        </p:spPr>
        <p:txBody>
          <a:bodyPr wrap="none" rtlCol="0">
            <a:spAutoFit/>
          </a:bodyPr>
          <a:lstStyle/>
          <a:p>
            <a:r>
              <a:rPr lang="fr-CA" sz="1200" dirty="0" smtClean="0">
                <a:solidFill>
                  <a:srgbClr val="FF0000"/>
                </a:solidFill>
              </a:rPr>
              <a:t>×</a:t>
            </a:r>
            <a:endParaRPr lang="fr-CA" sz="1200" dirty="0">
              <a:solidFill>
                <a:srgbClr val="FF0000"/>
              </a:solidFill>
            </a:endParaRPr>
          </a:p>
        </p:txBody>
      </p:sp>
      <p:sp>
        <p:nvSpPr>
          <p:cNvPr id="16" name="ZoneTexte 15"/>
          <p:cNvSpPr txBox="1"/>
          <p:nvPr/>
        </p:nvSpPr>
        <p:spPr>
          <a:xfrm>
            <a:off x="7570785" y="4717948"/>
            <a:ext cx="261610" cy="276999"/>
          </a:xfrm>
          <a:prstGeom prst="rect">
            <a:avLst/>
          </a:prstGeom>
          <a:noFill/>
        </p:spPr>
        <p:txBody>
          <a:bodyPr wrap="none" rtlCol="0">
            <a:spAutoFit/>
          </a:bodyPr>
          <a:lstStyle/>
          <a:p>
            <a:r>
              <a:rPr lang="fr-CA" sz="1200" dirty="0" smtClean="0">
                <a:solidFill>
                  <a:srgbClr val="FF0000"/>
                </a:solidFill>
              </a:rPr>
              <a:t>×</a:t>
            </a:r>
            <a:endParaRPr lang="fr-CA" sz="1200" dirty="0">
              <a:solidFill>
                <a:srgbClr val="FF0000"/>
              </a:solidFill>
            </a:endParaRPr>
          </a:p>
        </p:txBody>
      </p:sp>
    </p:spTree>
    <p:extLst>
      <p:ext uri="{BB962C8B-B14F-4D97-AF65-F5344CB8AC3E}">
        <p14:creationId xmlns:p14="http://schemas.microsoft.com/office/powerpoint/2010/main" val="3289073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623888" y="400500"/>
            <a:ext cx="7886700" cy="494069"/>
          </a:xfrm>
        </p:spPr>
        <p:txBody>
          <a:bodyPr/>
          <a:lstStyle/>
          <a:p>
            <a:r>
              <a:rPr lang="fr-CA" sz="2400" dirty="0">
                <a:cs typeface="Arial" panose="020B0604020202020204" pitchFamily="34" charset="0"/>
              </a:rPr>
              <a:t>VOIC : Écosystémique, structure d'âge des forêts</a:t>
            </a:r>
          </a:p>
        </p:txBody>
      </p:sp>
      <p:graphicFrame>
        <p:nvGraphicFramePr>
          <p:cNvPr id="2" name="Tableau 1"/>
          <p:cNvGraphicFramePr>
            <a:graphicFrameLocks noGrp="1"/>
          </p:cNvGraphicFramePr>
          <p:nvPr>
            <p:extLst>
              <p:ext uri="{D42A27DB-BD31-4B8C-83A1-F6EECF244321}">
                <p14:modId xmlns:p14="http://schemas.microsoft.com/office/powerpoint/2010/main" val="3444793023"/>
              </p:ext>
            </p:extLst>
          </p:nvPr>
        </p:nvGraphicFramePr>
        <p:xfrm>
          <a:off x="706438" y="2250544"/>
          <a:ext cx="7721600" cy="2667000"/>
        </p:xfrm>
        <a:graphic>
          <a:graphicData uri="http://schemas.openxmlformats.org/drawingml/2006/table">
            <a:tbl>
              <a:tblPr/>
              <a:tblGrid>
                <a:gridCol w="762000"/>
                <a:gridCol w="863600"/>
                <a:gridCol w="762000"/>
                <a:gridCol w="762000"/>
                <a:gridCol w="762000"/>
                <a:gridCol w="762000"/>
                <a:gridCol w="762000"/>
                <a:gridCol w="762000"/>
                <a:gridCol w="762000"/>
                <a:gridCol w="762000"/>
              </a:tblGrid>
              <a:tr h="190500">
                <a:tc rowSpan="2">
                  <a:txBody>
                    <a:bodyPr/>
                    <a:lstStyle/>
                    <a:p>
                      <a:pPr algn="ctr" fontAlgn="ctr"/>
                      <a:r>
                        <a:rPr lang="fr-CA" sz="1000" b="1" i="0" u="none" strike="noStrike" dirty="0">
                          <a:solidFill>
                            <a:srgbClr val="000000"/>
                          </a:solidFill>
                          <a:effectLst/>
                          <a:latin typeface="MS Sans Serif"/>
                        </a:rPr>
                        <a:t>NO_UTA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1" i="0" u="none" strike="noStrike">
                          <a:solidFill>
                            <a:srgbClr val="000000"/>
                          </a:solidFill>
                          <a:effectLst/>
                          <a:latin typeface="Arial" panose="020B0604020202020204" pitchFamily="34" charset="0"/>
                        </a:rPr>
                        <a:t>PAFIO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fontAlgn="ctr"/>
                      <a:r>
                        <a:rPr lang="fr-CA" sz="1000" b="1" i="0" u="none" strike="noStrike">
                          <a:solidFill>
                            <a:srgbClr val="000000"/>
                          </a:solidFill>
                          <a:effectLst/>
                          <a:latin typeface="Arial" panose="020B0604020202020204" pitchFamily="34" charset="0"/>
                        </a:rPr>
                        <a:t>Marge de manœuvre (ha) par période de 5 ans après les PAFIO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r>
              <a:tr h="200025">
                <a:tc vMerge="1">
                  <a:txBody>
                    <a:bodyPr/>
                    <a:lstStyle/>
                    <a:p>
                      <a:endParaRPr lang="fr-CA"/>
                    </a:p>
                  </a:txBody>
                  <a:tcPr/>
                </a:tc>
                <a:tc>
                  <a:txBody>
                    <a:bodyPr/>
                    <a:lstStyle/>
                    <a:p>
                      <a:pPr algn="ctr" fontAlgn="ctr"/>
                      <a:r>
                        <a:rPr lang="fr-CA" sz="1000" b="1" i="0" u="none" strike="noStrike">
                          <a:solidFill>
                            <a:srgbClr val="000000"/>
                          </a:solidFill>
                          <a:effectLst/>
                          <a:latin typeface="Arial" panose="020B0604020202020204" pitchFamily="34" charset="0"/>
                        </a:rPr>
                        <a:t>ha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1" i="0" u="none" strike="noStrike">
                          <a:solidFill>
                            <a:srgbClr val="000000"/>
                          </a:solidFill>
                          <a:effectLst/>
                          <a:latin typeface="Arial" panose="020B0604020202020204" pitchFamily="34" charset="0"/>
                        </a:rPr>
                        <a:t>1(2013)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CA" sz="1000" b="1" i="0" u="none" strike="noStrike">
                          <a:solidFill>
                            <a:srgbClr val="000000"/>
                          </a:solidFill>
                          <a:effectLst/>
                          <a:latin typeface="Arial" panose="020B0604020202020204" pitchFamily="34" charset="0"/>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1" i="0" u="none" strike="noStrike">
                          <a:solidFill>
                            <a:srgbClr val="000000"/>
                          </a:solidFill>
                          <a:effectLst/>
                          <a:latin typeface="Arial" panose="020B0604020202020204" pitchFamily="34" charset="0"/>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1" i="0" u="none" strike="noStrike">
                          <a:solidFill>
                            <a:srgbClr val="000000"/>
                          </a:solidFill>
                          <a:effectLst/>
                          <a:latin typeface="Arial" panose="020B0604020202020204" pitchFamily="34" charset="0"/>
                        </a:rPr>
                        <a:t>2028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1" i="0" u="none" strike="noStrike">
                          <a:solidFill>
                            <a:srgbClr val="000000"/>
                          </a:solidFill>
                          <a:effectLst/>
                          <a:latin typeface="Arial" panose="020B0604020202020204" pitchFamily="34" charset="0"/>
                        </a:rPr>
                        <a:t>2033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1" i="0" u="none" strike="noStrike">
                          <a:solidFill>
                            <a:srgbClr val="000000"/>
                          </a:solidFill>
                          <a:effectLst/>
                          <a:latin typeface="Arial" panose="020B0604020202020204" pitchFamily="34" charset="0"/>
                        </a:rPr>
                        <a:t>2038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1" i="0" u="none" strike="noStrike">
                          <a:solidFill>
                            <a:srgbClr val="000000"/>
                          </a:solidFill>
                          <a:effectLst/>
                          <a:latin typeface="Arial" panose="020B0604020202020204" pitchFamily="34" charset="0"/>
                        </a:rPr>
                        <a:t>2043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1" i="0" u="none" strike="noStrike">
                          <a:solidFill>
                            <a:srgbClr val="000000"/>
                          </a:solidFill>
                          <a:effectLst/>
                          <a:latin typeface="Arial" panose="020B0604020202020204" pitchFamily="34" charset="0"/>
                        </a:rPr>
                        <a:t>2048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3375">
                <a:tc>
                  <a:txBody>
                    <a:bodyPr/>
                    <a:lstStyle/>
                    <a:p>
                      <a:pPr algn="ctr" fontAlgn="ctr"/>
                      <a:r>
                        <a:rPr lang="fr-CA" sz="1000" b="0" i="0" u="none" strike="noStrike">
                          <a:solidFill>
                            <a:srgbClr val="000000"/>
                          </a:solidFill>
                          <a:effectLst/>
                          <a:latin typeface="Arial" panose="020B0604020202020204" pitchFamily="34" charset="0"/>
                        </a:rPr>
                        <a:t>3401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Arial" panose="020B0604020202020204" pitchFamily="34" charset="0"/>
                        </a:rPr>
                        <a:t>8 264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CA" sz="1000" b="0" i="0" u="none" strike="noStrike">
                          <a:solidFill>
                            <a:srgbClr val="000000"/>
                          </a:solidFill>
                          <a:effectLst/>
                          <a:latin typeface="Arial" panose="020B0604020202020204" pitchFamily="34" charset="0"/>
                        </a:rPr>
                        <a:t>-2030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6100"/>
                          </a:solidFill>
                          <a:effectLst/>
                          <a:latin typeface="Arial" panose="020B060402020202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1 360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4 646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6 520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9 792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10 518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11 048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323850">
                <a:tc>
                  <a:txBody>
                    <a:bodyPr/>
                    <a:lstStyle/>
                    <a:p>
                      <a:pPr algn="ctr" fontAlgn="ctr"/>
                      <a:r>
                        <a:rPr lang="fr-CA" sz="1000" b="0" i="0" u="none" strike="noStrike">
                          <a:solidFill>
                            <a:srgbClr val="000000"/>
                          </a:solidFill>
                          <a:effectLst/>
                          <a:latin typeface="Arial" panose="020B0604020202020204" pitchFamily="34" charset="0"/>
                        </a:rPr>
                        <a:t>3402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CA" sz="1000" b="0" i="0" u="none" strike="noStrike">
                          <a:solidFill>
                            <a:srgbClr val="000000"/>
                          </a:solidFill>
                          <a:effectLst/>
                          <a:latin typeface="Arial" panose="020B0604020202020204" pitchFamily="34" charset="0"/>
                        </a:rPr>
                        <a:t>10 440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CA" sz="1000" b="0" i="0" u="none" strike="noStrike">
                          <a:solidFill>
                            <a:srgbClr val="006100"/>
                          </a:solidFill>
                          <a:effectLst/>
                          <a:latin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1 394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3 855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8 611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12 655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16 098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18 663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22 274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295275">
                <a:tc>
                  <a:txBody>
                    <a:bodyPr/>
                    <a:lstStyle/>
                    <a:p>
                      <a:pPr algn="ctr" fontAlgn="ctr"/>
                      <a:r>
                        <a:rPr lang="fr-CA" sz="1000" b="0" i="0" u="none" strike="noStrike">
                          <a:solidFill>
                            <a:srgbClr val="000000"/>
                          </a:solidFill>
                          <a:effectLst/>
                          <a:latin typeface="Arial" panose="020B0604020202020204" pitchFamily="34" charset="0"/>
                        </a:rPr>
                        <a:t>3501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CA" sz="1000" b="0" i="0" u="none" strike="noStrike">
                          <a:solidFill>
                            <a:srgbClr val="000000"/>
                          </a:solidFill>
                          <a:effectLst/>
                          <a:latin typeface="Arial" panose="020B0604020202020204" pitchFamily="34" charset="0"/>
                        </a:rPr>
                        <a:t>3 136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CA" sz="1000" b="0" i="0" u="none" strike="noStrike">
                          <a:solidFill>
                            <a:srgbClr val="000000"/>
                          </a:solidFill>
                          <a:effectLst/>
                          <a:latin typeface="Arial" panose="020B0604020202020204" pitchFamily="34" charset="0"/>
                        </a:rPr>
                        <a:t>-12724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Arial" panose="020B0604020202020204" pitchFamily="34" charset="0"/>
                        </a:rPr>
                        <a:t>-9580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dirty="0">
                          <a:solidFill>
                            <a:srgbClr val="000000"/>
                          </a:solidFill>
                          <a:effectLst/>
                          <a:latin typeface="Arial" panose="020B0604020202020204" pitchFamily="34" charset="0"/>
                        </a:rPr>
                        <a:t>-</a:t>
                      </a:r>
                      <a:r>
                        <a:rPr lang="fr-CA" sz="1000" b="0" i="0" u="none" strike="noStrike" dirty="0" smtClean="0">
                          <a:solidFill>
                            <a:srgbClr val="000000"/>
                          </a:solidFill>
                          <a:effectLst/>
                          <a:latin typeface="Arial" panose="020B0604020202020204" pitchFamily="34" charset="0"/>
                        </a:rPr>
                        <a:t>4913</a:t>
                      </a:r>
                      <a:endParaRPr lang="fr-CA" sz="1000" b="0"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6100"/>
                          </a:solidFill>
                          <a:effectLst/>
                          <a:latin typeface="Arial" panose="020B0604020202020204" pitchFamily="34" charset="0"/>
                        </a:rPr>
                        <a:t>390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4 265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6 491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9 239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11 226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323850">
                <a:tc>
                  <a:txBody>
                    <a:bodyPr/>
                    <a:lstStyle/>
                    <a:p>
                      <a:pPr algn="ctr" fontAlgn="ctr"/>
                      <a:r>
                        <a:rPr lang="fr-CA" sz="1000" b="0" i="0" u="none" strike="noStrike">
                          <a:solidFill>
                            <a:srgbClr val="000000"/>
                          </a:solidFill>
                          <a:effectLst/>
                          <a:latin typeface="Arial" panose="020B0604020202020204" pitchFamily="34" charset="0"/>
                        </a:rPr>
                        <a:t>3502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Arial" panose="020B0604020202020204" pitchFamily="34" charset="0"/>
                        </a:rPr>
                        <a:t>3 074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CA" sz="1000" b="0" i="0" u="none" strike="noStrike">
                          <a:solidFill>
                            <a:srgbClr val="000000"/>
                          </a:solidFill>
                          <a:effectLst/>
                          <a:latin typeface="Arial" panose="020B0604020202020204" pitchFamily="34" charset="0"/>
                        </a:rPr>
                        <a:t>-12635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Arial" panose="020B0604020202020204" pitchFamily="34" charset="0"/>
                        </a:rPr>
                        <a:t>-10297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dirty="0">
                          <a:solidFill>
                            <a:srgbClr val="000000"/>
                          </a:solidFill>
                          <a:effectLst/>
                          <a:latin typeface="Arial" panose="020B0604020202020204" pitchFamily="34" charset="0"/>
                        </a:rPr>
                        <a:t>-9580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6100"/>
                          </a:solidFill>
                          <a:effectLst/>
                          <a:latin typeface="Arial" panose="020B0604020202020204" pitchFamily="34" charset="0"/>
                        </a:rPr>
                        <a:t>766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14 119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25 176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27 452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28 527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314325">
                <a:tc>
                  <a:txBody>
                    <a:bodyPr/>
                    <a:lstStyle/>
                    <a:p>
                      <a:pPr algn="ctr" fontAlgn="ctr"/>
                      <a:r>
                        <a:rPr lang="fr-CA" sz="1000" b="0" i="0" u="none" strike="noStrike">
                          <a:solidFill>
                            <a:srgbClr val="000000"/>
                          </a:solidFill>
                          <a:effectLst/>
                          <a:latin typeface="Arial" panose="020B0604020202020204" pitchFamily="34" charset="0"/>
                        </a:rPr>
                        <a:t>3503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Arial" panose="020B0604020202020204" pitchFamily="34" charset="0"/>
                        </a:rPr>
                        <a:t>13 566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CA" sz="1000" b="0" i="0" u="none" strike="noStrike">
                          <a:solidFill>
                            <a:srgbClr val="000000"/>
                          </a:solidFill>
                          <a:effectLst/>
                          <a:latin typeface="Arial" panose="020B0604020202020204" pitchFamily="34" charset="0"/>
                        </a:rPr>
                        <a:t>-4923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6100"/>
                          </a:solidFill>
                          <a:effectLst/>
                          <a:latin typeface="Arial" panose="020B0604020202020204" pitchFamily="34" charset="0"/>
                        </a:rPr>
                        <a:t>144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1 145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9 302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12 930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16 503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18 008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19 049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304800">
                <a:tc>
                  <a:txBody>
                    <a:bodyPr/>
                    <a:lstStyle/>
                    <a:p>
                      <a:pPr algn="ctr" fontAlgn="ctr"/>
                      <a:r>
                        <a:rPr lang="fr-CA" sz="1000" b="0" i="0" u="none" strike="noStrike">
                          <a:solidFill>
                            <a:srgbClr val="000000"/>
                          </a:solidFill>
                          <a:effectLst/>
                          <a:latin typeface="Arial" panose="020B0604020202020204" pitchFamily="34" charset="0"/>
                        </a:rPr>
                        <a:t>3504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fr-CA" sz="1000" b="0" i="0" u="none" strike="noStrike">
                          <a:solidFill>
                            <a:srgbClr val="000000"/>
                          </a:solidFill>
                          <a:effectLst/>
                          <a:latin typeface="Arial" panose="020B0604020202020204" pitchFamily="34" charset="0"/>
                        </a:rPr>
                        <a:t>3 432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CA" sz="1000" b="0" i="0" u="none" strike="noStrike">
                          <a:solidFill>
                            <a:srgbClr val="000000"/>
                          </a:solidFill>
                          <a:effectLst/>
                          <a:latin typeface="Arial" panose="020B0604020202020204" pitchFamily="34" charset="0"/>
                        </a:rPr>
                        <a:t>-3254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0000"/>
                          </a:solidFill>
                          <a:effectLst/>
                          <a:latin typeface="Arial" panose="020B0604020202020204" pitchFamily="34" charset="0"/>
                        </a:rPr>
                        <a:t>-1058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CA" sz="1000" b="0" i="0" u="none" strike="noStrike">
                          <a:solidFill>
                            <a:srgbClr val="006100"/>
                          </a:solidFill>
                          <a:effectLst/>
                          <a:latin typeface="Arial" panose="020B0604020202020204" pitchFamily="34" charset="0"/>
                        </a:rPr>
                        <a:t>3 758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12 960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18 171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22 116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26 867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fr-CA" sz="1000" b="0" i="0" u="none" strike="noStrike">
                          <a:solidFill>
                            <a:srgbClr val="006100"/>
                          </a:solidFill>
                          <a:effectLst/>
                          <a:latin typeface="Arial" panose="020B0604020202020204" pitchFamily="34" charset="0"/>
                        </a:rPr>
                        <a:t>27 460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r>
              <a:tr h="190500">
                <a:tc>
                  <a:txBody>
                    <a:bodyPr/>
                    <a:lstStyle/>
                    <a:p>
                      <a:pPr algn="l" fontAlgn="b"/>
                      <a:endParaRPr lang="fr-CA"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fr-CA"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fr-CA" sz="10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fr-CA" sz="10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fr-CA" sz="10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fr-CA" sz="10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fr-CA" sz="10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fr-CA" sz="10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fr-CA" sz="10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fr-CA" sz="1000" b="0" i="0" u="none" strike="noStrike">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r>
              <a:tr h="190500">
                <a:tc>
                  <a:txBody>
                    <a:bodyPr/>
                    <a:lstStyle/>
                    <a:p>
                      <a:pPr algn="l" fontAlgn="b"/>
                      <a:r>
                        <a:rPr lang="fr-CA"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C000"/>
                    </a:solidFill>
                  </a:tcPr>
                </a:tc>
                <a:tc>
                  <a:txBody>
                    <a:bodyPr/>
                    <a:lstStyle/>
                    <a:p>
                      <a:pPr algn="l" fontAlgn="b"/>
                      <a:r>
                        <a:rPr lang="fr-CA" sz="1100" b="0" i="0" u="none" strike="noStrike">
                          <a:solidFill>
                            <a:srgbClr val="000000"/>
                          </a:solidFill>
                          <a:effectLst/>
                          <a:latin typeface="Calibri" panose="020F0502020204030204" pitchFamily="34" charset="0"/>
                        </a:rPr>
                        <a:t>: Caribou</a:t>
                      </a:r>
                    </a:p>
                  </a:txBody>
                  <a:tcPr marL="0" marR="0" marT="0" marB="0" anchor="b">
                    <a:lnL>
                      <a:noFill/>
                    </a:lnL>
                    <a:lnR>
                      <a:noFill/>
                    </a:lnR>
                    <a:lnT>
                      <a:noFill/>
                    </a:lnT>
                    <a:lnB>
                      <a:noFill/>
                    </a:lnB>
                  </a:tcPr>
                </a:tc>
                <a:tc>
                  <a:txBody>
                    <a:bodyPr/>
                    <a:lstStyle/>
                    <a:p>
                      <a:pPr algn="l" fontAlgn="b"/>
                      <a:endParaRPr lang="fr-CA"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fr-CA"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fr-CA"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fr-CA"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fr-CA"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fr-CA"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fr-CA"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fr-CA"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r>
            </a:tbl>
          </a:graphicData>
        </a:graphic>
      </p:graphicFrame>
      <p:sp>
        <p:nvSpPr>
          <p:cNvPr id="5" name="Rectangle 4"/>
          <p:cNvSpPr/>
          <p:nvPr/>
        </p:nvSpPr>
        <p:spPr>
          <a:xfrm>
            <a:off x="4350938" y="3214711"/>
            <a:ext cx="318716" cy="369332"/>
          </a:xfrm>
          <a:prstGeom prst="rect">
            <a:avLst/>
          </a:prstGeom>
        </p:spPr>
        <p:txBody>
          <a:bodyPr wrap="square">
            <a:spAutoFit/>
          </a:bodyPr>
          <a:lstStyle/>
          <a:p>
            <a:r>
              <a:rPr lang="fr-CA" dirty="0">
                <a:solidFill>
                  <a:srgbClr val="FF0000"/>
                </a:solidFill>
              </a:rPr>
              <a:t>×</a:t>
            </a:r>
            <a:endParaRPr lang="fr-CA" dirty="0"/>
          </a:p>
        </p:txBody>
      </p:sp>
      <p:sp>
        <p:nvSpPr>
          <p:cNvPr id="8" name="Rectangle 7"/>
          <p:cNvSpPr/>
          <p:nvPr/>
        </p:nvSpPr>
        <p:spPr>
          <a:xfrm>
            <a:off x="4350938" y="3584043"/>
            <a:ext cx="318716" cy="369332"/>
          </a:xfrm>
          <a:prstGeom prst="rect">
            <a:avLst/>
          </a:prstGeom>
        </p:spPr>
        <p:txBody>
          <a:bodyPr wrap="square">
            <a:spAutoFit/>
          </a:bodyPr>
          <a:lstStyle/>
          <a:p>
            <a:r>
              <a:rPr lang="fr-CA" dirty="0">
                <a:solidFill>
                  <a:srgbClr val="FF0000"/>
                </a:solidFill>
              </a:rPr>
              <a:t>×</a:t>
            </a:r>
            <a:endParaRPr lang="fr-CA" dirty="0"/>
          </a:p>
        </p:txBody>
      </p:sp>
    </p:spTree>
    <p:extLst>
      <p:ext uri="{BB962C8B-B14F-4D97-AF65-F5344CB8AC3E}">
        <p14:creationId xmlns:p14="http://schemas.microsoft.com/office/powerpoint/2010/main" val="10783930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570620" y="231825"/>
            <a:ext cx="7886700" cy="494069"/>
          </a:xfrm>
        </p:spPr>
        <p:txBody>
          <a:bodyPr/>
          <a:lstStyle/>
          <a:p>
            <a:r>
              <a:rPr lang="fr-CA" sz="2400" dirty="0">
                <a:cs typeface="Arial" panose="020B0604020202020204" pitchFamily="34" charset="0"/>
              </a:rPr>
              <a:t>VOIC : Écosystémiques</a:t>
            </a:r>
            <a:endParaRPr lang="fr-CA" sz="2400" dirty="0"/>
          </a:p>
        </p:txBody>
      </p:sp>
      <p:graphicFrame>
        <p:nvGraphicFramePr>
          <p:cNvPr id="4" name="Tableau 3"/>
          <p:cNvGraphicFramePr>
            <a:graphicFrameLocks noGrp="1"/>
          </p:cNvGraphicFramePr>
          <p:nvPr>
            <p:extLst>
              <p:ext uri="{D42A27DB-BD31-4B8C-83A1-F6EECF244321}">
                <p14:modId xmlns:p14="http://schemas.microsoft.com/office/powerpoint/2010/main" val="2890518866"/>
              </p:ext>
            </p:extLst>
          </p:nvPr>
        </p:nvGraphicFramePr>
        <p:xfrm>
          <a:off x="204449" y="859057"/>
          <a:ext cx="8611079" cy="5795535"/>
        </p:xfrm>
        <a:graphic>
          <a:graphicData uri="http://schemas.openxmlformats.org/drawingml/2006/table">
            <a:tbl>
              <a:tblPr firstRow="1" bandRow="1">
                <a:tableStyleId>{793D81CF-94F2-401A-BA57-92F5A7B2D0C5}</a:tableStyleId>
              </a:tblPr>
              <a:tblGrid>
                <a:gridCol w="1359603"/>
                <a:gridCol w="1374855"/>
                <a:gridCol w="2154915"/>
                <a:gridCol w="1999490"/>
                <a:gridCol w="1722216"/>
              </a:tblGrid>
              <a:tr h="234813">
                <a:tc>
                  <a:txBody>
                    <a:bodyPr/>
                    <a:lstStyle/>
                    <a:p>
                      <a:pPr algn="ctr"/>
                      <a:r>
                        <a:rPr lang="fr-CA" sz="1000" dirty="0" smtClean="0">
                          <a:effectLst/>
                          <a:latin typeface="+mn-lt"/>
                          <a:cs typeface="Arial" panose="020B0604020202020204" pitchFamily="34" charset="0"/>
                        </a:rPr>
                        <a:t>Enjeu</a:t>
                      </a:r>
                      <a:endParaRPr lang="fr-CA" sz="1000" dirty="0">
                        <a:solidFill>
                          <a:schemeClr val="bg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effectLst/>
                          <a:latin typeface="+mn-lt"/>
                          <a:cs typeface="Arial" panose="020B0604020202020204" pitchFamily="34" charset="0"/>
                        </a:rPr>
                        <a:t>Objectif</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effectLst/>
                          <a:latin typeface="+mn-lt"/>
                          <a:cs typeface="Arial" panose="020B0604020202020204" pitchFamily="34" charset="0"/>
                        </a:rPr>
                        <a:t>Indicateur</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effectLst/>
                          <a:latin typeface="+mn-lt"/>
                          <a:cs typeface="Arial" panose="020B0604020202020204" pitchFamily="34" charset="0"/>
                        </a:rPr>
                        <a:t>Cible</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effectLst/>
                          <a:latin typeface="+mn-lt"/>
                          <a:cs typeface="Arial" panose="020B0604020202020204" pitchFamily="34" charset="0"/>
                        </a:rPr>
                        <a:t>Résultat</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7298">
                <a:tc rowSpan="2">
                  <a:txBody>
                    <a:bodyPr/>
                    <a:lstStyle/>
                    <a:p>
                      <a:r>
                        <a:rPr lang="fr-CA" sz="1000" kern="1200" dirty="0" smtClean="0">
                          <a:solidFill>
                            <a:schemeClr val="bg1">
                              <a:lumMod val="75000"/>
                            </a:schemeClr>
                          </a:solidFill>
                          <a:effectLst/>
                          <a:latin typeface="+mn-lt"/>
                          <a:cs typeface="Arial" panose="020B0604020202020204" pitchFamily="34" charset="0"/>
                        </a:rPr>
                        <a:t>Raréfaction des vieilles forêts et surabondance des peuplements en régénération (structure d’âge des forêts)</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CA" sz="1000" kern="1200" dirty="0" smtClean="0">
                          <a:solidFill>
                            <a:schemeClr val="bg1">
                              <a:lumMod val="75000"/>
                            </a:schemeClr>
                          </a:solidFill>
                          <a:effectLst/>
                          <a:latin typeface="+mn-lt"/>
                          <a:cs typeface="Arial" panose="020B0604020202020204" pitchFamily="34" charset="0"/>
                        </a:rPr>
                        <a:t>Faire en sorte que la structure d’âge des forêts aménagées s’apparente à celles qui existent dans la forêt naturelle </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bg1">
                              <a:lumMod val="75000"/>
                            </a:schemeClr>
                          </a:solidFill>
                          <a:effectLst/>
                          <a:latin typeface="+mn-lt"/>
                          <a:cs typeface="Arial" panose="020B0604020202020204" pitchFamily="34" charset="0"/>
                        </a:rPr>
                        <a:t>Pourcentage du territoire où la structure d’âge des forêts présente un degré d’altération faible ou modéré par rapport aux états de référence de la forêt naturelle (calculé sur la base des UTA)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bg1">
                              <a:lumMod val="75000"/>
                            </a:schemeClr>
                          </a:solidFill>
                          <a:effectLst/>
                          <a:latin typeface="+mn-lt"/>
                          <a:cs typeface="Arial" panose="020B0604020202020204" pitchFamily="34" charset="0"/>
                        </a:rPr>
                        <a:t>Au moins 80 % de la superficie </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fr-CA" sz="1000" dirty="0" smtClean="0">
                          <a:solidFill>
                            <a:schemeClr val="bg1">
                              <a:lumMod val="75000"/>
                            </a:schemeClr>
                          </a:solidFill>
                          <a:effectLst/>
                          <a:latin typeface="+mn-lt"/>
                          <a:cs typeface="Arial" panose="020B0604020202020204" pitchFamily="34" charset="0"/>
                        </a:rPr>
                        <a:t>Non Conforme (79.85%)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077">
                <a:tc vMerge="1">
                  <a:txBody>
                    <a:bodyPr/>
                    <a:lstStyle/>
                    <a:p>
                      <a:endParaRPr lang="fr-CA" sz="1050" dirty="0">
                        <a:latin typeface="Arial" panose="020B0604020202020204" pitchFamily="34" charset="0"/>
                        <a:cs typeface="Arial" panose="020B0604020202020204" pitchFamily="34" charset="0"/>
                      </a:endParaRPr>
                    </a:p>
                  </a:txBody>
                  <a:tcPr/>
                </a:tc>
                <a:tc vMerge="1">
                  <a:txBody>
                    <a:bodyPr/>
                    <a:lstStyle/>
                    <a:p>
                      <a:endParaRPr lang="fr-CA" sz="1050" dirty="0">
                        <a:latin typeface="Arial" panose="020B0604020202020204" pitchFamily="34" charset="0"/>
                        <a:cs typeface="Arial" panose="020B0604020202020204" pitchFamily="34" charset="0"/>
                      </a:endParaRPr>
                    </a:p>
                  </a:txBody>
                  <a:tcPr/>
                </a:tc>
                <a:tc>
                  <a:txBody>
                    <a:bodyPr/>
                    <a:lstStyle/>
                    <a:p>
                      <a:r>
                        <a:rPr lang="fr-CA" sz="1000" kern="1200" dirty="0" smtClean="0">
                          <a:solidFill>
                            <a:schemeClr val="bg1">
                              <a:lumMod val="75000"/>
                            </a:schemeClr>
                          </a:solidFill>
                          <a:effectLst/>
                          <a:latin typeface="+mn-lt"/>
                          <a:cs typeface="Arial" panose="020B0604020202020204" pitchFamily="34" charset="0"/>
                        </a:rPr>
                        <a:t>Proportion de vieilles forêts à l’échelle des territoires certifiés FSC</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bg1">
                              <a:lumMod val="75000"/>
                            </a:schemeClr>
                          </a:solidFill>
                          <a:effectLst/>
                          <a:latin typeface="+mn-lt"/>
                          <a:cs typeface="Arial" panose="020B0604020202020204" pitchFamily="34" charset="0"/>
                        </a:rPr>
                        <a:t>≥ 50 % du niveau historique</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bg1">
                              <a:lumMod val="75000"/>
                            </a:schemeClr>
                          </a:solidFill>
                          <a:effectLst/>
                          <a:latin typeface="+mn-lt"/>
                          <a:cs typeface="Arial" panose="020B0604020202020204" pitchFamily="34" charset="0"/>
                        </a:rPr>
                        <a:t>Non conforme</a:t>
                      </a:r>
                      <a:r>
                        <a:rPr lang="fr-CA" sz="1000" kern="1200" baseline="0" dirty="0" smtClean="0">
                          <a:solidFill>
                            <a:schemeClr val="bg1">
                              <a:lumMod val="75000"/>
                            </a:schemeClr>
                          </a:solidFill>
                          <a:effectLst/>
                          <a:latin typeface="+mn-lt"/>
                          <a:cs typeface="Arial" panose="020B0604020202020204" pitchFamily="34" charset="0"/>
                        </a:rPr>
                        <a:t> (30%)</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80140">
                <a:tc rowSpan="2">
                  <a:txBody>
                    <a:bodyPr/>
                    <a:lstStyle/>
                    <a:p>
                      <a:r>
                        <a:rPr lang="fr-CA" sz="1000" kern="1200" dirty="0" smtClean="0">
                          <a:effectLst/>
                          <a:latin typeface="+mn-lt"/>
                          <a:cs typeface="Arial" panose="020B0604020202020204" pitchFamily="34" charset="0"/>
                        </a:rPr>
                        <a:t>Structure interne des peuplements et bois mort</a:t>
                      </a:r>
                      <a:endParaRPr lang="fr-CA" sz="1000" dirty="0">
                        <a:solidFill>
                          <a:schemeClr val="bg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lang="fr-CA" sz="1000" kern="1200" dirty="0" smtClean="0">
                          <a:effectLst/>
                          <a:latin typeface="+mn-lt"/>
                          <a:cs typeface="Arial" panose="020B0604020202020204" pitchFamily="34" charset="0"/>
                        </a:rPr>
                        <a:t>Réduire les écarts de structure interne entre la forêt actuelle et la forêt naturelle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000" kern="1200" dirty="0" smtClean="0">
                          <a:effectLst/>
                          <a:latin typeface="+mn-lt"/>
                          <a:cs typeface="Arial" panose="020B0604020202020204" pitchFamily="34" charset="0"/>
                        </a:rPr>
                        <a:t>Pourcentage du territoire où la structure interne verticale des peuplements présente des degrés d'altération faible ou modérée comparativement aux états de référence de la forêt naturelle (calculé sur la base des UTA)</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Au moins 80 % de la superficie</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Conforme (80%)</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8364">
                <a:tc vMerge="1">
                  <a:txBody>
                    <a:bodyPr/>
                    <a:lstStyle/>
                    <a:p>
                      <a:endParaRPr lang="fr-CA" sz="1050" dirty="0">
                        <a:latin typeface="Arial" panose="020B0604020202020204" pitchFamily="34" charset="0"/>
                        <a:cs typeface="Arial" panose="020B0604020202020204" pitchFamily="34" charset="0"/>
                      </a:endParaRPr>
                    </a:p>
                  </a:txBody>
                  <a:tcPr anchor="ctr"/>
                </a:tc>
                <a:tc vMerge="1">
                  <a:txBody>
                    <a:bodyPr/>
                    <a:lstStyle/>
                    <a:p>
                      <a:endParaRPr lang="fr-CA" sz="1050" dirty="0">
                        <a:latin typeface="Arial" panose="020B0604020202020204" pitchFamily="34" charset="0"/>
                        <a:cs typeface="Arial" panose="020B0604020202020204" pitchFamily="34" charset="0"/>
                      </a:endParaRPr>
                    </a:p>
                  </a:txBody>
                  <a:tcPr anchor="ctr"/>
                </a:tc>
                <a:tc>
                  <a:txBody>
                    <a:bodyPr/>
                    <a:lstStyle/>
                    <a:p>
                      <a:r>
                        <a:rPr lang="fr-CA" sz="1000" kern="1200" dirty="0" smtClean="0">
                          <a:effectLst/>
                          <a:latin typeface="+mn-lt"/>
                          <a:cs typeface="Arial" panose="020B0604020202020204" pitchFamily="34" charset="0"/>
                        </a:rPr>
                        <a:t>Pourcentage de la superficie des classes d'âges 10 et 30 ans ayant fait l'objet de traitement d'éducation (éclaircie pré-commerciale et nettoiement) </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Moins de 70 % dans 60 % des COS d’une UTA </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Conforme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78949">
                <a:tc>
                  <a:txBody>
                    <a:bodyPr/>
                    <a:lstStyle/>
                    <a:p>
                      <a:r>
                        <a:rPr lang="fr-CA" sz="1000" kern="1200" dirty="0" smtClean="0">
                          <a:effectLst/>
                          <a:latin typeface="+mn-lt"/>
                          <a:cs typeface="Arial" panose="020B0604020202020204" pitchFamily="34" charset="0"/>
                        </a:rPr>
                        <a:t>Altération des fonctions écologiques remplies par les milieux humides et riverains</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Protéger les milieux aquatiques, riverains et humides en améliorant les interventions forestières et l'aménagement du réseau routier</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Pourcentage de la superficie des milieux humides d’intérêt (MHI) protégés</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12 % des MH de l’UA</a:t>
                      </a:r>
                    </a:p>
                    <a:p>
                      <a:r>
                        <a:rPr lang="fr-CA" sz="1000" kern="1200" dirty="0" smtClean="0">
                          <a:effectLst/>
                          <a:latin typeface="+mn-lt"/>
                          <a:cs typeface="Arial" panose="020B0604020202020204" pitchFamily="34" charset="0"/>
                        </a:rPr>
                        <a:t>100</a:t>
                      </a:r>
                      <a:r>
                        <a:rPr lang="fr-CA" sz="1000" kern="1200" baseline="0" dirty="0" smtClean="0">
                          <a:effectLst/>
                          <a:latin typeface="+mn-lt"/>
                          <a:cs typeface="Arial" panose="020B0604020202020204" pitchFamily="34" charset="0"/>
                        </a:rPr>
                        <a:t> % des MH</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Conforme (100%)</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06905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75" y="139823"/>
            <a:ext cx="7464814" cy="5768265"/>
          </a:xfrm>
          <a:prstGeom prst="rect">
            <a:avLst/>
          </a:prstGeom>
        </p:spPr>
      </p:pic>
      <p:sp>
        <p:nvSpPr>
          <p:cNvPr id="7" name="Titre 6"/>
          <p:cNvSpPr>
            <a:spLocks noGrp="1"/>
          </p:cNvSpPr>
          <p:nvPr>
            <p:ph type="title"/>
          </p:nvPr>
        </p:nvSpPr>
        <p:spPr>
          <a:xfrm>
            <a:off x="623888" y="400500"/>
            <a:ext cx="7886700" cy="494069"/>
          </a:xfrm>
        </p:spPr>
        <p:txBody>
          <a:bodyPr/>
          <a:lstStyle/>
          <a:p>
            <a:r>
              <a:rPr lang="fr-CA" sz="2400" dirty="0">
                <a:cs typeface="Arial" panose="020B0604020202020204" pitchFamily="34" charset="0"/>
              </a:rPr>
              <a:t>VOIC : Écosystémique, </a:t>
            </a:r>
            <a:r>
              <a:rPr lang="fr-CA" sz="2400" dirty="0" smtClean="0">
                <a:cs typeface="Arial" panose="020B0604020202020204" pitchFamily="34" charset="0"/>
              </a:rPr>
              <a:t>structure </a:t>
            </a:r>
            <a:r>
              <a:rPr lang="fr-CA" sz="2400" dirty="0">
                <a:cs typeface="Arial" panose="020B0604020202020204" pitchFamily="34" charset="0"/>
              </a:rPr>
              <a:t>interne </a:t>
            </a:r>
          </a:p>
        </p:txBody>
      </p:sp>
    </p:spTree>
    <p:extLst>
      <p:ext uri="{BB962C8B-B14F-4D97-AF65-F5344CB8AC3E}">
        <p14:creationId xmlns:p14="http://schemas.microsoft.com/office/powerpoint/2010/main" val="3597137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623888" y="400500"/>
            <a:ext cx="7886700" cy="494069"/>
          </a:xfrm>
        </p:spPr>
        <p:txBody>
          <a:bodyPr/>
          <a:lstStyle/>
          <a:p>
            <a:r>
              <a:rPr lang="fr-CA" sz="2400" dirty="0">
                <a:cs typeface="Arial" panose="020B0604020202020204" pitchFamily="34" charset="0"/>
              </a:rPr>
              <a:t>VOIC : Écosystémique, </a:t>
            </a:r>
            <a:r>
              <a:rPr lang="fr-CA" sz="2400" dirty="0" smtClean="0">
                <a:cs typeface="Arial" panose="020B0604020202020204" pitchFamily="34" charset="0"/>
              </a:rPr>
              <a:t>structure </a:t>
            </a:r>
            <a:r>
              <a:rPr lang="fr-CA" sz="2400" dirty="0">
                <a:cs typeface="Arial" panose="020B0604020202020204" pitchFamily="34" charset="0"/>
              </a:rPr>
              <a:t>interne </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83" y="1235573"/>
            <a:ext cx="8424909" cy="4009151"/>
          </a:xfrm>
          <a:prstGeom prst="rect">
            <a:avLst/>
          </a:prstGeom>
        </p:spPr>
      </p:pic>
    </p:spTree>
    <p:extLst>
      <p:ext uri="{BB962C8B-B14F-4D97-AF65-F5344CB8AC3E}">
        <p14:creationId xmlns:p14="http://schemas.microsoft.com/office/powerpoint/2010/main" val="23457043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570620" y="231825"/>
            <a:ext cx="7886700" cy="494069"/>
          </a:xfrm>
        </p:spPr>
        <p:txBody>
          <a:bodyPr/>
          <a:lstStyle/>
          <a:p>
            <a:r>
              <a:rPr lang="fr-CA" sz="2400" dirty="0">
                <a:cs typeface="Arial" panose="020B0604020202020204" pitchFamily="34" charset="0"/>
              </a:rPr>
              <a:t>VOIC : Écosystémiques</a:t>
            </a:r>
            <a:endParaRPr lang="fr-CA" sz="2400" dirty="0"/>
          </a:p>
        </p:txBody>
      </p:sp>
      <p:graphicFrame>
        <p:nvGraphicFramePr>
          <p:cNvPr id="4" name="Tableau 3"/>
          <p:cNvGraphicFramePr>
            <a:graphicFrameLocks noGrp="1"/>
          </p:cNvGraphicFramePr>
          <p:nvPr>
            <p:extLst>
              <p:ext uri="{D42A27DB-BD31-4B8C-83A1-F6EECF244321}">
                <p14:modId xmlns:p14="http://schemas.microsoft.com/office/powerpoint/2010/main" val="322087315"/>
              </p:ext>
            </p:extLst>
          </p:nvPr>
        </p:nvGraphicFramePr>
        <p:xfrm>
          <a:off x="204449" y="859057"/>
          <a:ext cx="8611079" cy="5795535"/>
        </p:xfrm>
        <a:graphic>
          <a:graphicData uri="http://schemas.openxmlformats.org/drawingml/2006/table">
            <a:tbl>
              <a:tblPr firstRow="1" bandRow="1">
                <a:tableStyleId>{793D81CF-94F2-401A-BA57-92F5A7B2D0C5}</a:tableStyleId>
              </a:tblPr>
              <a:tblGrid>
                <a:gridCol w="1359603"/>
                <a:gridCol w="1374855"/>
                <a:gridCol w="2154915"/>
                <a:gridCol w="1999490"/>
                <a:gridCol w="1722216"/>
              </a:tblGrid>
              <a:tr h="234813">
                <a:tc>
                  <a:txBody>
                    <a:bodyPr/>
                    <a:lstStyle/>
                    <a:p>
                      <a:pPr algn="ctr"/>
                      <a:r>
                        <a:rPr lang="fr-CA" sz="1000" dirty="0" smtClean="0">
                          <a:effectLst/>
                          <a:latin typeface="+mn-lt"/>
                          <a:cs typeface="Arial" panose="020B0604020202020204" pitchFamily="34" charset="0"/>
                        </a:rPr>
                        <a:t>Enjeu</a:t>
                      </a:r>
                      <a:endParaRPr lang="fr-CA" sz="1000" dirty="0">
                        <a:solidFill>
                          <a:schemeClr val="bg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effectLst/>
                          <a:latin typeface="+mn-lt"/>
                          <a:cs typeface="Arial" panose="020B0604020202020204" pitchFamily="34" charset="0"/>
                        </a:rPr>
                        <a:t>Objectif</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effectLst/>
                          <a:latin typeface="+mn-lt"/>
                          <a:cs typeface="Arial" panose="020B0604020202020204" pitchFamily="34" charset="0"/>
                        </a:rPr>
                        <a:t>Indicateur</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effectLst/>
                          <a:latin typeface="+mn-lt"/>
                          <a:cs typeface="Arial" panose="020B0604020202020204" pitchFamily="34" charset="0"/>
                        </a:rPr>
                        <a:t>Cible</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effectLst/>
                          <a:latin typeface="+mn-lt"/>
                          <a:cs typeface="Arial" panose="020B0604020202020204" pitchFamily="34" charset="0"/>
                        </a:rPr>
                        <a:t>Résultat</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7298">
                <a:tc rowSpan="2">
                  <a:txBody>
                    <a:bodyPr/>
                    <a:lstStyle/>
                    <a:p>
                      <a:r>
                        <a:rPr lang="fr-CA" sz="1000" kern="1200" dirty="0" smtClean="0">
                          <a:solidFill>
                            <a:schemeClr val="bg1">
                              <a:lumMod val="75000"/>
                            </a:schemeClr>
                          </a:solidFill>
                          <a:effectLst/>
                          <a:latin typeface="+mn-lt"/>
                          <a:cs typeface="Arial" panose="020B0604020202020204" pitchFamily="34" charset="0"/>
                        </a:rPr>
                        <a:t>Raréfaction des vieilles forêts et surabondance des peuplements en régénération (structure d’âge des forêts)</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CA" sz="1000" kern="1200" dirty="0" smtClean="0">
                          <a:solidFill>
                            <a:schemeClr val="bg1">
                              <a:lumMod val="75000"/>
                            </a:schemeClr>
                          </a:solidFill>
                          <a:effectLst/>
                          <a:latin typeface="+mn-lt"/>
                          <a:cs typeface="Arial" panose="020B0604020202020204" pitchFamily="34" charset="0"/>
                        </a:rPr>
                        <a:t>Faire en sorte que la structure d’âge des forêts aménagées s’apparente à celles qui existent dans la forêt naturelle </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bg1">
                              <a:lumMod val="75000"/>
                            </a:schemeClr>
                          </a:solidFill>
                          <a:effectLst/>
                          <a:latin typeface="+mn-lt"/>
                          <a:cs typeface="Arial" panose="020B0604020202020204" pitchFamily="34" charset="0"/>
                        </a:rPr>
                        <a:t>Pourcentage du territoire où la structure d’âge des forêts présente un degré d’altération faible ou modéré par rapport aux états de référence de la forêt naturelle (calculé sur la base des UTA)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bg1">
                              <a:lumMod val="75000"/>
                            </a:schemeClr>
                          </a:solidFill>
                          <a:effectLst/>
                          <a:latin typeface="+mn-lt"/>
                          <a:cs typeface="Arial" panose="020B0604020202020204" pitchFamily="34" charset="0"/>
                        </a:rPr>
                        <a:t>Au moins 80 % de la superficie </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fr-CA" sz="1000" dirty="0" smtClean="0">
                          <a:solidFill>
                            <a:schemeClr val="bg1">
                              <a:lumMod val="75000"/>
                            </a:schemeClr>
                          </a:solidFill>
                          <a:effectLst/>
                          <a:latin typeface="+mn-lt"/>
                          <a:cs typeface="Arial" panose="020B0604020202020204" pitchFamily="34" charset="0"/>
                        </a:rPr>
                        <a:t>Non Conforme (79.85%)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077">
                <a:tc vMerge="1">
                  <a:txBody>
                    <a:bodyPr/>
                    <a:lstStyle/>
                    <a:p>
                      <a:endParaRPr lang="fr-CA" sz="1050" dirty="0">
                        <a:latin typeface="Arial" panose="020B0604020202020204" pitchFamily="34" charset="0"/>
                        <a:cs typeface="Arial" panose="020B0604020202020204" pitchFamily="34" charset="0"/>
                      </a:endParaRPr>
                    </a:p>
                  </a:txBody>
                  <a:tcPr/>
                </a:tc>
                <a:tc vMerge="1">
                  <a:txBody>
                    <a:bodyPr/>
                    <a:lstStyle/>
                    <a:p>
                      <a:endParaRPr lang="fr-CA" sz="1050" dirty="0">
                        <a:latin typeface="Arial" panose="020B0604020202020204" pitchFamily="34" charset="0"/>
                        <a:cs typeface="Arial" panose="020B0604020202020204" pitchFamily="34" charset="0"/>
                      </a:endParaRPr>
                    </a:p>
                  </a:txBody>
                  <a:tcPr/>
                </a:tc>
                <a:tc>
                  <a:txBody>
                    <a:bodyPr/>
                    <a:lstStyle/>
                    <a:p>
                      <a:r>
                        <a:rPr lang="fr-CA" sz="1000" kern="1200" dirty="0" smtClean="0">
                          <a:solidFill>
                            <a:schemeClr val="bg1">
                              <a:lumMod val="75000"/>
                            </a:schemeClr>
                          </a:solidFill>
                          <a:effectLst/>
                          <a:latin typeface="+mn-lt"/>
                          <a:cs typeface="Arial" panose="020B0604020202020204" pitchFamily="34" charset="0"/>
                        </a:rPr>
                        <a:t>Proportion de vieilles forêts à l’échelle des territoires certifiés FSC</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bg1">
                              <a:lumMod val="75000"/>
                            </a:schemeClr>
                          </a:solidFill>
                          <a:effectLst/>
                          <a:latin typeface="+mn-lt"/>
                          <a:cs typeface="Arial" panose="020B0604020202020204" pitchFamily="34" charset="0"/>
                        </a:rPr>
                        <a:t>≥ 50 % du niveau historique</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bg1">
                              <a:lumMod val="75000"/>
                            </a:schemeClr>
                          </a:solidFill>
                          <a:effectLst/>
                          <a:latin typeface="+mn-lt"/>
                          <a:cs typeface="Arial" panose="020B0604020202020204" pitchFamily="34" charset="0"/>
                        </a:rPr>
                        <a:t>Non conforme</a:t>
                      </a:r>
                      <a:r>
                        <a:rPr lang="fr-CA" sz="1000" kern="1200" baseline="0" dirty="0" smtClean="0">
                          <a:solidFill>
                            <a:schemeClr val="bg1">
                              <a:lumMod val="75000"/>
                            </a:schemeClr>
                          </a:solidFill>
                          <a:effectLst/>
                          <a:latin typeface="+mn-lt"/>
                          <a:cs typeface="Arial" panose="020B0604020202020204" pitchFamily="34" charset="0"/>
                        </a:rPr>
                        <a:t> (30%)</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80140">
                <a:tc rowSpan="2">
                  <a:txBody>
                    <a:bodyPr/>
                    <a:lstStyle/>
                    <a:p>
                      <a:r>
                        <a:rPr lang="fr-CA" sz="1000" kern="1200" dirty="0" smtClean="0">
                          <a:solidFill>
                            <a:schemeClr val="bg1">
                              <a:lumMod val="75000"/>
                            </a:schemeClr>
                          </a:solidFill>
                          <a:effectLst/>
                          <a:latin typeface="+mn-lt"/>
                          <a:cs typeface="Arial" panose="020B0604020202020204" pitchFamily="34" charset="0"/>
                        </a:rPr>
                        <a:t>Structure interne des peuplements et bois mort</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lang="fr-CA" sz="1000" kern="1200" dirty="0" smtClean="0">
                          <a:solidFill>
                            <a:schemeClr val="bg1">
                              <a:lumMod val="75000"/>
                            </a:schemeClr>
                          </a:solidFill>
                          <a:effectLst/>
                          <a:latin typeface="+mn-lt"/>
                          <a:cs typeface="Arial" panose="020B0604020202020204" pitchFamily="34" charset="0"/>
                        </a:rPr>
                        <a:t>Réduire les écarts de structure interne entre la forêt actuelle et la forêt naturelle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000" kern="1200" dirty="0" smtClean="0">
                          <a:solidFill>
                            <a:schemeClr val="bg1">
                              <a:lumMod val="75000"/>
                            </a:schemeClr>
                          </a:solidFill>
                          <a:effectLst/>
                          <a:latin typeface="+mn-lt"/>
                          <a:cs typeface="Arial" panose="020B0604020202020204" pitchFamily="34" charset="0"/>
                        </a:rPr>
                        <a:t>Pourcentage du territoire où la structure interne verticale des peuplements présente des degrés d'altération faible ou modérée comparativement aux états de référence de la forêt naturelle (calculé sur la base des UTA)</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bg1">
                              <a:lumMod val="75000"/>
                            </a:schemeClr>
                          </a:solidFill>
                          <a:effectLst/>
                          <a:latin typeface="+mn-lt"/>
                          <a:cs typeface="Arial" panose="020B0604020202020204" pitchFamily="34" charset="0"/>
                        </a:rPr>
                        <a:t>Au moins 80 % de la superficie</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bg1">
                              <a:lumMod val="75000"/>
                            </a:schemeClr>
                          </a:solidFill>
                          <a:effectLst/>
                          <a:latin typeface="+mn-lt"/>
                          <a:cs typeface="Arial" panose="020B0604020202020204" pitchFamily="34" charset="0"/>
                        </a:rPr>
                        <a:t>Conforme (80%)</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8364">
                <a:tc vMerge="1">
                  <a:txBody>
                    <a:bodyPr/>
                    <a:lstStyle/>
                    <a:p>
                      <a:endParaRPr lang="fr-CA" sz="1050" dirty="0">
                        <a:latin typeface="Arial" panose="020B0604020202020204" pitchFamily="34" charset="0"/>
                        <a:cs typeface="Arial" panose="020B0604020202020204" pitchFamily="34" charset="0"/>
                      </a:endParaRPr>
                    </a:p>
                  </a:txBody>
                  <a:tcPr anchor="ctr"/>
                </a:tc>
                <a:tc vMerge="1">
                  <a:txBody>
                    <a:bodyPr/>
                    <a:lstStyle/>
                    <a:p>
                      <a:endParaRPr lang="fr-CA" sz="1050" dirty="0">
                        <a:latin typeface="Arial" panose="020B0604020202020204" pitchFamily="34" charset="0"/>
                        <a:cs typeface="Arial" panose="020B0604020202020204" pitchFamily="34" charset="0"/>
                      </a:endParaRPr>
                    </a:p>
                  </a:txBody>
                  <a:tcPr anchor="ctr"/>
                </a:tc>
                <a:tc>
                  <a:txBody>
                    <a:bodyPr/>
                    <a:lstStyle/>
                    <a:p>
                      <a:r>
                        <a:rPr lang="fr-CA" sz="1000" kern="1200" dirty="0" smtClean="0">
                          <a:solidFill>
                            <a:schemeClr val="bg1">
                              <a:lumMod val="75000"/>
                            </a:schemeClr>
                          </a:solidFill>
                          <a:effectLst/>
                          <a:latin typeface="+mn-lt"/>
                          <a:cs typeface="Arial" panose="020B0604020202020204" pitchFamily="34" charset="0"/>
                        </a:rPr>
                        <a:t>Pourcentage de la superficie des classes d'âges 10 et 30 ans ayant fait l'objet de traitement d'éducation (éclaircie pré-commerciale et nettoiement) </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bg1">
                              <a:lumMod val="75000"/>
                            </a:schemeClr>
                          </a:solidFill>
                          <a:effectLst/>
                          <a:latin typeface="+mn-lt"/>
                          <a:cs typeface="Arial" panose="020B0604020202020204" pitchFamily="34" charset="0"/>
                        </a:rPr>
                        <a:t>Moins de 70 % dans 60 % des COS d’une UTA </a:t>
                      </a:r>
                      <a:endParaRPr lang="fr-CA" sz="1000" dirty="0">
                        <a:solidFill>
                          <a:schemeClr val="bg1">
                            <a:lumMod val="75000"/>
                          </a:schemeClr>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bg1">
                              <a:lumMod val="75000"/>
                            </a:schemeClr>
                          </a:solidFill>
                          <a:effectLst/>
                          <a:latin typeface="+mn-lt"/>
                          <a:cs typeface="Arial" panose="020B0604020202020204" pitchFamily="34" charset="0"/>
                        </a:rPr>
                        <a:t>Conforme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78949">
                <a:tc>
                  <a:txBody>
                    <a:bodyPr/>
                    <a:lstStyle/>
                    <a:p>
                      <a:r>
                        <a:rPr lang="fr-CA" sz="1000" kern="1200" dirty="0" smtClean="0">
                          <a:effectLst/>
                          <a:latin typeface="+mn-lt"/>
                          <a:cs typeface="Arial" panose="020B0604020202020204" pitchFamily="34" charset="0"/>
                        </a:rPr>
                        <a:t>Altération des fonctions écologiques remplies par les milieux humides et riverains</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Protéger les milieux aquatiques, riverains et humides en améliorant les interventions forestières et l'aménagement du réseau routier</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Pourcentage de la superficie des milieux humides d’intérêt (MHI) protégés</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12 % des MH de l’UA</a:t>
                      </a:r>
                    </a:p>
                    <a:p>
                      <a:r>
                        <a:rPr lang="fr-CA" sz="1000" kern="1200" dirty="0" smtClean="0">
                          <a:effectLst/>
                          <a:latin typeface="+mn-lt"/>
                          <a:cs typeface="Arial" panose="020B0604020202020204" pitchFamily="34" charset="0"/>
                        </a:rPr>
                        <a:t>100</a:t>
                      </a:r>
                      <a:r>
                        <a:rPr lang="fr-CA" sz="1000" kern="1200" baseline="0" dirty="0" smtClean="0">
                          <a:effectLst/>
                          <a:latin typeface="+mn-lt"/>
                          <a:cs typeface="Arial" panose="020B0604020202020204" pitchFamily="34" charset="0"/>
                        </a:rPr>
                        <a:t> % des MH</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Conforme (100%)</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08093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359532" y="1268761"/>
            <a:ext cx="8424936" cy="412955"/>
          </a:xfrm>
        </p:spPr>
        <p:txBody>
          <a:bodyPr>
            <a:noAutofit/>
          </a:bodyPr>
          <a:lstStyle/>
          <a:p>
            <a:r>
              <a:rPr lang="fr-CA" sz="2550" dirty="0"/>
              <a:t>Indicateurs validés à la PRAN (initialement validés au PAFIO)</a:t>
            </a:r>
          </a:p>
        </p:txBody>
      </p:sp>
      <p:graphicFrame>
        <p:nvGraphicFramePr>
          <p:cNvPr id="4" name="Tableau 4">
            <a:extLst>
              <a:ext uri="{FF2B5EF4-FFF2-40B4-BE49-F238E27FC236}">
                <a16:creationId xmlns="" xmlns:a16="http://schemas.microsoft.com/office/drawing/2014/main" id="{D06AF3F1-DBB5-4E25-9749-76922592358B}"/>
              </a:ext>
            </a:extLst>
          </p:cNvPr>
          <p:cNvGraphicFramePr>
            <a:graphicFrameLocks noGrp="1"/>
          </p:cNvGraphicFramePr>
          <p:nvPr>
            <p:ph idx="1"/>
            <p:custDataLst>
              <p:tags r:id="rId2"/>
            </p:custDataLst>
            <p:extLst/>
          </p:nvPr>
        </p:nvGraphicFramePr>
        <p:xfrm>
          <a:off x="359532" y="1916832"/>
          <a:ext cx="8424936" cy="3940476"/>
        </p:xfrm>
        <a:graphic>
          <a:graphicData uri="http://schemas.openxmlformats.org/drawingml/2006/table">
            <a:tbl>
              <a:tblPr firstRow="1" bandRow="1">
                <a:tableStyleId>{5C22544A-7EE6-4342-B048-85BDC9FD1C3A}</a:tableStyleId>
              </a:tblPr>
              <a:tblGrid>
                <a:gridCol w="1385578">
                  <a:extLst>
                    <a:ext uri="{9D8B030D-6E8A-4147-A177-3AD203B41FA5}">
                      <a16:colId xmlns="" xmlns:a16="http://schemas.microsoft.com/office/drawing/2014/main" val="3921426411"/>
                    </a:ext>
                  </a:extLst>
                </a:gridCol>
                <a:gridCol w="5041136">
                  <a:extLst>
                    <a:ext uri="{9D8B030D-6E8A-4147-A177-3AD203B41FA5}">
                      <a16:colId xmlns="" xmlns:a16="http://schemas.microsoft.com/office/drawing/2014/main" val="492440422"/>
                    </a:ext>
                  </a:extLst>
                </a:gridCol>
                <a:gridCol w="1998222">
                  <a:extLst>
                    <a:ext uri="{9D8B030D-6E8A-4147-A177-3AD203B41FA5}">
                      <a16:colId xmlns="" xmlns:a16="http://schemas.microsoft.com/office/drawing/2014/main" val="2824153899"/>
                    </a:ext>
                  </a:extLst>
                </a:gridCol>
              </a:tblGrid>
              <a:tr h="476187">
                <a:tc>
                  <a:txBody>
                    <a:bodyPr/>
                    <a:lstStyle/>
                    <a:p>
                      <a:pPr algn="ctr"/>
                      <a:r>
                        <a:rPr lang="fr-CA" sz="1500" dirty="0"/>
                        <a:t>VOIC</a:t>
                      </a:r>
                    </a:p>
                  </a:txBody>
                  <a:tcPr marL="68580" marR="68580" marT="34290" marB="34290"/>
                </a:tc>
                <a:tc>
                  <a:txBody>
                    <a:bodyPr/>
                    <a:lstStyle/>
                    <a:p>
                      <a:pPr algn="ctr"/>
                      <a:r>
                        <a:rPr lang="fr-CA" sz="1500" dirty="0"/>
                        <a:t>Indicateur(s)</a:t>
                      </a:r>
                    </a:p>
                  </a:txBody>
                  <a:tcPr marL="68580" marR="68580" marT="34290" marB="34290"/>
                </a:tc>
                <a:tc>
                  <a:txBody>
                    <a:bodyPr/>
                    <a:lstStyle/>
                    <a:p>
                      <a:pPr algn="ctr"/>
                      <a:r>
                        <a:rPr lang="fr-CA" sz="1500" dirty="0"/>
                        <a:t>Justification</a:t>
                      </a:r>
                    </a:p>
                  </a:txBody>
                  <a:tcPr marL="68580" marR="68580" marT="34290" marB="34290"/>
                </a:tc>
                <a:extLst>
                  <a:ext uri="{0D108BD9-81ED-4DB2-BD59-A6C34878D82A}">
                    <a16:rowId xmlns="" xmlns:a16="http://schemas.microsoft.com/office/drawing/2014/main" val="2007020591"/>
                  </a:ext>
                </a:extLst>
              </a:tr>
              <a:tr h="1348740">
                <a:tc>
                  <a:txBody>
                    <a:bodyPr/>
                    <a:lstStyle/>
                    <a:p>
                      <a:r>
                        <a:rPr lang="fr-CA" sz="1200" b="1" dirty="0"/>
                        <a:t>Qualité visuelle des paysages</a:t>
                      </a:r>
                    </a:p>
                  </a:txBody>
                  <a:tcPr marL="68580" marR="68580" marT="34290" marB="34290"/>
                </a:tc>
                <a:tc>
                  <a:txBody>
                    <a:bodyPr/>
                    <a:lstStyle/>
                    <a:p>
                      <a:pPr algn="just"/>
                      <a:r>
                        <a:rPr lang="fr-CA" sz="1200" dirty="0"/>
                        <a:t>Taux de respect des modalités prévues au </a:t>
                      </a:r>
                      <a:r>
                        <a:rPr lang="fr-CA" sz="1200" dirty="0" smtClean="0"/>
                        <a:t>Guide </a:t>
                      </a:r>
                      <a:r>
                        <a:rPr lang="fr-CA" sz="1200" dirty="0"/>
                        <a:t>régional sur le maintien de la qualité visuelle des paysages lors d’interventions forestières. </a:t>
                      </a:r>
                    </a:p>
                    <a:p>
                      <a:pPr algn="just"/>
                      <a:endParaRPr lang="fr-CA" sz="1200" dirty="0"/>
                    </a:p>
                    <a:p>
                      <a:pPr algn="just"/>
                      <a:r>
                        <a:rPr lang="fr-CA" sz="1200" dirty="0" smtClean="0"/>
                        <a:t>Et </a:t>
                      </a:r>
                      <a:r>
                        <a:rPr lang="fr-CA" sz="1200" dirty="0"/>
                        <a:t>r</a:t>
                      </a:r>
                      <a:r>
                        <a:rPr lang="fr-CA" sz="1200" dirty="0" smtClean="0"/>
                        <a:t>atio</a:t>
                      </a:r>
                      <a:r>
                        <a:rPr lang="fr-CA" sz="1200" dirty="0"/>
                        <a:t>, exprimé en pourcentage, de la superficie de la forêt productive </a:t>
                      </a:r>
                      <a:r>
                        <a:rPr lang="fr-CA" sz="1200" dirty="0" smtClean="0"/>
                        <a:t>de</a:t>
                      </a:r>
                      <a:r>
                        <a:rPr lang="fr-CA" sz="1200" baseline="0" dirty="0" smtClean="0"/>
                        <a:t> </a:t>
                      </a:r>
                      <a:r>
                        <a:rPr lang="fr-CA" sz="1200" dirty="0" smtClean="0"/>
                        <a:t>moins </a:t>
                      </a:r>
                      <a:r>
                        <a:rPr lang="fr-CA" sz="1200" dirty="0"/>
                        <a:t>de 7 m de hauteur du COS qui n’est pas sous l’influence d’un bloc de forêt résiduelle d’une superficie égale ou supérieure à 5 ha, considérant un rayon d’influence de 600 m et de 900 m, sur la superficie totale du COS. </a:t>
                      </a:r>
                    </a:p>
                  </a:txBody>
                  <a:tcPr marL="68580" marR="68580" marT="34290" marB="34290"/>
                </a:tc>
                <a:tc>
                  <a:txBody>
                    <a:bodyPr/>
                    <a:lstStyle/>
                    <a:p>
                      <a:pPr algn="just"/>
                      <a:r>
                        <a:rPr lang="fr-CA" sz="1200" dirty="0"/>
                        <a:t>Le découpage n’est pas assez précis au PAFIO et l’évaluation à la PRAN permet de s’ajuster avec l’évolution de la TBE. </a:t>
                      </a:r>
                    </a:p>
                  </a:txBody>
                  <a:tcPr marL="68580" marR="68580" marT="34290" marB="34290"/>
                </a:tc>
                <a:extLst>
                  <a:ext uri="{0D108BD9-81ED-4DB2-BD59-A6C34878D82A}">
                    <a16:rowId xmlns="" xmlns:a16="http://schemas.microsoft.com/office/drawing/2014/main" val="2502282858"/>
                  </a:ext>
                </a:extLst>
              </a:tr>
              <a:tr h="705183">
                <a:tc>
                  <a:txBody>
                    <a:bodyPr/>
                    <a:lstStyle/>
                    <a:p>
                      <a:r>
                        <a:rPr lang="fr-CA" sz="1200" b="1" dirty="0"/>
                        <a:t>Mise en valeur habitat cerf de </a:t>
                      </a:r>
                      <a:r>
                        <a:rPr lang="fr-CA" sz="1200" b="1" dirty="0" smtClean="0"/>
                        <a:t>Virginie</a:t>
                      </a:r>
                      <a:endParaRPr lang="fr-CA" sz="1200" b="1" dirty="0"/>
                    </a:p>
                  </a:txBody>
                  <a:tcPr marL="68580" marR="68580" marT="34290" marB="34290"/>
                </a:tc>
                <a:tc>
                  <a:txBody>
                    <a:bodyPr/>
                    <a:lstStyle/>
                    <a:p>
                      <a:pPr algn="just"/>
                      <a:r>
                        <a:rPr lang="fr-CA" sz="1200" dirty="0"/>
                        <a:t>Autres mesures permettant de répondre à l’enjeu : </a:t>
                      </a:r>
                      <a:r>
                        <a:rPr lang="fr-CA" sz="1200" dirty="0" smtClean="0"/>
                        <a:t>«</a:t>
                      </a:r>
                      <a:r>
                        <a:rPr lang="fr-CA" sz="1200" baseline="0" dirty="0" smtClean="0"/>
                        <a:t> </a:t>
                      </a:r>
                      <a:r>
                        <a:rPr lang="fr-CA" sz="1200" dirty="0" smtClean="0"/>
                        <a:t>Conformité </a:t>
                      </a:r>
                      <a:r>
                        <a:rPr lang="fr-CA" sz="1200" dirty="0"/>
                        <a:t>des activités d’aménagement aux dispositions prévues au plan d’aménagement faunique (PAF) des aires de confinement (ADC) du cerf de </a:t>
                      </a:r>
                      <a:r>
                        <a:rPr lang="fr-CA" sz="1200" dirty="0" smtClean="0"/>
                        <a:t>Virginie</a:t>
                      </a:r>
                      <a:r>
                        <a:rPr lang="fr-CA" sz="1200" baseline="0" dirty="0" smtClean="0"/>
                        <a:t> ».</a:t>
                      </a:r>
                    </a:p>
                  </a:txBody>
                  <a:tcPr marL="68580" marR="68580" marT="34290" marB="34290"/>
                </a:tc>
                <a:tc>
                  <a:txBody>
                    <a:bodyPr/>
                    <a:lstStyle/>
                    <a:p>
                      <a:pPr algn="just"/>
                      <a:r>
                        <a:rPr lang="fr-CA" sz="1200" dirty="0"/>
                        <a:t>La conformité est réalisée à la suite des inventaires au moment des prescriptions. </a:t>
                      </a:r>
                    </a:p>
                  </a:txBody>
                  <a:tcPr marL="68580" marR="68580" marT="34290" marB="34290"/>
                </a:tc>
                <a:extLst>
                  <a:ext uri="{0D108BD9-81ED-4DB2-BD59-A6C34878D82A}">
                    <a16:rowId xmlns="" xmlns:a16="http://schemas.microsoft.com/office/drawing/2014/main" val="508250364"/>
                  </a:ext>
                </a:extLst>
              </a:tr>
              <a:tr h="705183">
                <a:tc>
                  <a:txBody>
                    <a:bodyPr/>
                    <a:lstStyle/>
                    <a:p>
                      <a:r>
                        <a:rPr lang="fr-CA" sz="1200" b="1" dirty="0"/>
                        <a:t>Sols forestiers (pente)</a:t>
                      </a:r>
                    </a:p>
                  </a:txBody>
                  <a:tcPr marL="68580" marR="68580" marT="34290" marB="34290"/>
                </a:tc>
                <a:tc>
                  <a:txBody>
                    <a:bodyPr/>
                    <a:lstStyle/>
                    <a:p>
                      <a:pPr algn="just"/>
                      <a:r>
                        <a:rPr lang="fr-CA" sz="1200" dirty="0"/>
                        <a:t>Pourcentage des travaux de récolte et de préparation de terrain réalisés conformément au Guide des saines pratiques forestières dans les pentes du </a:t>
                      </a:r>
                      <a:r>
                        <a:rPr lang="fr-CA" sz="1200" dirty="0" smtClean="0"/>
                        <a:t>Québec.</a:t>
                      </a:r>
                      <a:endParaRPr lang="fr-CA" sz="1200" dirty="0"/>
                    </a:p>
                  </a:txBody>
                  <a:tcPr marL="68580" marR="68580" marT="34290" marB="34290"/>
                </a:tc>
                <a:tc>
                  <a:txBody>
                    <a:bodyPr/>
                    <a:lstStyle/>
                    <a:p>
                      <a:pPr algn="just"/>
                      <a:r>
                        <a:rPr lang="fr-CA" sz="1200" dirty="0"/>
                        <a:t>Le guide impacte le découpage fin (ligne de crête) et les prescriptions. </a:t>
                      </a:r>
                    </a:p>
                  </a:txBody>
                  <a:tcPr marL="68580" marR="68580" marT="34290" marB="34290"/>
                </a:tc>
                <a:extLst>
                  <a:ext uri="{0D108BD9-81ED-4DB2-BD59-A6C34878D82A}">
                    <a16:rowId xmlns="" xmlns:a16="http://schemas.microsoft.com/office/drawing/2014/main" val="4028669166"/>
                  </a:ext>
                </a:extLst>
              </a:tr>
              <a:tr h="705183">
                <a:tc>
                  <a:txBody>
                    <a:bodyPr/>
                    <a:lstStyle/>
                    <a:p>
                      <a:r>
                        <a:rPr lang="fr-CA" sz="1200" b="1" dirty="0"/>
                        <a:t>Sols forestiers (préparation de terrain)</a:t>
                      </a:r>
                    </a:p>
                  </a:txBody>
                  <a:tcPr marL="68580" marR="68580" marT="34290" marB="34290"/>
                </a:tc>
                <a:tc>
                  <a:txBody>
                    <a:bodyPr/>
                    <a:lstStyle/>
                    <a:p>
                      <a:pPr algn="just"/>
                      <a:r>
                        <a:rPr lang="fr-CA" sz="1200" dirty="0"/>
                        <a:t>Pourcentage des travaux sylvicoles de préparation de terrain réalisés conformément aux principes et aux balises des guides </a:t>
                      </a:r>
                      <a:r>
                        <a:rPr lang="fr-CA" sz="1200" dirty="0" smtClean="0"/>
                        <a:t>sylvicoles.</a:t>
                      </a:r>
                      <a:endParaRPr lang="fr-CA" sz="1200" dirty="0"/>
                    </a:p>
                  </a:txBody>
                  <a:tcPr marL="68580" marR="68580" marT="34290" marB="34290"/>
                </a:tc>
                <a:tc>
                  <a:txBody>
                    <a:bodyPr/>
                    <a:lstStyle/>
                    <a:p>
                      <a:pPr algn="just"/>
                      <a:r>
                        <a:rPr lang="fr-CA" sz="1200" dirty="0"/>
                        <a:t>Le guide impacte les prescriptions. </a:t>
                      </a:r>
                    </a:p>
                  </a:txBody>
                  <a:tcPr marL="68580" marR="68580" marT="34290" marB="34290"/>
                </a:tc>
                <a:extLst>
                  <a:ext uri="{0D108BD9-81ED-4DB2-BD59-A6C34878D82A}">
                    <a16:rowId xmlns="" xmlns:a16="http://schemas.microsoft.com/office/drawing/2014/main" val="510172688"/>
                  </a:ext>
                </a:extLst>
              </a:tr>
            </a:tbl>
          </a:graphicData>
        </a:graphic>
      </p:graphicFrame>
      <p:sp>
        <p:nvSpPr>
          <p:cNvPr id="3" name="ZoneTexte 2"/>
          <p:cNvSpPr txBox="1"/>
          <p:nvPr>
            <p:custDataLst>
              <p:tags r:id="rId3"/>
            </p:custDataLst>
          </p:nvPr>
        </p:nvSpPr>
        <p:spPr>
          <a:xfrm>
            <a:off x="0" y="857250"/>
            <a:ext cx="2857500" cy="300082"/>
          </a:xfrm>
          <a:prstGeom prst="rect">
            <a:avLst/>
          </a:prstGeom>
          <a:noFill/>
        </p:spPr>
        <p:txBody>
          <a:bodyPr vert="horz" rtlCol="0">
            <a:spAutoFit/>
          </a:bodyPr>
          <a:lstStyle/>
          <a:p>
            <a:pPr defTabSz="685800"/>
            <a:endParaRPr lang="fr-CA" sz="1350">
              <a:solidFill>
                <a:srgbClr val="2D2E83"/>
              </a:solidFill>
            </a:endParaRPr>
          </a:p>
        </p:txBody>
      </p:sp>
    </p:spTree>
    <p:extLst>
      <p:ext uri="{BB962C8B-B14F-4D97-AF65-F5344CB8AC3E}">
        <p14:creationId xmlns:p14="http://schemas.microsoft.com/office/powerpoint/2010/main" val="1937774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custDataLst>
              <p:tags r:id="rId1"/>
            </p:custDataLst>
          </p:nvPr>
        </p:nvSpPr>
        <p:spPr>
          <a:xfrm>
            <a:off x="3275410" y="1107283"/>
            <a:ext cx="4171950" cy="756047"/>
          </a:xfrm>
          <a:prstGeom prst="rect">
            <a:avLst/>
          </a:prstGeom>
        </p:spPr>
        <p:txBody>
          <a:bodyPr/>
          <a:lstStyle>
            <a:lvl1pPr algn="l" rtl="0" eaLnBrk="0" fontAlgn="base" hangingPunct="0">
              <a:spcBef>
                <a:spcPct val="0"/>
              </a:spcBef>
              <a:spcAft>
                <a:spcPct val="0"/>
              </a:spcAft>
              <a:defRPr sz="4400" kern="1200" cap="all">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anose="020F0502020204030204" pitchFamily="34" charset="0"/>
              </a:defRPr>
            </a:lvl2pPr>
            <a:lvl3pPr algn="l" rtl="0" eaLnBrk="0" fontAlgn="base" hangingPunct="0">
              <a:spcBef>
                <a:spcPct val="0"/>
              </a:spcBef>
              <a:spcAft>
                <a:spcPct val="0"/>
              </a:spcAft>
              <a:defRPr sz="4400">
                <a:solidFill>
                  <a:schemeClr val="tx1"/>
                </a:solidFill>
                <a:latin typeface="Calibri" panose="020F0502020204030204" pitchFamily="34" charset="0"/>
              </a:defRPr>
            </a:lvl3pPr>
            <a:lvl4pPr algn="l" rtl="0" eaLnBrk="0" fontAlgn="base" hangingPunct="0">
              <a:spcBef>
                <a:spcPct val="0"/>
              </a:spcBef>
              <a:spcAft>
                <a:spcPct val="0"/>
              </a:spcAft>
              <a:defRPr sz="4400">
                <a:solidFill>
                  <a:schemeClr val="tx1"/>
                </a:solidFill>
                <a:latin typeface="Calibri" panose="020F0502020204030204" pitchFamily="34" charset="0"/>
              </a:defRPr>
            </a:lvl4pPr>
            <a:lvl5pPr algn="l"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eaLnBrk="1" hangingPunct="1">
              <a:lnSpc>
                <a:spcPct val="90000"/>
              </a:lnSpc>
              <a:defRPr/>
            </a:pPr>
            <a:endParaRPr lang="fr-CA" altLang="fr-FR" sz="1350" b="1" dirty="0">
              <a:solidFill>
                <a:srgbClr val="669900"/>
              </a:solidFill>
              <a:latin typeface="Arial" panose="020B0604020202020204" pitchFamily="34" charset="0"/>
              <a:ea typeface="ＭＳ Ｐゴシック" panose="020B0600070205080204" pitchFamily="34" charset="-128"/>
            </a:endParaRPr>
          </a:p>
        </p:txBody>
      </p:sp>
      <p:sp>
        <p:nvSpPr>
          <p:cNvPr id="7" name="Titre 2"/>
          <p:cNvSpPr txBox="1">
            <a:spLocks/>
          </p:cNvSpPr>
          <p:nvPr/>
        </p:nvSpPr>
        <p:spPr>
          <a:xfrm>
            <a:off x="675133" y="298840"/>
            <a:ext cx="7886700" cy="412955"/>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fr-CA" sz="2400" dirty="0">
                <a:cs typeface="Arial" panose="020B0604020202020204" pitchFamily="34" charset="0"/>
              </a:rPr>
              <a:t>VOIC : Fauniques</a:t>
            </a:r>
          </a:p>
        </p:txBody>
      </p:sp>
      <p:graphicFrame>
        <p:nvGraphicFramePr>
          <p:cNvPr id="10" name="Tableau 9"/>
          <p:cNvGraphicFramePr>
            <a:graphicFrameLocks noGrp="1"/>
          </p:cNvGraphicFramePr>
          <p:nvPr>
            <p:extLst>
              <p:ext uri="{D42A27DB-BD31-4B8C-83A1-F6EECF244321}">
                <p14:modId xmlns:p14="http://schemas.microsoft.com/office/powerpoint/2010/main" val="1834920389"/>
              </p:ext>
            </p:extLst>
          </p:nvPr>
        </p:nvGraphicFramePr>
        <p:xfrm>
          <a:off x="293913" y="711794"/>
          <a:ext cx="8530430" cy="4888907"/>
        </p:xfrm>
        <a:graphic>
          <a:graphicData uri="http://schemas.openxmlformats.org/drawingml/2006/table">
            <a:tbl>
              <a:tblPr firstRow="1" bandRow="1">
                <a:tableStyleId>{793D81CF-94F2-401A-BA57-92F5A7B2D0C5}</a:tableStyleId>
              </a:tblPr>
              <a:tblGrid>
                <a:gridCol w="1706086"/>
                <a:gridCol w="1706086"/>
                <a:gridCol w="3412172"/>
                <a:gridCol w="1706086"/>
              </a:tblGrid>
              <a:tr h="232805">
                <a:tc>
                  <a:txBody>
                    <a:bodyPr/>
                    <a:lstStyle/>
                    <a:p>
                      <a:pPr algn="ctr"/>
                      <a:r>
                        <a:rPr lang="fr-CA" sz="900" dirty="0" smtClean="0">
                          <a:effectLst/>
                          <a:latin typeface="Arial" panose="020B0604020202020204" pitchFamily="34" charset="0"/>
                          <a:cs typeface="Arial" panose="020B0604020202020204" pitchFamily="34" charset="0"/>
                        </a:rPr>
                        <a:t>Enjeux</a:t>
                      </a:r>
                      <a:endParaRPr lang="fr-CA" sz="9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900" dirty="0" smtClean="0">
                          <a:effectLst/>
                          <a:latin typeface="Arial" panose="020B0604020202020204" pitchFamily="34" charset="0"/>
                          <a:cs typeface="Arial" panose="020B0604020202020204" pitchFamily="34" charset="0"/>
                        </a:rPr>
                        <a:t>Objectif</a:t>
                      </a:r>
                      <a:endParaRPr lang="fr-CA" sz="900" dirty="0">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900" dirty="0" smtClean="0">
                          <a:effectLst/>
                          <a:latin typeface="Arial" panose="020B0604020202020204" pitchFamily="34" charset="0"/>
                          <a:cs typeface="Arial" panose="020B0604020202020204" pitchFamily="34" charset="0"/>
                        </a:rPr>
                        <a:t>Moyen</a:t>
                      </a:r>
                      <a:endParaRPr lang="fr-CA" sz="900" dirty="0" smtClean="0">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900" dirty="0" smtClean="0">
                          <a:effectLst/>
                          <a:latin typeface="Arial" panose="020B0604020202020204" pitchFamily="34" charset="0"/>
                          <a:cs typeface="Arial" panose="020B0604020202020204" pitchFamily="34" charset="0"/>
                        </a:rPr>
                        <a:t>Résultat</a:t>
                      </a:r>
                      <a:endParaRPr lang="fr-CA" sz="900" dirty="0">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26777">
                <a:tc>
                  <a:txBody>
                    <a:bodyPr/>
                    <a:lstStyle/>
                    <a:p>
                      <a:pPr algn="l"/>
                      <a:r>
                        <a:rPr lang="fr-CA" sz="1000" kern="1200" dirty="0" smtClean="0">
                          <a:solidFill>
                            <a:schemeClr val="dk1"/>
                          </a:solidFill>
                          <a:effectLst/>
                          <a:latin typeface="+mn-lt"/>
                          <a:cs typeface="Arial" panose="020B0604020202020204" pitchFamily="34" charset="0"/>
                        </a:rPr>
                        <a:t>Mise</a:t>
                      </a:r>
                      <a:r>
                        <a:rPr lang="fr-CA" sz="1000" kern="1200" baseline="0" dirty="0" smtClean="0">
                          <a:solidFill>
                            <a:schemeClr val="dk1"/>
                          </a:solidFill>
                          <a:effectLst/>
                          <a:latin typeface="+mn-lt"/>
                          <a:cs typeface="Arial" panose="020B0604020202020204" pitchFamily="34" charset="0"/>
                        </a:rPr>
                        <a:t> en valeur de l’habitat du cerf de Virginie</a:t>
                      </a:r>
                      <a:endParaRPr lang="fr-CA" sz="1000" dirty="0">
                        <a:solidFill>
                          <a:schemeClr val="bg1"/>
                        </a:solidFill>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CA" sz="1000" b="0" i="0" u="none" strike="noStrike" kern="1200" baseline="0" dirty="0" smtClean="0">
                          <a:solidFill>
                            <a:schemeClr val="dk1"/>
                          </a:solidFill>
                          <a:latin typeface="+mn-lt"/>
                          <a:ea typeface="+mn-ea"/>
                          <a:cs typeface="Arial" panose="020B0604020202020204" pitchFamily="34" charset="0"/>
                        </a:rPr>
                        <a:t>Prendre en compte les besoins particuliers du cerf de Virginie lors de l'élaboration des plans d'aménagement forestier intégré</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Conformité des activités d’aménagement aux dispositions prévues au plan d’aménagement faunique (PAF) des aires de confinement (ADC) du cerf de Virginie.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CA" sz="1000" dirty="0" smtClean="0">
                          <a:latin typeface="+mn-lt"/>
                          <a:cs typeface="Arial" panose="020B0604020202020204" pitchFamily="34" charset="0"/>
                        </a:rPr>
                        <a:t>Conforme (dérogation obtenue de la faune)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75771">
                <a:tc>
                  <a:txBody>
                    <a:bodyPr/>
                    <a:lstStyle/>
                    <a:p>
                      <a:r>
                        <a:rPr lang="fr-CA" sz="1000" b="0" i="0" u="none" strike="noStrike" kern="1200" baseline="0" dirty="0" smtClean="0">
                          <a:solidFill>
                            <a:schemeClr val="dk1"/>
                          </a:solidFill>
                          <a:latin typeface="+mn-lt"/>
                          <a:ea typeface="+mn-ea"/>
                          <a:cs typeface="Arial" panose="020B0604020202020204" pitchFamily="34" charset="0"/>
                        </a:rPr>
                        <a:t>Protection des espèces menacées, vulnérables ou susceptibles de l’être (incluant la flore).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Prendre en compte les exigences des espèces menacées, vulnérables ou susceptibles de l’être (EMVS) lors de l’élaboration des plans d’aménagement forestier intégré.</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Application des mesures de protection prévues pour les sites d’espèces menacées, vulnérables ou susceptibles de l’être connus et cartographiés.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dirty="0" smtClean="0">
                          <a:latin typeface="+mn-lt"/>
                          <a:cs typeface="Arial" panose="020B0604020202020204" pitchFamily="34" charset="0"/>
                        </a:rPr>
                        <a:t>Conforme</a:t>
                      </a:r>
                      <a:r>
                        <a:rPr lang="fr-CA" sz="1000" baseline="0" dirty="0" smtClean="0">
                          <a:latin typeface="+mn-lt"/>
                          <a:cs typeface="Arial" panose="020B0604020202020204" pitchFamily="34" charset="0"/>
                        </a:rPr>
                        <a:t> (Grive de </a:t>
                      </a:r>
                      <a:r>
                        <a:rPr lang="fr-CA" sz="1000" baseline="0" dirty="0" err="1" smtClean="0">
                          <a:latin typeface="+mn-lt"/>
                          <a:cs typeface="Arial" panose="020B0604020202020204" pitchFamily="34" charset="0"/>
                        </a:rPr>
                        <a:t>Bicknell</a:t>
                      </a:r>
                      <a:r>
                        <a:rPr lang="fr-CA" sz="1000" baseline="0" dirty="0" smtClean="0">
                          <a:latin typeface="+mn-lt"/>
                          <a:cs typeface="Arial" panose="020B0604020202020204" pitchFamily="34" charset="0"/>
                        </a:rPr>
                        <a:t>, Omble chevalier </a:t>
                      </a:r>
                      <a:r>
                        <a:rPr lang="fr-CA" sz="1000" i="1" baseline="0" dirty="0" err="1" smtClean="0">
                          <a:latin typeface="+mn-lt"/>
                          <a:cs typeface="Arial" panose="020B0604020202020204" pitchFamily="34" charset="0"/>
                        </a:rPr>
                        <a:t>Oquassa</a:t>
                      </a:r>
                      <a:r>
                        <a:rPr lang="fr-CA" sz="1000" baseline="0" dirty="0" smtClean="0">
                          <a:latin typeface="+mn-lt"/>
                          <a:cs typeface="Arial" panose="020B0604020202020204" pitchFamily="34" charset="0"/>
                        </a:rPr>
                        <a:t>)</a:t>
                      </a:r>
                      <a:endParaRPr lang="fr-CA" sz="1000" dirty="0" smtClean="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26777">
                <a:tc>
                  <a:txBody>
                    <a:bodyPr/>
                    <a:lstStyle/>
                    <a:p>
                      <a:r>
                        <a:rPr lang="fr-CA" sz="1000" b="0" i="0" u="none" strike="noStrike" kern="1200" baseline="0" dirty="0" smtClean="0">
                          <a:solidFill>
                            <a:schemeClr val="dk1"/>
                          </a:solidFill>
                          <a:latin typeface="+mn-lt"/>
                          <a:ea typeface="+mn-ea"/>
                          <a:cs typeface="Arial" panose="020B0604020202020204" pitchFamily="34" charset="0"/>
                        </a:rPr>
                        <a:t>Protection des sites fauniques d'intérêt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Prendre en compte les exigences particulières de certaines espèces lors de l’élaboration des plans d’aménagement forestier intégré</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Application des mesures de protection prévues pour les sites fauniques d’intérêt connus et cartographiés.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dirty="0" smtClean="0">
                          <a:latin typeface="+mn-lt"/>
                          <a:cs typeface="Arial" panose="020B0604020202020204" pitchFamily="34" charset="0"/>
                        </a:rPr>
                        <a:t>Conforme</a:t>
                      </a:r>
                      <a:r>
                        <a:rPr lang="fr-CA" sz="1000" baseline="0" dirty="0" smtClean="0">
                          <a:latin typeface="+mn-lt"/>
                          <a:cs typeface="Arial" panose="020B0604020202020204" pitchFamily="34" charset="0"/>
                        </a:rPr>
                        <a:t> (Campagnol des rochers, Omble chevalier </a:t>
                      </a:r>
                      <a:r>
                        <a:rPr lang="fr-CA" sz="1000" i="1" baseline="0" dirty="0" err="1" smtClean="0">
                          <a:latin typeface="+mn-lt"/>
                          <a:cs typeface="Arial" panose="020B0604020202020204" pitchFamily="34" charset="0"/>
                        </a:rPr>
                        <a:t>Oquassa</a:t>
                      </a:r>
                      <a:r>
                        <a:rPr lang="fr-CA" sz="1000" baseline="0" dirty="0" smtClean="0">
                          <a:latin typeface="+mn-lt"/>
                          <a:cs typeface="Arial" panose="020B0604020202020204" pitchFamily="34" charset="0"/>
                        </a:rPr>
                        <a:t>)</a:t>
                      </a:r>
                      <a:endParaRPr lang="fr-CA" sz="1000" dirty="0" smtClean="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26777">
                <a:tc>
                  <a:txBody>
                    <a:bodyPr/>
                    <a:lstStyle/>
                    <a:p>
                      <a:pPr algn="just"/>
                      <a:r>
                        <a:rPr lang="fr-CA" sz="1000" dirty="0" smtClean="0">
                          <a:solidFill>
                            <a:schemeClr val="tx1"/>
                          </a:solidFill>
                          <a:latin typeface="+mn-lt"/>
                          <a:cs typeface="Arial" panose="020B0604020202020204" pitchFamily="34" charset="0"/>
                        </a:rPr>
                        <a:t>Rétablissement du caribou de la Gaspésie</a:t>
                      </a:r>
                      <a:endParaRPr lang="fr-CA" sz="1000" dirty="0">
                        <a:solidFill>
                          <a:schemeClr val="tx1"/>
                        </a:solidFill>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S'assurer que la planification de l'aménagement forestier contribue au rétablissement des populations du caribou de la Gaspésie</a:t>
                      </a:r>
                    </a:p>
                    <a:p>
                      <a:pPr algn="ctr"/>
                      <a:endParaRPr lang="fr-CA" sz="1000" dirty="0">
                        <a:solidFill>
                          <a:schemeClr val="tx1"/>
                        </a:solidFill>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fr-CA" sz="1000" dirty="0" smtClean="0">
                          <a:solidFill>
                            <a:schemeClr val="tx1"/>
                          </a:solidFill>
                          <a:latin typeface="+mn-lt"/>
                          <a:cs typeface="Arial" panose="020B0604020202020204" pitchFamily="34" charset="0"/>
                        </a:rPr>
                        <a:t>Application des</a:t>
                      </a:r>
                      <a:r>
                        <a:rPr lang="fr-CA" sz="1000" baseline="0" dirty="0" smtClean="0">
                          <a:solidFill>
                            <a:schemeClr val="tx1"/>
                          </a:solidFill>
                          <a:latin typeface="+mn-lt"/>
                          <a:cs typeface="Arial" panose="020B0604020202020204" pitchFamily="34" charset="0"/>
                        </a:rPr>
                        <a:t> mesures intérimaires de protection jusqu’à l’adoption du prochain plan d’aménagement forestier du caribou de la Gaspésie</a:t>
                      </a:r>
                      <a:endParaRPr lang="fr-CA" sz="1000" dirty="0" smtClean="0">
                        <a:solidFill>
                          <a:schemeClr val="tx1"/>
                        </a:solidFill>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baseline="0" dirty="0" smtClean="0">
                          <a:solidFill>
                            <a:schemeClr val="tx1"/>
                          </a:solidFill>
                          <a:latin typeface="+mn-lt"/>
                          <a:cs typeface="Arial" panose="020B0604020202020204" pitchFamily="34" charset="0"/>
                        </a:rPr>
                        <a:t>Conforme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04757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custDataLst>
              <p:tags r:id="rId1"/>
            </p:custDataLst>
          </p:nvPr>
        </p:nvSpPr>
        <p:spPr>
          <a:xfrm>
            <a:off x="3275410" y="1107283"/>
            <a:ext cx="4171950" cy="756047"/>
          </a:xfrm>
          <a:prstGeom prst="rect">
            <a:avLst/>
          </a:prstGeom>
        </p:spPr>
        <p:txBody>
          <a:bodyPr/>
          <a:lstStyle>
            <a:lvl1pPr algn="l" rtl="0" eaLnBrk="0" fontAlgn="base" hangingPunct="0">
              <a:spcBef>
                <a:spcPct val="0"/>
              </a:spcBef>
              <a:spcAft>
                <a:spcPct val="0"/>
              </a:spcAft>
              <a:defRPr sz="4400" kern="1200" cap="all">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anose="020F0502020204030204" pitchFamily="34" charset="0"/>
              </a:defRPr>
            </a:lvl2pPr>
            <a:lvl3pPr algn="l" rtl="0" eaLnBrk="0" fontAlgn="base" hangingPunct="0">
              <a:spcBef>
                <a:spcPct val="0"/>
              </a:spcBef>
              <a:spcAft>
                <a:spcPct val="0"/>
              </a:spcAft>
              <a:defRPr sz="4400">
                <a:solidFill>
                  <a:schemeClr val="tx1"/>
                </a:solidFill>
                <a:latin typeface="Calibri" panose="020F0502020204030204" pitchFamily="34" charset="0"/>
              </a:defRPr>
            </a:lvl3pPr>
            <a:lvl4pPr algn="l" rtl="0" eaLnBrk="0" fontAlgn="base" hangingPunct="0">
              <a:spcBef>
                <a:spcPct val="0"/>
              </a:spcBef>
              <a:spcAft>
                <a:spcPct val="0"/>
              </a:spcAft>
              <a:defRPr sz="4400">
                <a:solidFill>
                  <a:schemeClr val="tx1"/>
                </a:solidFill>
                <a:latin typeface="Calibri" panose="020F0502020204030204" pitchFamily="34" charset="0"/>
              </a:defRPr>
            </a:lvl4pPr>
            <a:lvl5pPr algn="l"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eaLnBrk="1" hangingPunct="1">
              <a:lnSpc>
                <a:spcPct val="90000"/>
              </a:lnSpc>
              <a:defRPr/>
            </a:pPr>
            <a:endParaRPr lang="fr-CA" altLang="fr-FR" sz="1350" b="1" dirty="0">
              <a:solidFill>
                <a:srgbClr val="669900"/>
              </a:solidFill>
              <a:latin typeface="Arial" panose="020B0604020202020204" pitchFamily="34" charset="0"/>
              <a:ea typeface="ＭＳ Ｐゴシック" panose="020B0600070205080204" pitchFamily="34" charset="-128"/>
            </a:endParaRPr>
          </a:p>
        </p:txBody>
      </p:sp>
      <p:sp>
        <p:nvSpPr>
          <p:cNvPr id="7" name="Titre 2"/>
          <p:cNvSpPr txBox="1">
            <a:spLocks/>
          </p:cNvSpPr>
          <p:nvPr/>
        </p:nvSpPr>
        <p:spPr>
          <a:xfrm>
            <a:off x="675133" y="298840"/>
            <a:ext cx="7886700" cy="412955"/>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fr-CA" sz="2400" dirty="0">
                <a:cs typeface="Arial" panose="020B0604020202020204" pitchFamily="34" charset="0"/>
              </a:rPr>
              <a:t>VOIC : Fauniques</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069344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dirty="0">
                <a:cs typeface="Arial" panose="020B0604020202020204" pitchFamily="34" charset="0"/>
              </a:rPr>
              <a:t>Contenu du PAFIO</a:t>
            </a:r>
            <a:endParaRPr lang="fr-CA" dirty="0"/>
          </a:p>
        </p:txBody>
      </p:sp>
      <p:sp>
        <p:nvSpPr>
          <p:cNvPr id="8" name="Espace réservé du texte 7"/>
          <p:cNvSpPr>
            <a:spLocks noGrp="1"/>
          </p:cNvSpPr>
          <p:nvPr>
            <p:ph type="body" idx="1"/>
          </p:nvPr>
        </p:nvSpPr>
        <p:spPr/>
        <p:txBody>
          <a:bodyPr/>
          <a:lstStyle/>
          <a:p>
            <a:pPr marL="742950" lvl="1" indent="-285750">
              <a:spcBef>
                <a:spcPct val="20000"/>
              </a:spcBef>
              <a:spcAft>
                <a:spcPct val="0"/>
              </a:spcAft>
              <a:buFont typeface="Arial" panose="020B0604020202020204" pitchFamily="34" charset="0"/>
              <a:buChar char="•"/>
            </a:pPr>
            <a:r>
              <a:rPr lang="fr-CA" altLang="fr-FR" sz="1800" dirty="0">
                <a:solidFill>
                  <a:schemeClr val="tx1"/>
                </a:solidFill>
                <a:ea typeface="ＭＳ Ｐゴシック" panose="020B0600070205080204" pitchFamily="34" charset="-128"/>
              </a:rPr>
              <a:t>Localisation des secteurs d’interventions potentiels (</a:t>
            </a:r>
            <a:r>
              <a:rPr lang="fr-CA" altLang="fr-FR" sz="1800" dirty="0" smtClean="0">
                <a:solidFill>
                  <a:schemeClr val="tx1"/>
                </a:solidFill>
                <a:ea typeface="ＭＳ Ｐゴシック" panose="020B0600070205080204" pitchFamily="34" charset="-128"/>
              </a:rPr>
              <a:t>SIP)</a:t>
            </a:r>
          </a:p>
          <a:p>
            <a:pPr marL="1200150" lvl="2" indent="-285750">
              <a:spcBef>
                <a:spcPct val="20000"/>
              </a:spcBef>
              <a:spcAft>
                <a:spcPct val="0"/>
              </a:spcAft>
              <a:buFont typeface="Arial" panose="020B0604020202020204" pitchFamily="34" charset="0"/>
              <a:buChar char="•"/>
            </a:pPr>
            <a:r>
              <a:rPr lang="fr-CA" altLang="fr-FR" sz="1600" dirty="0" smtClean="0">
                <a:solidFill>
                  <a:schemeClr val="tx1"/>
                </a:solidFill>
                <a:ea typeface="ＭＳ Ｐゴシック" panose="020B0600070205080204" pitchFamily="34" charset="-128"/>
              </a:rPr>
              <a:t>Travaux </a:t>
            </a:r>
            <a:r>
              <a:rPr lang="fr-CA" altLang="fr-FR" sz="1600" dirty="0">
                <a:solidFill>
                  <a:schemeClr val="tx1"/>
                </a:solidFill>
                <a:ea typeface="ＭＳ Ｐゴシック" panose="020B0600070205080204" pitchFamily="34" charset="-128"/>
              </a:rPr>
              <a:t>commerciaux </a:t>
            </a:r>
            <a:endParaRPr lang="fr-CA" altLang="fr-FR" sz="1600" dirty="0" smtClean="0">
              <a:solidFill>
                <a:schemeClr val="tx1"/>
              </a:solidFill>
              <a:ea typeface="ＭＳ Ｐゴシック" panose="020B0600070205080204" pitchFamily="34" charset="-128"/>
            </a:endParaRPr>
          </a:p>
          <a:p>
            <a:pPr marL="1200150" lvl="2" indent="-285750">
              <a:spcBef>
                <a:spcPct val="20000"/>
              </a:spcBef>
              <a:spcAft>
                <a:spcPct val="0"/>
              </a:spcAft>
              <a:buFont typeface="Arial" panose="020B0604020202020204" pitchFamily="34" charset="0"/>
              <a:buChar char="•"/>
            </a:pPr>
            <a:r>
              <a:rPr lang="fr-CA" altLang="fr-FR" sz="1600" dirty="0" smtClean="0">
                <a:solidFill>
                  <a:schemeClr val="tx1"/>
                </a:solidFill>
                <a:ea typeface="ＭＳ Ｐゴシック" panose="020B0600070205080204" pitchFamily="34" charset="-128"/>
              </a:rPr>
              <a:t>Travaux non </a:t>
            </a:r>
            <a:r>
              <a:rPr lang="fr-CA" altLang="fr-FR" sz="1600" dirty="0">
                <a:solidFill>
                  <a:schemeClr val="tx1"/>
                </a:solidFill>
                <a:ea typeface="ＭＳ Ｐゴシック" panose="020B0600070205080204" pitchFamily="34" charset="-128"/>
              </a:rPr>
              <a:t>commerciaux</a:t>
            </a:r>
          </a:p>
          <a:p>
            <a:pPr marL="731838" lvl="1" indent="-285750">
              <a:spcBef>
                <a:spcPct val="20000"/>
              </a:spcBef>
              <a:spcAft>
                <a:spcPct val="0"/>
              </a:spcAft>
              <a:buFont typeface="Arial" panose="020B0604020202020204" pitchFamily="34" charset="0"/>
              <a:buChar char="•"/>
            </a:pPr>
            <a:endParaRPr lang="fr-CA" altLang="fr-FR" sz="1800" dirty="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r>
              <a:rPr lang="fr-CA" altLang="fr-FR" sz="1800" dirty="0">
                <a:solidFill>
                  <a:schemeClr val="tx1"/>
                </a:solidFill>
                <a:ea typeface="ＭＳ Ｐゴシック" panose="020B0600070205080204" pitchFamily="34" charset="-128"/>
              </a:rPr>
              <a:t>Localisation des chemins et des infrastructures </a:t>
            </a:r>
            <a:endParaRPr lang="fr-CA" altLang="fr-FR" sz="1800" dirty="0" smtClean="0">
              <a:solidFill>
                <a:schemeClr val="tx1"/>
              </a:solidFill>
              <a:ea typeface="ＭＳ Ｐゴシック" panose="020B0600070205080204" pitchFamily="34" charset="-128"/>
            </a:endParaRPr>
          </a:p>
          <a:p>
            <a:pPr marL="1371600" lvl="2" indent="-457200">
              <a:buFont typeface="Arial" panose="020B0604020202020204" pitchFamily="34" charset="0"/>
              <a:buChar char="•"/>
            </a:pPr>
            <a:r>
              <a:rPr lang="fr-CA" sz="1600" dirty="0" smtClean="0">
                <a:solidFill>
                  <a:schemeClr val="tx1"/>
                </a:solidFill>
                <a:ea typeface="ＭＳ Ｐゴシック" panose="020B0600070205080204" pitchFamily="34" charset="-128"/>
              </a:rPr>
              <a:t>Construction</a:t>
            </a:r>
          </a:p>
          <a:p>
            <a:pPr marL="1371600" lvl="2" indent="-457200">
              <a:buFont typeface="Arial" panose="020B0604020202020204" pitchFamily="34" charset="0"/>
              <a:buChar char="•"/>
            </a:pPr>
            <a:r>
              <a:rPr lang="fr-CA" sz="1600" dirty="0" smtClean="0">
                <a:solidFill>
                  <a:schemeClr val="tx1"/>
                </a:solidFill>
                <a:ea typeface="ＭＳ Ｐゴシック" panose="020B0600070205080204" pitchFamily="34" charset="-128"/>
              </a:rPr>
              <a:t>Amélioration</a:t>
            </a:r>
          </a:p>
          <a:p>
            <a:pPr marL="1371600" lvl="2" indent="-457200">
              <a:buFont typeface="Arial" panose="020B0604020202020204" pitchFamily="34" charset="0"/>
              <a:buChar char="•"/>
            </a:pPr>
            <a:r>
              <a:rPr lang="fr-CA" sz="1600" dirty="0" smtClean="0">
                <a:solidFill>
                  <a:schemeClr val="tx1"/>
                </a:solidFill>
                <a:ea typeface="ＭＳ Ｐゴシック" panose="020B0600070205080204" pitchFamily="34" charset="-128"/>
              </a:rPr>
              <a:t>Réfection</a:t>
            </a:r>
          </a:p>
          <a:p>
            <a:pPr marL="1371600" lvl="2" indent="-457200">
              <a:buFont typeface="Arial" panose="020B0604020202020204" pitchFamily="34" charset="0"/>
              <a:buChar char="•"/>
            </a:pPr>
            <a:r>
              <a:rPr lang="fr-CA" sz="1600" dirty="0" smtClean="0">
                <a:solidFill>
                  <a:schemeClr val="tx1"/>
                </a:solidFill>
                <a:ea typeface="ＭＳ Ｐゴシック" panose="020B0600070205080204" pitchFamily="34" charset="-128"/>
              </a:rPr>
              <a:t>Fermeture</a:t>
            </a:r>
            <a:endParaRPr lang="fr-CA" sz="1600" dirty="0">
              <a:solidFill>
                <a:schemeClr val="tx1"/>
              </a:solidFill>
            </a:endParaRPr>
          </a:p>
        </p:txBody>
      </p:sp>
    </p:spTree>
    <p:extLst>
      <p:ext uri="{BB962C8B-B14F-4D97-AF65-F5344CB8AC3E}">
        <p14:creationId xmlns:p14="http://schemas.microsoft.com/office/powerpoint/2010/main" val="728890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custDataLst>
              <p:tags r:id="rId1"/>
            </p:custDataLst>
          </p:nvPr>
        </p:nvSpPr>
        <p:spPr>
          <a:xfrm>
            <a:off x="3275410" y="1107283"/>
            <a:ext cx="4171950" cy="756047"/>
          </a:xfrm>
          <a:prstGeom prst="rect">
            <a:avLst/>
          </a:prstGeom>
        </p:spPr>
        <p:txBody>
          <a:bodyPr/>
          <a:lstStyle>
            <a:lvl1pPr algn="l" rtl="0" eaLnBrk="0" fontAlgn="base" hangingPunct="0">
              <a:spcBef>
                <a:spcPct val="0"/>
              </a:spcBef>
              <a:spcAft>
                <a:spcPct val="0"/>
              </a:spcAft>
              <a:defRPr sz="4400" kern="1200" cap="all">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anose="020F0502020204030204" pitchFamily="34" charset="0"/>
              </a:defRPr>
            </a:lvl2pPr>
            <a:lvl3pPr algn="l" rtl="0" eaLnBrk="0" fontAlgn="base" hangingPunct="0">
              <a:spcBef>
                <a:spcPct val="0"/>
              </a:spcBef>
              <a:spcAft>
                <a:spcPct val="0"/>
              </a:spcAft>
              <a:defRPr sz="4400">
                <a:solidFill>
                  <a:schemeClr val="tx1"/>
                </a:solidFill>
                <a:latin typeface="Calibri" panose="020F0502020204030204" pitchFamily="34" charset="0"/>
              </a:defRPr>
            </a:lvl3pPr>
            <a:lvl4pPr algn="l" rtl="0" eaLnBrk="0" fontAlgn="base" hangingPunct="0">
              <a:spcBef>
                <a:spcPct val="0"/>
              </a:spcBef>
              <a:spcAft>
                <a:spcPct val="0"/>
              </a:spcAft>
              <a:defRPr sz="4400">
                <a:solidFill>
                  <a:schemeClr val="tx1"/>
                </a:solidFill>
                <a:latin typeface="Calibri" panose="020F0502020204030204" pitchFamily="34" charset="0"/>
              </a:defRPr>
            </a:lvl4pPr>
            <a:lvl5pPr algn="l"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eaLnBrk="1" hangingPunct="1">
              <a:lnSpc>
                <a:spcPct val="90000"/>
              </a:lnSpc>
              <a:defRPr/>
            </a:pPr>
            <a:endParaRPr lang="fr-CA" altLang="fr-FR" sz="1350" b="1" dirty="0">
              <a:solidFill>
                <a:srgbClr val="669900"/>
              </a:solidFill>
              <a:latin typeface="Arial" panose="020B0604020202020204" pitchFamily="34" charset="0"/>
              <a:ea typeface="ＭＳ Ｐゴシック" panose="020B0600070205080204" pitchFamily="34" charset="-128"/>
            </a:endParaRPr>
          </a:p>
        </p:txBody>
      </p:sp>
      <p:sp>
        <p:nvSpPr>
          <p:cNvPr id="7" name="Titre 2"/>
          <p:cNvSpPr txBox="1">
            <a:spLocks/>
          </p:cNvSpPr>
          <p:nvPr/>
        </p:nvSpPr>
        <p:spPr>
          <a:xfrm>
            <a:off x="675132" y="505316"/>
            <a:ext cx="7886700" cy="412955"/>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fr-CA" sz="2400" dirty="0">
                <a:cs typeface="Arial" panose="020B0604020202020204" pitchFamily="34" charset="0"/>
              </a:rPr>
              <a:t>VOIC : Fauniques</a:t>
            </a:r>
          </a:p>
        </p:txBody>
      </p:sp>
      <p:graphicFrame>
        <p:nvGraphicFramePr>
          <p:cNvPr id="2" name="Tableau 1"/>
          <p:cNvGraphicFramePr>
            <a:graphicFrameLocks noGrp="1"/>
          </p:cNvGraphicFramePr>
          <p:nvPr>
            <p:extLst>
              <p:ext uri="{D42A27DB-BD31-4B8C-83A1-F6EECF244321}">
                <p14:modId xmlns:p14="http://schemas.microsoft.com/office/powerpoint/2010/main" val="1702878691"/>
              </p:ext>
            </p:extLst>
          </p:nvPr>
        </p:nvGraphicFramePr>
        <p:xfrm>
          <a:off x="439673" y="938761"/>
          <a:ext cx="8357618" cy="4979670"/>
        </p:xfrm>
        <a:graphic>
          <a:graphicData uri="http://schemas.openxmlformats.org/drawingml/2006/table">
            <a:tbl>
              <a:tblPr firstRow="1" bandRow="1">
                <a:tableStyleId>{793D81CF-94F2-401A-BA57-92F5A7B2D0C5}</a:tableStyleId>
              </a:tblPr>
              <a:tblGrid>
                <a:gridCol w="1246252"/>
                <a:gridCol w="1457325"/>
                <a:gridCol w="2310994"/>
                <a:gridCol w="1137056"/>
                <a:gridCol w="2205991"/>
              </a:tblGrid>
              <a:tr h="278130">
                <a:tc>
                  <a:txBody>
                    <a:bodyPr/>
                    <a:lstStyle/>
                    <a:p>
                      <a:pPr algn="ctr"/>
                      <a:r>
                        <a:rPr lang="fr-CA" sz="1000" dirty="0" smtClean="0">
                          <a:latin typeface="+mn-lt"/>
                          <a:cs typeface="Arial" panose="020B0604020202020204" pitchFamily="34" charset="0"/>
                        </a:rPr>
                        <a:t>Enjeu</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latin typeface="+mn-lt"/>
                          <a:cs typeface="Arial" panose="020B0604020202020204" pitchFamily="34" charset="0"/>
                        </a:rPr>
                        <a:t>Objectif</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latin typeface="+mn-lt"/>
                          <a:cs typeface="Arial" panose="020B0604020202020204" pitchFamily="34" charset="0"/>
                        </a:rPr>
                        <a:t>Indicateur</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latin typeface="+mn-lt"/>
                          <a:cs typeface="Arial" panose="020B0604020202020204" pitchFamily="34" charset="0"/>
                        </a:rPr>
                        <a:t>Cible</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latin typeface="+mn-lt"/>
                          <a:cs typeface="Arial" panose="020B0604020202020204" pitchFamily="34" charset="0"/>
                        </a:rPr>
                        <a:t>Résultat</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8625">
                <a:tc rowSpan="3">
                  <a:txBody>
                    <a:bodyPr/>
                    <a:lstStyle/>
                    <a:p>
                      <a:r>
                        <a:rPr lang="fr-CA" sz="1000" b="0" i="0" u="none" strike="noStrike" kern="1200" baseline="0" dirty="0" smtClean="0">
                          <a:solidFill>
                            <a:schemeClr val="dk1"/>
                          </a:solidFill>
                          <a:latin typeface="+mn-lt"/>
                          <a:ea typeface="+mn-ea"/>
                          <a:cs typeface="Arial" panose="020B0604020202020204" pitchFamily="34" charset="0"/>
                        </a:rPr>
                        <a:t>Qualité de l'habitat de la gélinotte huppée</a:t>
                      </a:r>
                    </a:p>
                    <a:p>
                      <a:endParaRPr lang="fr-CA" sz="1000" b="0" i="0" u="none" strike="noStrike" kern="1200" baseline="0" dirty="0" smtClean="0">
                        <a:solidFill>
                          <a:schemeClr val="dk1"/>
                        </a:solidFill>
                        <a:latin typeface="+mn-lt"/>
                        <a:ea typeface="+mn-ea"/>
                        <a:cs typeface="Arial" panose="020B0604020202020204" pitchFamily="34" charset="0"/>
                      </a:endParaRPr>
                    </a:p>
                    <a:p>
                      <a:r>
                        <a:rPr lang="fr-CA" sz="1000" b="0" i="0" u="none" strike="noStrike" kern="1200" baseline="0" dirty="0" smtClean="0">
                          <a:solidFill>
                            <a:schemeClr val="dk1"/>
                          </a:solidFill>
                          <a:latin typeface="+mn-lt"/>
                          <a:ea typeface="+mn-ea"/>
                          <a:cs typeface="Arial" panose="020B0604020202020204" pitchFamily="34" charset="0"/>
                        </a:rPr>
                        <a:t>Qualité de l’habitat du lynx	</a:t>
                      </a:r>
                    </a:p>
                    <a:p>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fr-CA" sz="1000" b="0" i="0" u="none" strike="noStrike" kern="1200" baseline="0" dirty="0" smtClean="0">
                          <a:solidFill>
                            <a:schemeClr val="dk1"/>
                          </a:solidFill>
                          <a:latin typeface="+mn-lt"/>
                          <a:ea typeface="+mn-ea"/>
                          <a:cs typeface="Arial" panose="020B0604020202020204" pitchFamily="34" charset="0"/>
                        </a:rPr>
                        <a:t>Prendre en compte les besoins particuliers de la gélinotte huppée lors de l'élaboration des plans d'aménagement forestier intégré </a:t>
                      </a:r>
                    </a:p>
                    <a:p>
                      <a:endParaRPr lang="fr-CA" sz="1000" b="0" i="0" u="none" strike="noStrike" kern="1200" baseline="0" dirty="0" smtClean="0">
                        <a:solidFill>
                          <a:schemeClr val="dk1"/>
                        </a:solidFill>
                        <a:latin typeface="+mn-lt"/>
                        <a:ea typeface="+mn-ea"/>
                        <a:cs typeface="Arial" panose="020B0604020202020204" pitchFamily="34" charset="0"/>
                      </a:endParaRPr>
                    </a:p>
                    <a:p>
                      <a:r>
                        <a:rPr lang="fr-CA" sz="1000" b="0" i="0" u="none" strike="noStrike" kern="1200" baseline="0" dirty="0" smtClean="0">
                          <a:solidFill>
                            <a:schemeClr val="dk1"/>
                          </a:solidFill>
                          <a:latin typeface="+mn-lt"/>
                          <a:ea typeface="+mn-ea"/>
                          <a:cs typeface="Arial" panose="020B0604020202020204" pitchFamily="34" charset="0"/>
                        </a:rPr>
                        <a:t>Prendre en compte les besoins particuliers du Lynx lors de l'élaboration des plans d'aménagement forestier intégré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Pourcentage des superficies traitées (éclaircie </a:t>
                      </a:r>
                      <a:r>
                        <a:rPr lang="fr-CA" sz="1000" b="0" i="0" u="none" strike="noStrike" kern="1200" baseline="0" dirty="0" err="1" smtClean="0">
                          <a:solidFill>
                            <a:schemeClr val="dk1"/>
                          </a:solidFill>
                          <a:latin typeface="+mn-lt"/>
                          <a:ea typeface="+mn-ea"/>
                          <a:cs typeface="Arial" panose="020B0604020202020204" pitchFamily="34" charset="0"/>
                        </a:rPr>
                        <a:t>précommerciale</a:t>
                      </a:r>
                      <a:r>
                        <a:rPr lang="fr-CA" sz="1000" b="0" i="0" u="none" strike="noStrike" kern="1200" baseline="0" dirty="0" smtClean="0">
                          <a:solidFill>
                            <a:schemeClr val="dk1"/>
                          </a:solidFill>
                          <a:latin typeface="+mn-lt"/>
                          <a:ea typeface="+mn-ea"/>
                          <a:cs typeface="Arial" panose="020B0604020202020204" pitchFamily="34" charset="0"/>
                        </a:rPr>
                        <a:t> et nettoiement) avec modalité de mitigation faunique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dirty="0" smtClean="0">
                          <a:latin typeface="+mn-lt"/>
                          <a:cs typeface="Arial" panose="020B0604020202020204" pitchFamily="34" charset="0"/>
                        </a:rPr>
                        <a:t>100 % </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dirty="0" smtClean="0">
                          <a:latin typeface="+mn-lt"/>
                          <a:cs typeface="Arial" panose="020B0604020202020204" pitchFamily="34" charset="0"/>
                        </a:rPr>
                        <a:t>Applicable à la PRAN seulement</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vMerge="1">
                  <a:txBody>
                    <a:bodyPr/>
                    <a:lstStyle/>
                    <a:p>
                      <a:endParaRPr lang="fr-CA"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CA"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Pourcentage de la superficie des classes d'âge 10 et 30 ayant fait l'objet de traitement d'éducation (éclaircie </a:t>
                      </a:r>
                      <a:r>
                        <a:rPr lang="fr-CA" sz="1000" b="0" i="0" u="none" strike="noStrike" kern="1200" baseline="0" dirty="0" err="1" smtClean="0">
                          <a:solidFill>
                            <a:schemeClr val="dk1"/>
                          </a:solidFill>
                          <a:latin typeface="+mn-lt"/>
                          <a:ea typeface="+mn-ea"/>
                          <a:cs typeface="Arial" panose="020B0604020202020204" pitchFamily="34" charset="0"/>
                        </a:rPr>
                        <a:t>précommerciale</a:t>
                      </a:r>
                      <a:r>
                        <a:rPr lang="fr-CA" sz="1000" b="0" i="0" u="none" strike="noStrike" kern="1200" baseline="0" dirty="0" smtClean="0">
                          <a:solidFill>
                            <a:schemeClr val="dk1"/>
                          </a:solidFill>
                          <a:latin typeface="+mn-lt"/>
                          <a:ea typeface="+mn-ea"/>
                          <a:cs typeface="Arial" panose="020B0604020202020204" pitchFamily="34" charset="0"/>
                        </a:rPr>
                        <a:t> et nettoiement)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Moins de 70 % dans 60 % des COS d’une UTA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dirty="0" smtClean="0">
                          <a:solidFill>
                            <a:schemeClr val="tx1"/>
                          </a:solidFill>
                          <a:latin typeface="+mn-lt"/>
                          <a:cs typeface="Arial" panose="020B0604020202020204" pitchFamily="34" charset="0"/>
                        </a:rPr>
                        <a:t>Conforme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2125">
                <a:tc vMerge="1">
                  <a:txBody>
                    <a:bodyPr/>
                    <a:lstStyle/>
                    <a:p>
                      <a:endParaRPr lang="fr-CA"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CA"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Pourcentage de la superficie des classes d'âges 10 et 30 ayant fait l'objet de traitement d'éducation (éclaircie </a:t>
                      </a:r>
                      <a:r>
                        <a:rPr lang="fr-CA" sz="1000" b="0" i="0" u="none" strike="noStrike" kern="1200" baseline="0" dirty="0" err="1" smtClean="0">
                          <a:solidFill>
                            <a:schemeClr val="dk1"/>
                          </a:solidFill>
                          <a:latin typeface="+mn-lt"/>
                          <a:ea typeface="+mn-ea"/>
                          <a:cs typeface="Arial" panose="020B0604020202020204" pitchFamily="34" charset="0"/>
                        </a:rPr>
                        <a:t>précommerciale</a:t>
                      </a:r>
                      <a:r>
                        <a:rPr lang="fr-CA" sz="1000" b="0" i="0" u="none" strike="noStrike" kern="1200" baseline="0" dirty="0" smtClean="0">
                          <a:solidFill>
                            <a:schemeClr val="dk1"/>
                          </a:solidFill>
                          <a:latin typeface="+mn-lt"/>
                          <a:ea typeface="+mn-ea"/>
                          <a:cs typeface="Arial" panose="020B0604020202020204" pitchFamily="34" charset="0"/>
                        </a:rPr>
                        <a:t> et nettoiement) dans les territoires fauniques structurés surfaciques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Moins de 70 % à l’échelle des secteurs de suivis identifiés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dirty="0" smtClean="0">
                          <a:solidFill>
                            <a:schemeClr val="tx1"/>
                          </a:solidFill>
                          <a:latin typeface="+mn-lt"/>
                          <a:cs typeface="Arial" panose="020B0604020202020204" pitchFamily="34" charset="0"/>
                        </a:rPr>
                        <a:t>Conforme</a:t>
                      </a:r>
                      <a:endParaRPr lang="fr-CA" sz="1000" b="0" baseline="0" dirty="0" smtClean="0">
                        <a:solidFill>
                          <a:srgbClr val="FF0000"/>
                        </a:solidFill>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8655">
                <a:tc>
                  <a:txBody>
                    <a:bodyPr/>
                    <a:lstStyle/>
                    <a:p>
                      <a:r>
                        <a:rPr lang="fr-CA" sz="1000" dirty="0" smtClean="0">
                          <a:latin typeface="+mn-lt"/>
                          <a:cs typeface="Arial" panose="020B0604020202020204" pitchFamily="34" charset="0"/>
                        </a:rPr>
                        <a:t>Qualité de l’habitat</a:t>
                      </a:r>
                      <a:r>
                        <a:rPr lang="fr-CA" sz="1000" baseline="0" dirty="0" smtClean="0">
                          <a:latin typeface="+mn-lt"/>
                          <a:cs typeface="Arial" panose="020B0604020202020204" pitchFamily="34" charset="0"/>
                        </a:rPr>
                        <a:t> du lynx (suite)</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i="0" u="none" strike="noStrike" kern="1200" baseline="0" dirty="0" smtClean="0">
                          <a:solidFill>
                            <a:schemeClr val="dk1"/>
                          </a:solidFill>
                          <a:latin typeface="+mn-lt"/>
                          <a:ea typeface="+mn-ea"/>
                          <a:cs typeface="Arial" panose="020B0604020202020204" pitchFamily="34" charset="0"/>
                        </a:rPr>
                        <a:t>Prendre en compte les besoins particuliers du Lynx lors de l'élaboration des plans d'aménagement forestier intégré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smtClean="0">
                          <a:ln>
                            <a:noFill/>
                          </a:ln>
                          <a:solidFill>
                            <a:srgbClr val="2D2E83"/>
                          </a:solidFill>
                          <a:effectLst/>
                          <a:uLnTx/>
                          <a:uFillTx/>
                          <a:latin typeface="+mn-lt"/>
                          <a:ea typeface="+mn-ea"/>
                          <a:cs typeface="Arial" panose="020B0604020202020204" pitchFamily="34" charset="0"/>
                        </a:rPr>
                        <a:t>Pourcentage du territoire où la structure d’âge des forêts présente un degré d’altération faible ou modéré par rapport aux états de référence de la forêt naturelle (calculé sur la base des UTA)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Au moins 80 % de la superficie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dirty="0" smtClean="0">
                          <a:latin typeface="+mn-lt"/>
                          <a:cs typeface="Arial" panose="020B0604020202020204" pitchFamily="34" charset="0"/>
                        </a:rPr>
                        <a:t>Conforme</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rowSpan="2">
                  <a:txBody>
                    <a:bodyPr/>
                    <a:lstStyle/>
                    <a:p>
                      <a:r>
                        <a:rPr lang="fr-CA" sz="1000" dirty="0" smtClean="0">
                          <a:latin typeface="+mn-lt"/>
                          <a:cs typeface="Arial" panose="020B0604020202020204" pitchFamily="34" charset="0"/>
                        </a:rPr>
                        <a:t>Qualité de l’habitat de l’orignal</a:t>
                      </a:r>
                      <a:r>
                        <a:rPr lang="fr-CA" sz="1000" baseline="0" dirty="0" smtClean="0">
                          <a:latin typeface="+mn-lt"/>
                          <a:cs typeface="Arial" panose="020B0604020202020204" pitchFamily="34" charset="0"/>
                        </a:rPr>
                        <a:t> </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CA" sz="1000" b="0" i="0" u="none" strike="noStrike" kern="1200" baseline="0" dirty="0" smtClean="0">
                          <a:solidFill>
                            <a:schemeClr val="dk1"/>
                          </a:solidFill>
                          <a:latin typeface="+mn-lt"/>
                          <a:ea typeface="+mn-ea"/>
                          <a:cs typeface="Arial" panose="020B0604020202020204" pitchFamily="34" charset="0"/>
                        </a:rPr>
                        <a:t>Prendre en compte les besoins particuliers de l’orignal lors de l'élaboration des plans d'aménagement forestier intégré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dirty="0" smtClean="0">
                          <a:latin typeface="+mn-lt"/>
                          <a:cs typeface="Arial" panose="020B0604020202020204" pitchFamily="34" charset="0"/>
                        </a:rPr>
                        <a:t>Pourcentage</a:t>
                      </a:r>
                      <a:r>
                        <a:rPr lang="fr-CA" sz="1000" baseline="0" dirty="0" smtClean="0">
                          <a:latin typeface="+mn-lt"/>
                          <a:cs typeface="Arial" panose="020B0604020202020204" pitchFamily="34" charset="0"/>
                        </a:rPr>
                        <a:t> des peuplement d’alimentation</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Minimum 20 % dans 60 % des COS d’une UTA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baseline="0" dirty="0" smtClean="0">
                          <a:solidFill>
                            <a:srgbClr val="FF0000"/>
                          </a:solidFill>
                          <a:latin typeface="+mn-lt"/>
                          <a:cs typeface="Arial" panose="020B0604020202020204" pitchFamily="34" charset="0"/>
                        </a:rPr>
                        <a:t>UTA 3502 non conforme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vMerge="1">
                  <a:txBody>
                    <a:bodyPr/>
                    <a:lstStyle/>
                    <a:p>
                      <a:endParaRPr lang="fr-CA" sz="105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CA" sz="105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Pourcentage de peuplements d'alimentation dans les territoires fauniques structurés surfaciques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Minimum 20 % à l’échelle des secteurs de suivi identifiés dans les TFSS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baseline="0" dirty="0" smtClean="0">
                          <a:solidFill>
                            <a:srgbClr val="FF0000"/>
                          </a:solidFill>
                          <a:latin typeface="+mn-lt"/>
                          <a:cs typeface="Arial" panose="020B0604020202020204" pitchFamily="34" charset="0"/>
                        </a:rPr>
                        <a:t>Cinq secteurs non-conformes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80773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6751" y="750357"/>
            <a:ext cx="7886700" cy="346586"/>
          </a:xfrm>
        </p:spPr>
        <p:txBody>
          <a:bodyPr>
            <a:noAutofit/>
          </a:bodyPr>
          <a:lstStyle/>
          <a:p>
            <a:r>
              <a:rPr lang="fr-CA" sz="2400" dirty="0">
                <a:cs typeface="Arial" panose="020B0604020202020204" pitchFamily="34" charset="0"/>
              </a:rPr>
              <a:t>VOIC : Faunique, qualité de l’habitat de la gélinotte et du lynx</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52" y="1350982"/>
            <a:ext cx="8309499" cy="3954231"/>
          </a:xfrm>
          <a:prstGeom prst="rect">
            <a:avLst/>
          </a:prstGeom>
        </p:spPr>
      </p:pic>
    </p:spTree>
    <p:extLst>
      <p:ext uri="{BB962C8B-B14F-4D97-AF65-F5344CB8AC3E}">
        <p14:creationId xmlns:p14="http://schemas.microsoft.com/office/powerpoint/2010/main" val="5392627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6751" y="750357"/>
            <a:ext cx="7886700" cy="346586"/>
          </a:xfrm>
        </p:spPr>
        <p:txBody>
          <a:bodyPr>
            <a:noAutofit/>
          </a:bodyPr>
          <a:lstStyle/>
          <a:p>
            <a:r>
              <a:rPr lang="fr-CA" sz="2400" dirty="0">
                <a:cs typeface="Arial" panose="020B0604020202020204" pitchFamily="34" charset="0"/>
              </a:rPr>
              <a:t>VOIC : Faunique, qualité de l’habitat de la gélinotte et du lynx</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396" y="1271322"/>
            <a:ext cx="6115410" cy="4725544"/>
          </a:xfrm>
          <a:prstGeom prst="rect">
            <a:avLst/>
          </a:prstGeom>
        </p:spPr>
      </p:pic>
    </p:spTree>
    <p:extLst>
      <p:ext uri="{BB962C8B-B14F-4D97-AF65-F5344CB8AC3E}">
        <p14:creationId xmlns:p14="http://schemas.microsoft.com/office/powerpoint/2010/main" val="18173402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51" y="432786"/>
            <a:ext cx="7074197" cy="5466425"/>
          </a:xfrm>
          <a:prstGeom prst="rect">
            <a:avLst/>
          </a:prstGeom>
        </p:spPr>
      </p:pic>
      <p:sp>
        <p:nvSpPr>
          <p:cNvPr id="2" name="Titre 1"/>
          <p:cNvSpPr>
            <a:spLocks noGrp="1"/>
          </p:cNvSpPr>
          <p:nvPr>
            <p:ph type="title"/>
          </p:nvPr>
        </p:nvSpPr>
        <p:spPr>
          <a:xfrm>
            <a:off x="696751" y="750357"/>
            <a:ext cx="7886700" cy="346586"/>
          </a:xfrm>
        </p:spPr>
        <p:txBody>
          <a:bodyPr>
            <a:noAutofit/>
          </a:bodyPr>
          <a:lstStyle/>
          <a:p>
            <a:r>
              <a:rPr lang="fr-CA" sz="2400" dirty="0">
                <a:cs typeface="Arial" panose="020B0604020202020204" pitchFamily="34" charset="0"/>
              </a:rPr>
              <a:t>VOIC : Faunique, qualité de l’habitat de la gélinotte et du lynx</a:t>
            </a:r>
          </a:p>
        </p:txBody>
      </p:sp>
    </p:spTree>
    <p:extLst>
      <p:ext uri="{BB962C8B-B14F-4D97-AF65-F5344CB8AC3E}">
        <p14:creationId xmlns:p14="http://schemas.microsoft.com/office/powerpoint/2010/main" val="1805046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custDataLst>
              <p:tags r:id="rId1"/>
            </p:custDataLst>
          </p:nvPr>
        </p:nvSpPr>
        <p:spPr>
          <a:xfrm>
            <a:off x="3275410" y="1107283"/>
            <a:ext cx="4171950" cy="756047"/>
          </a:xfrm>
          <a:prstGeom prst="rect">
            <a:avLst/>
          </a:prstGeom>
        </p:spPr>
        <p:txBody>
          <a:bodyPr/>
          <a:lstStyle>
            <a:lvl1pPr algn="l" rtl="0" eaLnBrk="0" fontAlgn="base" hangingPunct="0">
              <a:spcBef>
                <a:spcPct val="0"/>
              </a:spcBef>
              <a:spcAft>
                <a:spcPct val="0"/>
              </a:spcAft>
              <a:defRPr sz="4400" kern="1200" cap="all">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anose="020F0502020204030204" pitchFamily="34" charset="0"/>
              </a:defRPr>
            </a:lvl2pPr>
            <a:lvl3pPr algn="l" rtl="0" eaLnBrk="0" fontAlgn="base" hangingPunct="0">
              <a:spcBef>
                <a:spcPct val="0"/>
              </a:spcBef>
              <a:spcAft>
                <a:spcPct val="0"/>
              </a:spcAft>
              <a:defRPr sz="4400">
                <a:solidFill>
                  <a:schemeClr val="tx1"/>
                </a:solidFill>
                <a:latin typeface="Calibri" panose="020F0502020204030204" pitchFamily="34" charset="0"/>
              </a:defRPr>
            </a:lvl3pPr>
            <a:lvl4pPr algn="l" rtl="0" eaLnBrk="0" fontAlgn="base" hangingPunct="0">
              <a:spcBef>
                <a:spcPct val="0"/>
              </a:spcBef>
              <a:spcAft>
                <a:spcPct val="0"/>
              </a:spcAft>
              <a:defRPr sz="4400">
                <a:solidFill>
                  <a:schemeClr val="tx1"/>
                </a:solidFill>
                <a:latin typeface="Calibri" panose="020F0502020204030204" pitchFamily="34" charset="0"/>
              </a:defRPr>
            </a:lvl4pPr>
            <a:lvl5pPr algn="l"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eaLnBrk="1" hangingPunct="1">
              <a:lnSpc>
                <a:spcPct val="90000"/>
              </a:lnSpc>
              <a:defRPr/>
            </a:pPr>
            <a:endParaRPr lang="fr-CA" altLang="fr-FR" sz="1350" b="1" dirty="0">
              <a:solidFill>
                <a:srgbClr val="669900"/>
              </a:solidFill>
              <a:latin typeface="Arial" panose="020B0604020202020204" pitchFamily="34" charset="0"/>
              <a:ea typeface="ＭＳ Ｐゴシック" panose="020B0600070205080204" pitchFamily="34" charset="-128"/>
            </a:endParaRPr>
          </a:p>
        </p:txBody>
      </p:sp>
      <p:sp>
        <p:nvSpPr>
          <p:cNvPr id="7" name="Titre 2"/>
          <p:cNvSpPr txBox="1">
            <a:spLocks/>
          </p:cNvSpPr>
          <p:nvPr/>
        </p:nvSpPr>
        <p:spPr>
          <a:xfrm>
            <a:off x="675132" y="505316"/>
            <a:ext cx="7886700" cy="412955"/>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fr-CA" sz="2400" dirty="0">
                <a:cs typeface="Arial" panose="020B0604020202020204" pitchFamily="34" charset="0"/>
              </a:rPr>
              <a:t>VOIC : Fauniques</a:t>
            </a:r>
          </a:p>
        </p:txBody>
      </p:sp>
      <p:graphicFrame>
        <p:nvGraphicFramePr>
          <p:cNvPr id="2" name="Tableau 1"/>
          <p:cNvGraphicFramePr>
            <a:graphicFrameLocks noGrp="1"/>
          </p:cNvGraphicFramePr>
          <p:nvPr>
            <p:extLst>
              <p:ext uri="{D42A27DB-BD31-4B8C-83A1-F6EECF244321}">
                <p14:modId xmlns:p14="http://schemas.microsoft.com/office/powerpoint/2010/main" val="183168564"/>
              </p:ext>
            </p:extLst>
          </p:nvPr>
        </p:nvGraphicFramePr>
        <p:xfrm>
          <a:off x="439673" y="938761"/>
          <a:ext cx="8357618" cy="4979670"/>
        </p:xfrm>
        <a:graphic>
          <a:graphicData uri="http://schemas.openxmlformats.org/drawingml/2006/table">
            <a:tbl>
              <a:tblPr firstRow="1" bandRow="1">
                <a:tableStyleId>{793D81CF-94F2-401A-BA57-92F5A7B2D0C5}</a:tableStyleId>
              </a:tblPr>
              <a:tblGrid>
                <a:gridCol w="1246252"/>
                <a:gridCol w="1457325"/>
                <a:gridCol w="2310994"/>
                <a:gridCol w="1137056"/>
                <a:gridCol w="2205991"/>
              </a:tblGrid>
              <a:tr h="278130">
                <a:tc>
                  <a:txBody>
                    <a:bodyPr/>
                    <a:lstStyle/>
                    <a:p>
                      <a:pPr algn="ctr"/>
                      <a:r>
                        <a:rPr lang="fr-CA" sz="1000" dirty="0" smtClean="0">
                          <a:latin typeface="+mn-lt"/>
                          <a:cs typeface="Arial" panose="020B0604020202020204" pitchFamily="34" charset="0"/>
                        </a:rPr>
                        <a:t>Enjeu</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latin typeface="+mn-lt"/>
                          <a:cs typeface="Arial" panose="020B0604020202020204" pitchFamily="34" charset="0"/>
                        </a:rPr>
                        <a:t>Objectif</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latin typeface="+mn-lt"/>
                          <a:cs typeface="Arial" panose="020B0604020202020204" pitchFamily="34" charset="0"/>
                        </a:rPr>
                        <a:t>Indicateur</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latin typeface="+mn-lt"/>
                          <a:cs typeface="Arial" panose="020B0604020202020204" pitchFamily="34" charset="0"/>
                        </a:rPr>
                        <a:t>Cible</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latin typeface="+mn-lt"/>
                          <a:cs typeface="Arial" panose="020B0604020202020204" pitchFamily="34" charset="0"/>
                        </a:rPr>
                        <a:t>Résultat</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8625">
                <a:tc rowSpan="3">
                  <a:txBody>
                    <a:bodyPr/>
                    <a:lstStyle/>
                    <a:p>
                      <a:r>
                        <a:rPr lang="fr-CA" sz="1000" b="0" i="0" u="none" strike="noStrike" kern="1200" baseline="0" dirty="0" smtClean="0">
                          <a:solidFill>
                            <a:schemeClr val="bg1">
                              <a:lumMod val="75000"/>
                            </a:schemeClr>
                          </a:solidFill>
                          <a:latin typeface="+mn-lt"/>
                          <a:ea typeface="+mn-ea"/>
                          <a:cs typeface="Arial" panose="020B0604020202020204" pitchFamily="34" charset="0"/>
                        </a:rPr>
                        <a:t>Qualité de l'habitat de la gélinotte huppée</a:t>
                      </a:r>
                    </a:p>
                    <a:p>
                      <a:endParaRPr lang="fr-CA" sz="1000" b="0" i="0" u="none" strike="noStrike" kern="1200" baseline="0" dirty="0" smtClean="0">
                        <a:solidFill>
                          <a:schemeClr val="bg1">
                            <a:lumMod val="75000"/>
                          </a:schemeClr>
                        </a:solidFill>
                        <a:latin typeface="+mn-lt"/>
                        <a:ea typeface="+mn-ea"/>
                        <a:cs typeface="Arial" panose="020B0604020202020204" pitchFamily="34" charset="0"/>
                      </a:endParaRPr>
                    </a:p>
                    <a:p>
                      <a:r>
                        <a:rPr lang="fr-CA" sz="1000" b="0" i="0" u="none" strike="noStrike" kern="1200" baseline="0" dirty="0" smtClean="0">
                          <a:solidFill>
                            <a:schemeClr val="bg1">
                              <a:lumMod val="75000"/>
                            </a:schemeClr>
                          </a:solidFill>
                          <a:latin typeface="+mn-lt"/>
                          <a:ea typeface="+mn-ea"/>
                          <a:cs typeface="Arial" panose="020B0604020202020204" pitchFamily="34" charset="0"/>
                        </a:rPr>
                        <a:t>Qualité de l’habitat du lynx	</a:t>
                      </a:r>
                    </a:p>
                    <a:p>
                      <a:endParaRPr lang="fr-CA" sz="1000" dirty="0">
                        <a:solidFill>
                          <a:schemeClr val="bg1">
                            <a:lumMod val="75000"/>
                          </a:schemeClr>
                        </a:solidFill>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fr-CA" sz="1000" b="0" i="0" u="none" strike="noStrike" kern="1200" baseline="0" dirty="0" smtClean="0">
                          <a:solidFill>
                            <a:schemeClr val="bg1">
                              <a:lumMod val="75000"/>
                            </a:schemeClr>
                          </a:solidFill>
                          <a:latin typeface="+mn-lt"/>
                          <a:ea typeface="+mn-ea"/>
                          <a:cs typeface="Arial" panose="020B0604020202020204" pitchFamily="34" charset="0"/>
                        </a:rPr>
                        <a:t>Prendre en compte les besoins particuliers de la gélinotte huppée lors de l'élaboration des plans d'aménagement forestier intégré </a:t>
                      </a:r>
                    </a:p>
                    <a:p>
                      <a:endParaRPr lang="fr-CA" sz="1000" b="0" i="0" u="none" strike="noStrike" kern="1200" baseline="0" dirty="0" smtClean="0">
                        <a:solidFill>
                          <a:schemeClr val="bg1">
                            <a:lumMod val="75000"/>
                          </a:schemeClr>
                        </a:solidFill>
                        <a:latin typeface="+mn-lt"/>
                        <a:ea typeface="+mn-ea"/>
                        <a:cs typeface="Arial" panose="020B0604020202020204" pitchFamily="34" charset="0"/>
                      </a:endParaRPr>
                    </a:p>
                    <a:p>
                      <a:r>
                        <a:rPr lang="fr-CA" sz="1000" b="0" i="0" u="none" strike="noStrike" kern="1200" baseline="0" dirty="0" smtClean="0">
                          <a:solidFill>
                            <a:schemeClr val="bg1">
                              <a:lumMod val="75000"/>
                            </a:schemeClr>
                          </a:solidFill>
                          <a:latin typeface="+mn-lt"/>
                          <a:ea typeface="+mn-ea"/>
                          <a:cs typeface="Arial" panose="020B0604020202020204" pitchFamily="34" charset="0"/>
                        </a:rPr>
                        <a:t>Prendre en compte les besoins particuliers du Lynx lors de l'élaboration des plans d'aménagement forestier intégré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bg1">
                              <a:lumMod val="75000"/>
                            </a:schemeClr>
                          </a:solidFill>
                          <a:latin typeface="+mn-lt"/>
                          <a:ea typeface="+mn-ea"/>
                          <a:cs typeface="Arial" panose="020B0604020202020204" pitchFamily="34" charset="0"/>
                        </a:rPr>
                        <a:t>Pourcentage des superficies traitées (éclaircie </a:t>
                      </a:r>
                      <a:r>
                        <a:rPr lang="fr-CA" sz="1000" b="0" i="0" u="none" strike="noStrike" kern="1200" baseline="0" dirty="0" err="1" smtClean="0">
                          <a:solidFill>
                            <a:schemeClr val="bg1">
                              <a:lumMod val="75000"/>
                            </a:schemeClr>
                          </a:solidFill>
                          <a:latin typeface="+mn-lt"/>
                          <a:ea typeface="+mn-ea"/>
                          <a:cs typeface="Arial" panose="020B0604020202020204" pitchFamily="34" charset="0"/>
                        </a:rPr>
                        <a:t>précommerciale</a:t>
                      </a:r>
                      <a:r>
                        <a:rPr lang="fr-CA" sz="1000" b="0" i="0" u="none" strike="noStrike" kern="1200" baseline="0" dirty="0" smtClean="0">
                          <a:solidFill>
                            <a:schemeClr val="bg1">
                              <a:lumMod val="75000"/>
                            </a:schemeClr>
                          </a:solidFill>
                          <a:latin typeface="+mn-lt"/>
                          <a:ea typeface="+mn-ea"/>
                          <a:cs typeface="Arial" panose="020B0604020202020204" pitchFamily="34" charset="0"/>
                        </a:rPr>
                        <a:t> et nettoiement) avec modalité de mitigation faunique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dirty="0" smtClean="0">
                          <a:solidFill>
                            <a:schemeClr val="bg1">
                              <a:lumMod val="75000"/>
                            </a:schemeClr>
                          </a:solidFill>
                          <a:latin typeface="+mn-lt"/>
                          <a:cs typeface="Arial" panose="020B0604020202020204" pitchFamily="34" charset="0"/>
                        </a:rPr>
                        <a:t>100 % </a:t>
                      </a:r>
                      <a:endParaRPr lang="fr-CA" sz="1000" dirty="0">
                        <a:solidFill>
                          <a:schemeClr val="bg1">
                            <a:lumMod val="75000"/>
                          </a:schemeClr>
                        </a:solidFill>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dirty="0" smtClean="0">
                          <a:solidFill>
                            <a:schemeClr val="bg1">
                              <a:lumMod val="75000"/>
                            </a:schemeClr>
                          </a:solidFill>
                          <a:latin typeface="+mn-lt"/>
                          <a:cs typeface="Arial" panose="020B0604020202020204" pitchFamily="34" charset="0"/>
                        </a:rPr>
                        <a:t>Applicable à la PRAN seulement</a:t>
                      </a:r>
                      <a:endParaRPr lang="fr-CA" sz="1000" dirty="0">
                        <a:solidFill>
                          <a:schemeClr val="bg1">
                            <a:lumMod val="75000"/>
                          </a:schemeClr>
                        </a:solidFill>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vMerge="1">
                  <a:txBody>
                    <a:bodyPr/>
                    <a:lstStyle/>
                    <a:p>
                      <a:endParaRPr lang="fr-CA"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CA"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bg1">
                              <a:lumMod val="75000"/>
                            </a:schemeClr>
                          </a:solidFill>
                          <a:latin typeface="+mn-lt"/>
                          <a:ea typeface="+mn-ea"/>
                          <a:cs typeface="Arial" panose="020B0604020202020204" pitchFamily="34" charset="0"/>
                        </a:rPr>
                        <a:t>Pourcentage de la superficie des classes d'âge 10 et 30 ayant fait l'objet de traitement d'éducation (éclaircie </a:t>
                      </a:r>
                      <a:r>
                        <a:rPr lang="fr-CA" sz="1000" b="0" i="0" u="none" strike="noStrike" kern="1200" baseline="0" dirty="0" err="1" smtClean="0">
                          <a:solidFill>
                            <a:schemeClr val="bg1">
                              <a:lumMod val="75000"/>
                            </a:schemeClr>
                          </a:solidFill>
                          <a:latin typeface="+mn-lt"/>
                          <a:ea typeface="+mn-ea"/>
                          <a:cs typeface="Arial" panose="020B0604020202020204" pitchFamily="34" charset="0"/>
                        </a:rPr>
                        <a:t>précommerciale</a:t>
                      </a:r>
                      <a:r>
                        <a:rPr lang="fr-CA" sz="1000" b="0" i="0" u="none" strike="noStrike" kern="1200" baseline="0" dirty="0" smtClean="0">
                          <a:solidFill>
                            <a:schemeClr val="bg1">
                              <a:lumMod val="75000"/>
                            </a:schemeClr>
                          </a:solidFill>
                          <a:latin typeface="+mn-lt"/>
                          <a:ea typeface="+mn-ea"/>
                          <a:cs typeface="Arial" panose="020B0604020202020204" pitchFamily="34" charset="0"/>
                        </a:rPr>
                        <a:t> et nettoiement)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bg1">
                              <a:lumMod val="75000"/>
                            </a:schemeClr>
                          </a:solidFill>
                          <a:latin typeface="+mn-lt"/>
                          <a:ea typeface="+mn-ea"/>
                          <a:cs typeface="Arial" panose="020B0604020202020204" pitchFamily="34" charset="0"/>
                        </a:rPr>
                        <a:t>Moins de 70 % dans 60 % des COS d’une UTA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dirty="0" smtClean="0">
                          <a:solidFill>
                            <a:schemeClr val="bg1">
                              <a:lumMod val="75000"/>
                            </a:schemeClr>
                          </a:solidFill>
                          <a:latin typeface="+mn-lt"/>
                          <a:cs typeface="Arial" panose="020B0604020202020204" pitchFamily="34" charset="0"/>
                        </a:rPr>
                        <a:t>Conforme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2125">
                <a:tc vMerge="1">
                  <a:txBody>
                    <a:bodyPr/>
                    <a:lstStyle/>
                    <a:p>
                      <a:endParaRPr lang="fr-CA"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CA" sz="10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bg1">
                              <a:lumMod val="75000"/>
                            </a:schemeClr>
                          </a:solidFill>
                          <a:latin typeface="+mn-lt"/>
                          <a:ea typeface="+mn-ea"/>
                          <a:cs typeface="Arial" panose="020B0604020202020204" pitchFamily="34" charset="0"/>
                        </a:rPr>
                        <a:t>Pourcentage de la superficie des classes d'âges 10 et 30 ayant fait l'objet de traitement d'éducation (éclaircie </a:t>
                      </a:r>
                      <a:r>
                        <a:rPr lang="fr-CA" sz="1000" b="0" i="0" u="none" strike="noStrike" kern="1200" baseline="0" dirty="0" err="1" smtClean="0">
                          <a:solidFill>
                            <a:schemeClr val="bg1">
                              <a:lumMod val="75000"/>
                            </a:schemeClr>
                          </a:solidFill>
                          <a:latin typeface="+mn-lt"/>
                          <a:ea typeface="+mn-ea"/>
                          <a:cs typeface="Arial" panose="020B0604020202020204" pitchFamily="34" charset="0"/>
                        </a:rPr>
                        <a:t>précommerciale</a:t>
                      </a:r>
                      <a:r>
                        <a:rPr lang="fr-CA" sz="1000" b="0" i="0" u="none" strike="noStrike" kern="1200" baseline="0" dirty="0" smtClean="0">
                          <a:solidFill>
                            <a:schemeClr val="bg1">
                              <a:lumMod val="75000"/>
                            </a:schemeClr>
                          </a:solidFill>
                          <a:latin typeface="+mn-lt"/>
                          <a:ea typeface="+mn-ea"/>
                          <a:cs typeface="Arial" panose="020B0604020202020204" pitchFamily="34" charset="0"/>
                        </a:rPr>
                        <a:t> et nettoiement) dans les territoires fauniques structurés surfaciques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bg1">
                              <a:lumMod val="75000"/>
                            </a:schemeClr>
                          </a:solidFill>
                          <a:latin typeface="+mn-lt"/>
                          <a:ea typeface="+mn-ea"/>
                          <a:cs typeface="Arial" panose="020B0604020202020204" pitchFamily="34" charset="0"/>
                        </a:rPr>
                        <a:t>Moins de 70 % à l’échelle des secteurs de suivis identifiés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dirty="0" smtClean="0">
                          <a:solidFill>
                            <a:schemeClr val="bg1">
                              <a:lumMod val="75000"/>
                            </a:schemeClr>
                          </a:solidFill>
                          <a:latin typeface="+mn-lt"/>
                          <a:cs typeface="Arial" panose="020B0604020202020204" pitchFamily="34" charset="0"/>
                        </a:rPr>
                        <a:t>Conforme</a:t>
                      </a:r>
                      <a:endParaRPr lang="fr-CA" sz="1000" b="0" baseline="0" dirty="0" smtClean="0">
                        <a:solidFill>
                          <a:schemeClr val="bg1">
                            <a:lumMod val="75000"/>
                          </a:schemeClr>
                        </a:solidFill>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8655">
                <a:tc>
                  <a:txBody>
                    <a:bodyPr/>
                    <a:lstStyle/>
                    <a:p>
                      <a:r>
                        <a:rPr lang="fr-CA" sz="1000" dirty="0" smtClean="0">
                          <a:solidFill>
                            <a:schemeClr val="bg1">
                              <a:lumMod val="75000"/>
                            </a:schemeClr>
                          </a:solidFill>
                          <a:latin typeface="+mn-lt"/>
                          <a:cs typeface="Arial" panose="020B0604020202020204" pitchFamily="34" charset="0"/>
                        </a:rPr>
                        <a:t>Qualité de l’habitat</a:t>
                      </a:r>
                      <a:r>
                        <a:rPr lang="fr-CA" sz="1000" baseline="0" dirty="0" smtClean="0">
                          <a:solidFill>
                            <a:schemeClr val="bg1">
                              <a:lumMod val="75000"/>
                            </a:schemeClr>
                          </a:solidFill>
                          <a:latin typeface="+mn-lt"/>
                          <a:cs typeface="Arial" panose="020B0604020202020204" pitchFamily="34" charset="0"/>
                        </a:rPr>
                        <a:t> du lynx (suite)</a:t>
                      </a:r>
                      <a:endParaRPr lang="fr-CA" sz="1000" dirty="0">
                        <a:solidFill>
                          <a:schemeClr val="bg1">
                            <a:lumMod val="75000"/>
                          </a:schemeClr>
                        </a:solidFill>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i="0" u="none" strike="noStrike" kern="1200" baseline="0" dirty="0" smtClean="0">
                          <a:solidFill>
                            <a:schemeClr val="bg1">
                              <a:lumMod val="75000"/>
                            </a:schemeClr>
                          </a:solidFill>
                          <a:latin typeface="+mn-lt"/>
                          <a:ea typeface="+mn-ea"/>
                          <a:cs typeface="Arial" panose="020B0604020202020204" pitchFamily="34" charset="0"/>
                        </a:rPr>
                        <a:t>Prendre en compte les besoins particuliers du Lynx lors de l'élaboration des plans d'aménagement forestier intégré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0" u="none" strike="noStrike" kern="1200" cap="none" spc="0" normalizeH="0" baseline="0" noProof="0" dirty="0" smtClean="0">
                          <a:ln>
                            <a:noFill/>
                          </a:ln>
                          <a:solidFill>
                            <a:schemeClr val="bg1">
                              <a:lumMod val="75000"/>
                            </a:schemeClr>
                          </a:solidFill>
                          <a:effectLst/>
                          <a:uLnTx/>
                          <a:uFillTx/>
                          <a:latin typeface="+mn-lt"/>
                          <a:ea typeface="+mn-ea"/>
                          <a:cs typeface="Arial" panose="020B0604020202020204" pitchFamily="34" charset="0"/>
                        </a:rPr>
                        <a:t>Pourcentage du territoire où la structure d’âge des forêts présente un degré d’altération faible ou modéré par rapport aux états de référence de la forêt naturelle (calculé sur la base des UTA)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bg1">
                              <a:lumMod val="75000"/>
                            </a:schemeClr>
                          </a:solidFill>
                          <a:latin typeface="+mn-lt"/>
                          <a:ea typeface="+mn-ea"/>
                          <a:cs typeface="Arial" panose="020B0604020202020204" pitchFamily="34" charset="0"/>
                        </a:rPr>
                        <a:t>Au moins 80 % de la superficie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dirty="0" smtClean="0">
                          <a:solidFill>
                            <a:schemeClr val="bg1">
                              <a:lumMod val="75000"/>
                            </a:schemeClr>
                          </a:solidFill>
                          <a:latin typeface="+mn-lt"/>
                          <a:cs typeface="Arial" panose="020B0604020202020204" pitchFamily="34" charset="0"/>
                        </a:rPr>
                        <a:t>Conforme</a:t>
                      </a:r>
                      <a:endParaRPr lang="fr-CA" sz="1000" dirty="0">
                        <a:solidFill>
                          <a:schemeClr val="bg1">
                            <a:lumMod val="75000"/>
                          </a:schemeClr>
                        </a:solidFill>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rowSpan="2">
                  <a:txBody>
                    <a:bodyPr/>
                    <a:lstStyle/>
                    <a:p>
                      <a:r>
                        <a:rPr lang="fr-CA" sz="1000" dirty="0" smtClean="0">
                          <a:latin typeface="+mn-lt"/>
                          <a:cs typeface="Arial" panose="020B0604020202020204" pitchFamily="34" charset="0"/>
                        </a:rPr>
                        <a:t>Qualité de l’habitat de l’orignal</a:t>
                      </a:r>
                      <a:r>
                        <a:rPr lang="fr-CA" sz="1000" baseline="0" dirty="0" smtClean="0">
                          <a:latin typeface="+mn-lt"/>
                          <a:cs typeface="Arial" panose="020B0604020202020204" pitchFamily="34" charset="0"/>
                        </a:rPr>
                        <a:t> </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CA" sz="1000" b="0" i="0" u="none" strike="noStrike" kern="1200" baseline="0" dirty="0" smtClean="0">
                          <a:solidFill>
                            <a:schemeClr val="dk1"/>
                          </a:solidFill>
                          <a:latin typeface="+mn-lt"/>
                          <a:ea typeface="+mn-ea"/>
                          <a:cs typeface="Arial" panose="020B0604020202020204" pitchFamily="34" charset="0"/>
                        </a:rPr>
                        <a:t>Prendre en compte les besoins particuliers de l’orignal lors de l'élaboration des plans d'aménagement forestier intégré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dirty="0" smtClean="0">
                          <a:latin typeface="+mn-lt"/>
                          <a:cs typeface="Arial" panose="020B0604020202020204" pitchFamily="34" charset="0"/>
                        </a:rPr>
                        <a:t>Pourcentage</a:t>
                      </a:r>
                      <a:r>
                        <a:rPr lang="fr-CA" sz="1000" baseline="0" dirty="0" smtClean="0">
                          <a:latin typeface="+mn-lt"/>
                          <a:cs typeface="Arial" panose="020B0604020202020204" pitchFamily="34" charset="0"/>
                        </a:rPr>
                        <a:t> des peuplement d’alimentation</a:t>
                      </a:r>
                      <a:endParaRPr lang="fr-CA" sz="100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Minimum 20 % dans 60 % des COS d’une UTA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baseline="0" dirty="0" smtClean="0">
                          <a:solidFill>
                            <a:srgbClr val="FF0000"/>
                          </a:solidFill>
                          <a:latin typeface="+mn-lt"/>
                          <a:cs typeface="Arial" panose="020B0604020202020204" pitchFamily="34" charset="0"/>
                        </a:rPr>
                        <a:t>UTA 3502 non conforme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vMerge="1">
                  <a:txBody>
                    <a:bodyPr/>
                    <a:lstStyle/>
                    <a:p>
                      <a:endParaRPr lang="fr-CA" sz="105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CA" sz="105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Pourcentage de peuplements d'alimentation dans les territoires fauniques structurés surfaciques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b="0" i="0" u="none" strike="noStrike" kern="1200" baseline="0" dirty="0" smtClean="0">
                          <a:solidFill>
                            <a:schemeClr val="dk1"/>
                          </a:solidFill>
                          <a:latin typeface="+mn-lt"/>
                          <a:ea typeface="+mn-ea"/>
                          <a:cs typeface="Arial" panose="020B0604020202020204" pitchFamily="34" charset="0"/>
                        </a:rPr>
                        <a:t>Minimum 20 % à l’échelle des secteurs de suivi identifiés dans les TFSS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00" b="1" baseline="0" dirty="0" smtClean="0">
                          <a:solidFill>
                            <a:srgbClr val="FF0000"/>
                          </a:solidFill>
                          <a:latin typeface="+mn-lt"/>
                          <a:cs typeface="Arial" panose="020B0604020202020204" pitchFamily="34" charset="0"/>
                        </a:rPr>
                        <a:t>Deux secteurs non-conformes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8942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4" y="-53515"/>
            <a:ext cx="8254927" cy="6378807"/>
          </a:xfrm>
          <a:prstGeom prst="rect">
            <a:avLst/>
          </a:prstGeom>
        </p:spPr>
      </p:pic>
      <p:sp>
        <p:nvSpPr>
          <p:cNvPr id="2" name="Titre 1"/>
          <p:cNvSpPr>
            <a:spLocks noGrp="1"/>
          </p:cNvSpPr>
          <p:nvPr>
            <p:ph type="title"/>
          </p:nvPr>
        </p:nvSpPr>
        <p:spPr/>
        <p:txBody>
          <a:bodyPr>
            <a:noAutofit/>
          </a:bodyPr>
          <a:lstStyle/>
          <a:p>
            <a:r>
              <a:rPr lang="fr-CA" sz="2400" dirty="0" smtClean="0">
                <a:cs typeface="Arial" panose="020B0604020202020204" pitchFamily="34" charset="0"/>
              </a:rPr>
              <a:t>VOIC: Faunique, Qualité de l’habitat de l’orignal</a:t>
            </a:r>
            <a:endParaRPr lang="fr-CA" sz="2400" dirty="0">
              <a:cs typeface="Arial" panose="020B060402020202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2826885095"/>
              </p:ext>
            </p:extLst>
          </p:nvPr>
        </p:nvGraphicFramePr>
        <p:xfrm>
          <a:off x="3366980" y="4453645"/>
          <a:ext cx="2108200" cy="1343025"/>
        </p:xfrm>
        <a:graphic>
          <a:graphicData uri="http://schemas.openxmlformats.org/drawingml/2006/table">
            <a:tbl>
              <a:tblPr/>
              <a:tblGrid>
                <a:gridCol w="762000"/>
                <a:gridCol w="1346200"/>
              </a:tblGrid>
              <a:tr h="190500">
                <a:tc>
                  <a:txBody>
                    <a:bodyPr/>
                    <a:lstStyle/>
                    <a:p>
                      <a:pPr algn="ctr" fontAlgn="ctr"/>
                      <a:r>
                        <a:rPr lang="fr-CA" sz="1100" b="0" i="0" u="none" strike="noStrike" dirty="0">
                          <a:solidFill>
                            <a:srgbClr val="000000"/>
                          </a:solidFill>
                          <a:effectLst/>
                          <a:latin typeface="Calibri" panose="020F0502020204030204" pitchFamily="34" charset="0"/>
                        </a:rPr>
                        <a:t>UTA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fr-CA" sz="1100" b="0" i="0" u="none" strike="noStrike">
                          <a:solidFill>
                            <a:srgbClr val="000000"/>
                          </a:solidFill>
                          <a:effectLst/>
                          <a:latin typeface="Calibri" panose="020F0502020204030204" pitchFamily="34" charset="0"/>
                        </a:rPr>
                        <a:t>&gt;60% COS conformes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ctr" fontAlgn="ctr"/>
                      <a:r>
                        <a:rPr lang="fr-CA" sz="1100" b="0" i="0" u="none" strike="noStrike" dirty="0">
                          <a:solidFill>
                            <a:srgbClr val="000000"/>
                          </a:solidFill>
                          <a:effectLst/>
                          <a:latin typeface="Calibri" panose="020F0502020204030204" pitchFamily="34" charset="0"/>
                        </a:rPr>
                        <a:t>3401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CA" sz="1100" b="0" i="0" u="none" strike="noStrike" dirty="0" smtClean="0">
                          <a:solidFill>
                            <a:srgbClr val="000000"/>
                          </a:solidFill>
                          <a:effectLst/>
                          <a:latin typeface="Calibri" panose="020F0502020204030204" pitchFamily="34" charset="0"/>
                        </a:rPr>
                        <a:t>97</a:t>
                      </a:r>
                      <a:endParaRPr lang="fr-CA"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90500">
                <a:tc>
                  <a:txBody>
                    <a:bodyPr/>
                    <a:lstStyle/>
                    <a:p>
                      <a:pPr algn="ctr" fontAlgn="ctr"/>
                      <a:r>
                        <a:rPr lang="fr-CA" sz="1100" b="0" i="0" u="none" strike="noStrike">
                          <a:solidFill>
                            <a:srgbClr val="000000"/>
                          </a:solidFill>
                          <a:effectLst/>
                          <a:latin typeface="Calibri" panose="020F0502020204030204" pitchFamily="34" charset="0"/>
                        </a:rPr>
                        <a:t>3402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CA" sz="1100" b="0" i="0" u="none" strike="noStrike" dirty="0" smtClean="0">
                          <a:solidFill>
                            <a:srgbClr val="000000"/>
                          </a:solidFill>
                          <a:effectLst/>
                          <a:latin typeface="Calibri" panose="020F0502020204030204" pitchFamily="34" charset="0"/>
                        </a:rPr>
                        <a:t>100</a:t>
                      </a:r>
                      <a:endParaRPr lang="fr-CA"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90500">
                <a:tc>
                  <a:txBody>
                    <a:bodyPr/>
                    <a:lstStyle/>
                    <a:p>
                      <a:pPr algn="ctr" fontAlgn="ctr"/>
                      <a:r>
                        <a:rPr lang="fr-CA" sz="1100" b="0" i="0" u="none" strike="noStrike">
                          <a:solidFill>
                            <a:srgbClr val="000000"/>
                          </a:solidFill>
                          <a:effectLst/>
                          <a:latin typeface="Calibri" panose="020F0502020204030204" pitchFamily="34" charset="0"/>
                        </a:rPr>
                        <a:t>3501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CA" sz="1100" b="0" i="0" u="none" strike="noStrike" dirty="0" smtClean="0">
                          <a:solidFill>
                            <a:srgbClr val="000000"/>
                          </a:solidFill>
                          <a:effectLst/>
                          <a:latin typeface="Calibri" panose="020F0502020204030204" pitchFamily="34" charset="0"/>
                        </a:rPr>
                        <a:t>77</a:t>
                      </a:r>
                      <a:endParaRPr lang="fr-CA"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90500">
                <a:tc>
                  <a:txBody>
                    <a:bodyPr/>
                    <a:lstStyle/>
                    <a:p>
                      <a:pPr algn="ctr" fontAlgn="ctr"/>
                      <a:r>
                        <a:rPr lang="fr-CA" sz="1100" b="0" i="0" u="none" strike="noStrike" dirty="0">
                          <a:solidFill>
                            <a:srgbClr val="000000"/>
                          </a:solidFill>
                          <a:effectLst/>
                          <a:latin typeface="Calibri" panose="020F0502020204030204" pitchFamily="34" charset="0"/>
                        </a:rPr>
                        <a:t>3502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CA" sz="1100" b="0" i="0" u="none" strike="noStrike" dirty="0" smtClean="0">
                          <a:solidFill>
                            <a:srgbClr val="000000"/>
                          </a:solidFill>
                          <a:effectLst/>
                          <a:latin typeface="Calibri" panose="020F0502020204030204" pitchFamily="34" charset="0"/>
                        </a:rPr>
                        <a:t>57</a:t>
                      </a:r>
                      <a:endParaRPr lang="fr-CA"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190500">
                <a:tc>
                  <a:txBody>
                    <a:bodyPr/>
                    <a:lstStyle/>
                    <a:p>
                      <a:pPr algn="ctr" fontAlgn="ctr"/>
                      <a:r>
                        <a:rPr lang="fr-CA" sz="1100" b="0" i="0" u="none" strike="noStrike" dirty="0">
                          <a:solidFill>
                            <a:srgbClr val="000000"/>
                          </a:solidFill>
                          <a:effectLst/>
                          <a:latin typeface="Calibri" panose="020F0502020204030204" pitchFamily="34" charset="0"/>
                        </a:rPr>
                        <a:t>3503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CA" sz="1100" b="0" i="0" u="none" strike="noStrike" dirty="0" smtClean="0">
                          <a:solidFill>
                            <a:srgbClr val="000000"/>
                          </a:solidFill>
                          <a:effectLst/>
                          <a:latin typeface="Calibri" panose="020F0502020204030204" pitchFamily="34" charset="0"/>
                        </a:rPr>
                        <a:t>91</a:t>
                      </a:r>
                      <a:endParaRPr lang="fr-CA"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00025">
                <a:tc>
                  <a:txBody>
                    <a:bodyPr/>
                    <a:lstStyle/>
                    <a:p>
                      <a:pPr algn="ctr" fontAlgn="ctr"/>
                      <a:r>
                        <a:rPr lang="fr-CA" sz="1100" b="0" i="0" u="none" strike="noStrike" dirty="0">
                          <a:solidFill>
                            <a:srgbClr val="000000"/>
                          </a:solidFill>
                          <a:effectLst/>
                          <a:latin typeface="Calibri" panose="020F0502020204030204" pitchFamily="34" charset="0"/>
                        </a:rPr>
                        <a:t>3504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fr-CA" sz="1100" b="0" i="0" u="none" strike="noStrike" dirty="0" smtClean="0">
                          <a:solidFill>
                            <a:srgbClr val="000000"/>
                          </a:solidFill>
                          <a:effectLst/>
                          <a:latin typeface="Calibri" panose="020F0502020204030204" pitchFamily="34" charset="0"/>
                        </a:rPr>
                        <a:t>92</a:t>
                      </a:r>
                      <a:endParaRPr lang="fr-CA"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41323901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917" y="803786"/>
            <a:ext cx="6612558" cy="5109704"/>
          </a:xfrm>
          <a:prstGeom prst="rect">
            <a:avLst/>
          </a:prstGeom>
        </p:spPr>
      </p:pic>
      <p:sp>
        <p:nvSpPr>
          <p:cNvPr id="2" name="Titre 1"/>
          <p:cNvSpPr>
            <a:spLocks noGrp="1"/>
          </p:cNvSpPr>
          <p:nvPr>
            <p:ph type="title"/>
          </p:nvPr>
        </p:nvSpPr>
        <p:spPr/>
        <p:txBody>
          <a:bodyPr>
            <a:noAutofit/>
          </a:bodyPr>
          <a:lstStyle/>
          <a:p>
            <a:r>
              <a:rPr lang="fr-CA" sz="2400" dirty="0" smtClean="0">
                <a:cs typeface="Arial" panose="020B0604020202020204" pitchFamily="34" charset="0"/>
              </a:rPr>
              <a:t>VOIC: Faunique, Qualité de l’habitat de l’orignal</a:t>
            </a:r>
            <a:endParaRPr lang="fr-CA" sz="2400" dirty="0">
              <a:cs typeface="Arial" panose="020B0604020202020204" pitchFamily="34" charset="0"/>
            </a:endParaRPr>
          </a:p>
        </p:txBody>
      </p:sp>
    </p:spTree>
    <p:extLst>
      <p:ext uri="{BB962C8B-B14F-4D97-AF65-F5344CB8AC3E}">
        <p14:creationId xmlns:p14="http://schemas.microsoft.com/office/powerpoint/2010/main" val="7810651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custDataLst>
              <p:tags r:id="rId1"/>
            </p:custDataLst>
          </p:nvPr>
        </p:nvSpPr>
        <p:spPr>
          <a:xfrm>
            <a:off x="3275410" y="1107283"/>
            <a:ext cx="4171950" cy="756047"/>
          </a:xfrm>
          <a:prstGeom prst="rect">
            <a:avLst/>
          </a:prstGeom>
        </p:spPr>
        <p:txBody>
          <a:bodyPr/>
          <a:lstStyle>
            <a:lvl1pPr algn="l" rtl="0" eaLnBrk="0" fontAlgn="base" hangingPunct="0">
              <a:spcBef>
                <a:spcPct val="0"/>
              </a:spcBef>
              <a:spcAft>
                <a:spcPct val="0"/>
              </a:spcAft>
              <a:defRPr sz="4400" kern="1200" cap="all">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anose="020F0502020204030204" pitchFamily="34" charset="0"/>
              </a:defRPr>
            </a:lvl2pPr>
            <a:lvl3pPr algn="l" rtl="0" eaLnBrk="0" fontAlgn="base" hangingPunct="0">
              <a:spcBef>
                <a:spcPct val="0"/>
              </a:spcBef>
              <a:spcAft>
                <a:spcPct val="0"/>
              </a:spcAft>
              <a:defRPr sz="4400">
                <a:solidFill>
                  <a:schemeClr val="tx1"/>
                </a:solidFill>
                <a:latin typeface="Calibri" panose="020F0502020204030204" pitchFamily="34" charset="0"/>
              </a:defRPr>
            </a:lvl3pPr>
            <a:lvl4pPr algn="l" rtl="0" eaLnBrk="0" fontAlgn="base" hangingPunct="0">
              <a:spcBef>
                <a:spcPct val="0"/>
              </a:spcBef>
              <a:spcAft>
                <a:spcPct val="0"/>
              </a:spcAft>
              <a:defRPr sz="4400">
                <a:solidFill>
                  <a:schemeClr val="tx1"/>
                </a:solidFill>
                <a:latin typeface="Calibri" panose="020F0502020204030204" pitchFamily="34" charset="0"/>
              </a:defRPr>
            </a:lvl4pPr>
            <a:lvl5pPr algn="l"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eaLnBrk="1" hangingPunct="1">
              <a:lnSpc>
                <a:spcPct val="90000"/>
              </a:lnSpc>
              <a:defRPr/>
            </a:pPr>
            <a:endParaRPr lang="fr-CA" altLang="fr-FR" sz="1350" b="1" dirty="0">
              <a:solidFill>
                <a:srgbClr val="669900"/>
              </a:solidFill>
              <a:latin typeface="Arial" panose="020B0604020202020204" pitchFamily="34" charset="0"/>
              <a:ea typeface="ＭＳ Ｐゴシック" panose="020B0600070205080204" pitchFamily="34" charset="-128"/>
            </a:endParaRPr>
          </a:p>
        </p:txBody>
      </p:sp>
      <p:sp>
        <p:nvSpPr>
          <p:cNvPr id="7" name="Titre 2"/>
          <p:cNvSpPr txBox="1">
            <a:spLocks/>
          </p:cNvSpPr>
          <p:nvPr/>
        </p:nvSpPr>
        <p:spPr>
          <a:xfrm>
            <a:off x="675132" y="484759"/>
            <a:ext cx="7886700" cy="412955"/>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fr-CA" sz="2400" dirty="0">
                <a:cs typeface="Arial" panose="020B0604020202020204" pitchFamily="34" charset="0"/>
              </a:rPr>
              <a:t>VOIC : Qualité du milieu aquatique</a:t>
            </a:r>
          </a:p>
        </p:txBody>
      </p:sp>
      <p:graphicFrame>
        <p:nvGraphicFramePr>
          <p:cNvPr id="2" name="Tableau 1"/>
          <p:cNvGraphicFramePr>
            <a:graphicFrameLocks noGrp="1"/>
          </p:cNvGraphicFramePr>
          <p:nvPr>
            <p:extLst>
              <p:ext uri="{D42A27DB-BD31-4B8C-83A1-F6EECF244321}">
                <p14:modId xmlns:p14="http://schemas.microsoft.com/office/powerpoint/2010/main" val="1590769036"/>
              </p:ext>
            </p:extLst>
          </p:nvPr>
        </p:nvGraphicFramePr>
        <p:xfrm>
          <a:off x="368652" y="1629012"/>
          <a:ext cx="8357618" cy="1466850"/>
        </p:xfrm>
        <a:graphic>
          <a:graphicData uri="http://schemas.openxmlformats.org/drawingml/2006/table">
            <a:tbl>
              <a:tblPr firstRow="1" bandRow="1">
                <a:tableStyleId>{793D81CF-94F2-401A-BA57-92F5A7B2D0C5}</a:tableStyleId>
              </a:tblPr>
              <a:tblGrid>
                <a:gridCol w="1246252"/>
                <a:gridCol w="1457325"/>
                <a:gridCol w="2310994"/>
                <a:gridCol w="1137056"/>
                <a:gridCol w="2205991"/>
              </a:tblGrid>
              <a:tr h="278130">
                <a:tc>
                  <a:txBody>
                    <a:bodyPr/>
                    <a:lstStyle/>
                    <a:p>
                      <a:pPr algn="ctr"/>
                      <a:r>
                        <a:rPr lang="fr-CA" sz="1050" dirty="0" smtClean="0">
                          <a:latin typeface="+mn-lt"/>
                          <a:cs typeface="Arial" panose="020B0604020202020204" pitchFamily="34" charset="0"/>
                        </a:rPr>
                        <a:t>Enjeu</a:t>
                      </a:r>
                      <a:endParaRPr lang="fr-CA" sz="105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50" dirty="0" smtClean="0">
                          <a:latin typeface="+mn-lt"/>
                          <a:cs typeface="Arial" panose="020B0604020202020204" pitchFamily="34" charset="0"/>
                        </a:rPr>
                        <a:t>Objectif</a:t>
                      </a:r>
                      <a:endParaRPr lang="fr-CA" sz="105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50" dirty="0" smtClean="0">
                          <a:latin typeface="+mn-lt"/>
                          <a:cs typeface="Arial" panose="020B0604020202020204" pitchFamily="34" charset="0"/>
                        </a:rPr>
                        <a:t>Indicateur</a:t>
                      </a:r>
                      <a:endParaRPr lang="fr-CA" sz="105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50" dirty="0" smtClean="0">
                          <a:latin typeface="+mn-lt"/>
                          <a:cs typeface="Arial" panose="020B0604020202020204" pitchFamily="34" charset="0"/>
                        </a:rPr>
                        <a:t>Cible</a:t>
                      </a:r>
                      <a:endParaRPr lang="fr-CA" sz="105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50" dirty="0" smtClean="0">
                          <a:latin typeface="+mn-lt"/>
                          <a:cs typeface="Arial" panose="020B0604020202020204" pitchFamily="34" charset="0"/>
                        </a:rPr>
                        <a:t>Résultat</a:t>
                      </a:r>
                      <a:endParaRPr lang="fr-CA" sz="105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rowSpan="2">
                  <a:txBody>
                    <a:bodyPr/>
                    <a:lstStyle/>
                    <a:p>
                      <a:r>
                        <a:rPr lang="fr-CA" sz="1050" dirty="0" smtClean="0">
                          <a:latin typeface="+mn-lt"/>
                          <a:cs typeface="Arial" panose="020B0604020202020204" pitchFamily="34" charset="0"/>
                        </a:rPr>
                        <a:t>Qualité du milieu</a:t>
                      </a:r>
                      <a:r>
                        <a:rPr lang="fr-CA" sz="1050" baseline="0" dirty="0" smtClean="0">
                          <a:latin typeface="+mn-lt"/>
                          <a:cs typeface="Arial" panose="020B0604020202020204" pitchFamily="34" charset="0"/>
                        </a:rPr>
                        <a:t> aquatique</a:t>
                      </a:r>
                      <a:endParaRPr lang="fr-CA" sz="1050" dirty="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CA" sz="1050" b="0" i="0" u="none" strike="noStrike" kern="1200" baseline="0" dirty="0" smtClean="0">
                          <a:solidFill>
                            <a:schemeClr val="dk1"/>
                          </a:solidFill>
                          <a:latin typeface="+mn-lt"/>
                          <a:ea typeface="+mn-ea"/>
                          <a:cs typeface="Arial" panose="020B0604020202020204" pitchFamily="34" charset="0"/>
                        </a:rPr>
                        <a:t>Protéger les milieux aquatiques, riverains et humides en améliorant les interventions forestières et l'aménagement du réseau routier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50" b="0" i="0" u="none" strike="noStrike" baseline="0" dirty="0" smtClean="0">
                          <a:solidFill>
                            <a:schemeClr val="tx1"/>
                          </a:solidFill>
                          <a:latin typeface="+mn-lt"/>
                        </a:rPr>
                        <a:t>Pourcentage d'aire équivalente de coupe (AEC) par </a:t>
                      </a:r>
                      <a:r>
                        <a:rPr lang="fr-CA" sz="1050" b="0" i="0" u="none" strike="noStrike" baseline="0" dirty="0" err="1" smtClean="0">
                          <a:solidFill>
                            <a:schemeClr val="tx1"/>
                          </a:solidFill>
                          <a:latin typeface="+mn-lt"/>
                        </a:rPr>
                        <a:t>sous-bassin</a:t>
                      </a:r>
                      <a:r>
                        <a:rPr lang="fr-CA" sz="1050" b="0" i="0" u="none" strike="noStrike" baseline="0" dirty="0" smtClean="0">
                          <a:solidFill>
                            <a:schemeClr val="tx1"/>
                          </a:solidFill>
                          <a:latin typeface="+mn-lt"/>
                        </a:rPr>
                        <a:t> versant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50" dirty="0" smtClean="0">
                          <a:latin typeface="+mn-lt"/>
                          <a:cs typeface="Arial" panose="020B0604020202020204" pitchFamily="34" charset="0"/>
                        </a:rPr>
                        <a:t>Ne</a:t>
                      </a:r>
                      <a:r>
                        <a:rPr lang="fr-CA" sz="1050" baseline="0" dirty="0" smtClean="0">
                          <a:latin typeface="+mn-lt"/>
                          <a:cs typeface="Arial" panose="020B0604020202020204" pitchFamily="34" charset="0"/>
                        </a:rPr>
                        <a:t> pas dépasser le seuil de 50 %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50" dirty="0" smtClean="0">
                          <a:latin typeface="+mn-lt"/>
                          <a:cs typeface="Arial" panose="020B0604020202020204" pitchFamily="34" charset="0"/>
                        </a:rPr>
                        <a:t>Conforme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8640">
                <a:tc vMerge="1">
                  <a:txBody>
                    <a:bodyPr/>
                    <a:lstStyle/>
                    <a:p>
                      <a:endParaRPr lang="fr-CA" sz="105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CA" sz="105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b="0" i="0" u="none" strike="noStrike" baseline="0" dirty="0" smtClean="0">
                          <a:solidFill>
                            <a:schemeClr val="tx1"/>
                          </a:solidFill>
                          <a:latin typeface="+mn-lt"/>
                        </a:rPr>
                        <a:t>Pourcentage de compaction des sols par </a:t>
                      </a:r>
                      <a:r>
                        <a:rPr lang="fr-CA" sz="1050" b="0" i="0" u="none" strike="noStrike" baseline="0" dirty="0" err="1" smtClean="0">
                          <a:solidFill>
                            <a:schemeClr val="tx1"/>
                          </a:solidFill>
                          <a:latin typeface="+mn-lt"/>
                        </a:rPr>
                        <a:t>sous-bassin</a:t>
                      </a:r>
                      <a:r>
                        <a:rPr lang="fr-CA" sz="1050" b="0" i="0" u="none" strike="noStrike" baseline="0" dirty="0" smtClean="0">
                          <a:solidFill>
                            <a:schemeClr val="tx1"/>
                          </a:solidFill>
                          <a:latin typeface="+mn-lt"/>
                        </a:rPr>
                        <a:t> versant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dirty="0" smtClean="0">
                          <a:latin typeface="+mn-lt"/>
                          <a:cs typeface="Arial" panose="020B0604020202020204" pitchFamily="34" charset="0"/>
                        </a:rPr>
                        <a:t>Ne pas dépasser le seuil de 7</a:t>
                      </a:r>
                      <a:r>
                        <a:rPr lang="fr-CA" sz="1050" baseline="0" dirty="0" smtClean="0">
                          <a:latin typeface="+mn-lt"/>
                          <a:cs typeface="Arial" panose="020B0604020202020204" pitchFamily="34" charset="0"/>
                        </a:rPr>
                        <a:t> %</a:t>
                      </a:r>
                      <a:endParaRPr lang="fr-CA" sz="1050" dirty="0" smtClean="0">
                        <a:latin typeface="+mn-lt"/>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dirty="0" smtClean="0">
                          <a:latin typeface="+mn-lt"/>
                          <a:cs typeface="Arial" panose="020B0604020202020204" pitchFamily="34" charset="0"/>
                        </a:rPr>
                        <a:t>Conforme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042607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7911"/>
            <a:ext cx="9144000" cy="5232593"/>
          </a:xfrm>
          <a:prstGeom prst="rect">
            <a:avLst/>
          </a:prstGeom>
        </p:spPr>
      </p:pic>
      <p:sp>
        <p:nvSpPr>
          <p:cNvPr id="7" name="Titre 2"/>
          <p:cNvSpPr txBox="1">
            <a:spLocks/>
          </p:cNvSpPr>
          <p:nvPr/>
        </p:nvSpPr>
        <p:spPr>
          <a:xfrm>
            <a:off x="727542" y="373656"/>
            <a:ext cx="7886700" cy="412955"/>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fr-CA" sz="2400" dirty="0">
                <a:cs typeface="Arial" panose="020B0604020202020204" pitchFamily="34" charset="0"/>
              </a:rPr>
              <a:t>VOIC : Qualité de l’habitat aquatique, aire équivalente de coupe (AEC)</a:t>
            </a:r>
          </a:p>
        </p:txBody>
      </p:sp>
    </p:spTree>
    <p:extLst>
      <p:ext uri="{BB962C8B-B14F-4D97-AF65-F5344CB8AC3E}">
        <p14:creationId xmlns:p14="http://schemas.microsoft.com/office/powerpoint/2010/main" val="26864525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77" y="258462"/>
            <a:ext cx="8329229" cy="6368425"/>
          </a:xfrm>
          <a:prstGeom prst="rect">
            <a:avLst/>
          </a:prstGeom>
        </p:spPr>
      </p:pic>
      <p:sp>
        <p:nvSpPr>
          <p:cNvPr id="7" name="Titre 2"/>
          <p:cNvSpPr txBox="1">
            <a:spLocks/>
          </p:cNvSpPr>
          <p:nvPr/>
        </p:nvSpPr>
        <p:spPr>
          <a:xfrm>
            <a:off x="727542" y="373656"/>
            <a:ext cx="7886700" cy="902485"/>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fr-CA" sz="2400" dirty="0">
                <a:cs typeface="Arial" panose="020B0604020202020204" pitchFamily="34" charset="0"/>
              </a:rPr>
              <a:t>VOIC : Qualité de l’habitat aquatique, aire équivalente de coupe (AEC)</a:t>
            </a:r>
          </a:p>
        </p:txBody>
      </p:sp>
    </p:spTree>
    <p:extLst>
      <p:ext uri="{BB962C8B-B14F-4D97-AF65-F5344CB8AC3E}">
        <p14:creationId xmlns:p14="http://schemas.microsoft.com/office/powerpoint/2010/main" val="2337481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dirty="0">
                <a:cs typeface="Arial" panose="020B0604020202020204" pitchFamily="34" charset="0"/>
              </a:rPr>
              <a:t>Contenu du </a:t>
            </a:r>
            <a:r>
              <a:rPr lang="fr-CA" dirty="0" smtClean="0">
                <a:cs typeface="Arial" panose="020B0604020202020204" pitchFamily="34" charset="0"/>
              </a:rPr>
              <a:t>PAFIO</a:t>
            </a:r>
            <a:endParaRPr lang="fr-CA" dirty="0"/>
          </a:p>
        </p:txBody>
      </p:sp>
      <p:sp>
        <p:nvSpPr>
          <p:cNvPr id="8" name="Espace réservé du texte 7"/>
          <p:cNvSpPr>
            <a:spLocks noGrp="1"/>
          </p:cNvSpPr>
          <p:nvPr>
            <p:ph type="body" idx="1"/>
          </p:nvPr>
        </p:nvSpPr>
        <p:spPr>
          <a:xfrm>
            <a:off x="623888" y="1706155"/>
            <a:ext cx="7886700" cy="3653496"/>
          </a:xfrm>
        </p:spPr>
        <p:txBody>
          <a:bodyPr>
            <a:normAutofit lnSpcReduction="10000"/>
          </a:bodyPr>
          <a:lstStyle/>
          <a:p>
            <a:pPr marL="742950" lvl="1" indent="-285750">
              <a:spcBef>
                <a:spcPct val="20000"/>
              </a:spcBef>
              <a:spcAft>
                <a:spcPct val="0"/>
              </a:spcAft>
              <a:buFont typeface="Arial" panose="020B0604020202020204" pitchFamily="34" charset="0"/>
              <a:buChar char="•"/>
            </a:pPr>
            <a:r>
              <a:rPr lang="fr-CA" altLang="fr-FR" sz="1800" dirty="0" smtClean="0">
                <a:solidFill>
                  <a:schemeClr val="tx1"/>
                </a:solidFill>
                <a:ea typeface="ＭＳ Ｐゴシック" panose="020B0600070205080204" pitchFamily="34" charset="-128"/>
              </a:rPr>
              <a:t>Localisation des secteurs d’interventions potentiels (Ajouts V10)</a:t>
            </a:r>
          </a:p>
          <a:p>
            <a:pPr marL="1200150" lvl="2" indent="-285750">
              <a:spcBef>
                <a:spcPct val="20000"/>
              </a:spcBef>
              <a:spcAft>
                <a:spcPct val="0"/>
              </a:spcAft>
              <a:buFont typeface="Arial" panose="020B0604020202020204" pitchFamily="34" charset="0"/>
              <a:buChar char="•"/>
            </a:pPr>
            <a:r>
              <a:rPr lang="fr-CA" altLang="fr-FR" sz="1600" dirty="0" smtClean="0">
                <a:solidFill>
                  <a:schemeClr val="tx1"/>
                </a:solidFill>
                <a:ea typeface="ＭＳ Ｐゴシック" panose="020B0600070205080204" pitchFamily="34" charset="-128"/>
              </a:rPr>
              <a:t>Travaux commerciaux et bois de chauffage: 28 858 ha (7 563 ha)</a:t>
            </a:r>
          </a:p>
          <a:p>
            <a:pPr marL="1200150" lvl="2" indent="-285750">
              <a:spcBef>
                <a:spcPct val="20000"/>
              </a:spcBef>
              <a:spcAft>
                <a:spcPct val="0"/>
              </a:spcAft>
              <a:buFont typeface="Arial" panose="020B0604020202020204" pitchFamily="34" charset="0"/>
              <a:buChar char="•"/>
            </a:pPr>
            <a:r>
              <a:rPr lang="fr-CA" altLang="fr-FR" sz="1600" dirty="0" smtClean="0">
                <a:solidFill>
                  <a:schemeClr val="tx1"/>
                </a:solidFill>
                <a:ea typeface="ＭＳ Ｐゴシック" panose="020B0600070205080204" pitchFamily="34" charset="-128"/>
              </a:rPr>
              <a:t>Travaux non commerciaux :</a:t>
            </a:r>
          </a:p>
          <a:p>
            <a:pPr marL="1657350" lvl="3" indent="-285750">
              <a:spcBef>
                <a:spcPct val="20000"/>
              </a:spcBef>
              <a:spcAft>
                <a:spcPct val="0"/>
              </a:spcAft>
              <a:buFont typeface="Arial" panose="020B0604020202020204" pitchFamily="34" charset="0"/>
              <a:buChar char="•"/>
            </a:pPr>
            <a:r>
              <a:rPr lang="fr-CA" altLang="fr-FR" sz="1600" dirty="0" smtClean="0">
                <a:solidFill>
                  <a:schemeClr val="tx1"/>
                </a:solidFill>
                <a:ea typeface="ＭＳ Ｐゴシック" panose="020B0600070205080204" pitchFamily="34" charset="-128"/>
              </a:rPr>
              <a:t>Éducation: 3 884 ha (1243 ha)</a:t>
            </a:r>
          </a:p>
          <a:p>
            <a:pPr marL="1657350" lvl="3" indent="-285750">
              <a:spcBef>
                <a:spcPct val="20000"/>
              </a:spcBef>
              <a:spcAft>
                <a:spcPct val="0"/>
              </a:spcAft>
              <a:buFont typeface="Arial" panose="020B0604020202020204" pitchFamily="34" charset="0"/>
              <a:buChar char="•"/>
            </a:pPr>
            <a:r>
              <a:rPr lang="fr-CA" altLang="fr-FR" dirty="0" smtClean="0">
                <a:solidFill>
                  <a:schemeClr val="tx1"/>
                </a:solidFill>
                <a:ea typeface="ＭＳ Ｐゴシック" panose="020B0600070205080204" pitchFamily="34" charset="-128"/>
              </a:rPr>
              <a:t>Remise en production: 54 ha</a:t>
            </a:r>
          </a:p>
          <a:p>
            <a:pPr marL="1657350" lvl="3" indent="-285750">
              <a:spcBef>
                <a:spcPct val="20000"/>
              </a:spcBef>
              <a:spcAft>
                <a:spcPct val="0"/>
              </a:spcAft>
              <a:buFont typeface="Arial" panose="020B0604020202020204" pitchFamily="34" charset="0"/>
              <a:buChar char="•"/>
            </a:pPr>
            <a:r>
              <a:rPr lang="fr-CA" altLang="fr-FR" sz="1600" dirty="0" smtClean="0">
                <a:solidFill>
                  <a:schemeClr val="tx1"/>
                </a:solidFill>
                <a:ea typeface="ＭＳ Ｐゴシック" panose="020B0600070205080204" pitchFamily="34" charset="-128"/>
              </a:rPr>
              <a:t>Préparation de terrain: 1 000 ha</a:t>
            </a:r>
          </a:p>
          <a:p>
            <a:pPr marL="1657350" lvl="3"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r>
              <a:rPr lang="fr-CA" altLang="fr-FR" sz="1800" dirty="0" smtClean="0">
                <a:solidFill>
                  <a:schemeClr val="tx1"/>
                </a:solidFill>
                <a:ea typeface="ＭＳ Ｐゴシック" panose="020B0600070205080204" pitchFamily="34" charset="-128"/>
              </a:rPr>
              <a:t>Localisation des chemins et des infrastructures </a:t>
            </a:r>
          </a:p>
          <a:p>
            <a:pPr marL="1371600" lvl="2" indent="-457200">
              <a:buFont typeface="Arial" panose="020B0604020202020204" pitchFamily="34" charset="0"/>
              <a:buChar char="•"/>
            </a:pPr>
            <a:r>
              <a:rPr lang="fr-CA" sz="1600" dirty="0" smtClean="0">
                <a:solidFill>
                  <a:schemeClr val="tx1"/>
                </a:solidFill>
                <a:ea typeface="ＭＳ Ｐゴシック" panose="020B0600070205080204" pitchFamily="34" charset="-128"/>
              </a:rPr>
              <a:t>Construction </a:t>
            </a:r>
            <a:r>
              <a:rPr lang="fr-CA" altLang="fr-FR" sz="1600" dirty="0" smtClean="0">
                <a:solidFill>
                  <a:schemeClr val="tx1"/>
                </a:solidFill>
                <a:ea typeface="ＭＳ Ｐゴシック" panose="020B0600070205080204" pitchFamily="34" charset="-128"/>
              </a:rPr>
              <a:t>: 709 km (95 km)</a:t>
            </a:r>
          </a:p>
          <a:p>
            <a:pPr marL="1371600" lvl="2" indent="-457200">
              <a:buFont typeface="Arial" panose="020B0604020202020204" pitchFamily="34" charset="0"/>
              <a:buChar char="•"/>
            </a:pPr>
            <a:r>
              <a:rPr lang="fr-CA" sz="1600" dirty="0" smtClean="0">
                <a:solidFill>
                  <a:schemeClr val="tx1"/>
                </a:solidFill>
                <a:ea typeface="ＭＳ Ｐゴシック" panose="020B0600070205080204" pitchFamily="34" charset="-128"/>
              </a:rPr>
              <a:t>Amélioration : 11 km</a:t>
            </a:r>
          </a:p>
          <a:p>
            <a:pPr marL="1371600" lvl="2" indent="-457200">
              <a:buFont typeface="Arial" panose="020B0604020202020204" pitchFamily="34" charset="0"/>
              <a:buChar char="•"/>
            </a:pPr>
            <a:r>
              <a:rPr lang="fr-CA" sz="1600" dirty="0" smtClean="0">
                <a:solidFill>
                  <a:schemeClr val="tx1"/>
                </a:solidFill>
                <a:ea typeface="ＭＳ Ｐゴシック" panose="020B0600070205080204" pitchFamily="34" charset="-128"/>
              </a:rPr>
              <a:t>Réfection : 199 km</a:t>
            </a:r>
          </a:p>
          <a:p>
            <a:pPr marL="1371600" lvl="2" indent="-457200">
              <a:buFont typeface="Arial" panose="020B0604020202020204" pitchFamily="34" charset="0"/>
              <a:buChar char="•"/>
            </a:pPr>
            <a:r>
              <a:rPr lang="fr-CA" sz="1600" dirty="0" smtClean="0">
                <a:solidFill>
                  <a:schemeClr val="tx1"/>
                </a:solidFill>
                <a:ea typeface="ＭＳ Ｐゴシック" panose="020B0600070205080204" pitchFamily="34" charset="-128"/>
              </a:rPr>
              <a:t>Fermeture : 15 km (2 km)</a:t>
            </a:r>
          </a:p>
          <a:p>
            <a:pPr marL="1371600" lvl="2" indent="-457200">
              <a:buFont typeface="Arial" panose="020B0604020202020204" pitchFamily="34" charset="0"/>
              <a:buChar char="•"/>
            </a:pPr>
            <a:r>
              <a:rPr lang="fr-CA" sz="1600" dirty="0" smtClean="0">
                <a:solidFill>
                  <a:schemeClr val="tx1"/>
                </a:solidFill>
                <a:ea typeface="ＭＳ Ｐゴシック" panose="020B0600070205080204" pitchFamily="34" charset="-128"/>
              </a:rPr>
              <a:t>Entretient: 40 km</a:t>
            </a:r>
            <a:endParaRPr lang="fr-CA" sz="1600" dirty="0">
              <a:solidFill>
                <a:schemeClr val="tx1"/>
              </a:solidFill>
            </a:endParaRPr>
          </a:p>
        </p:txBody>
      </p:sp>
    </p:spTree>
    <p:extLst>
      <p:ext uri="{BB962C8B-B14F-4D97-AF65-F5344CB8AC3E}">
        <p14:creationId xmlns:p14="http://schemas.microsoft.com/office/powerpoint/2010/main" val="40888072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58" y="824898"/>
            <a:ext cx="8969542" cy="6390751"/>
          </a:xfrm>
          <a:prstGeom prst="rect">
            <a:avLst/>
          </a:prstGeom>
        </p:spPr>
      </p:pic>
      <p:sp>
        <p:nvSpPr>
          <p:cNvPr id="7" name="Titre 2"/>
          <p:cNvSpPr txBox="1">
            <a:spLocks/>
          </p:cNvSpPr>
          <p:nvPr/>
        </p:nvSpPr>
        <p:spPr>
          <a:xfrm>
            <a:off x="727542" y="373656"/>
            <a:ext cx="7886700" cy="902485"/>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fr-CA" sz="2400" dirty="0">
                <a:cs typeface="Arial" panose="020B0604020202020204" pitchFamily="34" charset="0"/>
              </a:rPr>
              <a:t>VOIC : Qualité de l’habitat aquatique, aire équivalente de coupe (AEC)</a:t>
            </a:r>
          </a:p>
        </p:txBody>
      </p:sp>
      <p:sp>
        <p:nvSpPr>
          <p:cNvPr id="2" name="ZoneTexte 1"/>
          <p:cNvSpPr txBox="1"/>
          <p:nvPr/>
        </p:nvSpPr>
        <p:spPr>
          <a:xfrm>
            <a:off x="4279958" y="4702629"/>
            <a:ext cx="758541" cy="369332"/>
          </a:xfrm>
          <a:prstGeom prst="rect">
            <a:avLst/>
          </a:prstGeom>
          <a:noFill/>
        </p:spPr>
        <p:txBody>
          <a:bodyPr wrap="none" rtlCol="0">
            <a:spAutoFit/>
          </a:bodyPr>
          <a:lstStyle/>
          <a:p>
            <a:r>
              <a:rPr lang="fr-CA" dirty="0" smtClean="0"/>
              <a:t>35,4%</a:t>
            </a:r>
            <a:endParaRPr lang="fr-CA" dirty="0"/>
          </a:p>
        </p:txBody>
      </p:sp>
    </p:spTree>
    <p:extLst>
      <p:ext uri="{BB962C8B-B14F-4D97-AF65-F5344CB8AC3E}">
        <p14:creationId xmlns:p14="http://schemas.microsoft.com/office/powerpoint/2010/main" val="33612632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007" y="117785"/>
            <a:ext cx="8329229" cy="6368425"/>
          </a:xfrm>
          <a:prstGeom prst="rect">
            <a:avLst/>
          </a:prstGeom>
        </p:spPr>
      </p:pic>
      <p:sp>
        <p:nvSpPr>
          <p:cNvPr id="7" name="Titre 2"/>
          <p:cNvSpPr txBox="1">
            <a:spLocks/>
          </p:cNvSpPr>
          <p:nvPr/>
        </p:nvSpPr>
        <p:spPr>
          <a:xfrm>
            <a:off x="727542" y="373656"/>
            <a:ext cx="7886700" cy="741711"/>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fr-CA" sz="2400" dirty="0">
                <a:cs typeface="Arial" panose="020B0604020202020204" pitchFamily="34" charset="0"/>
              </a:rPr>
              <a:t>VOIC : Qualité de l’habitat aquatique, aire équivalente de coupe (AEC)</a:t>
            </a:r>
          </a:p>
        </p:txBody>
      </p:sp>
    </p:spTree>
    <p:extLst>
      <p:ext uri="{BB962C8B-B14F-4D97-AF65-F5344CB8AC3E}">
        <p14:creationId xmlns:p14="http://schemas.microsoft.com/office/powerpoint/2010/main" val="635701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29" y="0"/>
            <a:ext cx="8969542" cy="6858000"/>
          </a:xfrm>
          <a:prstGeom prst="rect">
            <a:avLst/>
          </a:prstGeom>
        </p:spPr>
      </p:pic>
      <p:sp>
        <p:nvSpPr>
          <p:cNvPr id="7" name="Titre 2"/>
          <p:cNvSpPr txBox="1">
            <a:spLocks/>
          </p:cNvSpPr>
          <p:nvPr/>
        </p:nvSpPr>
        <p:spPr>
          <a:xfrm>
            <a:off x="727542" y="373656"/>
            <a:ext cx="7886700" cy="902485"/>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fr-CA" sz="2400" dirty="0">
                <a:cs typeface="Arial" panose="020B0604020202020204" pitchFamily="34" charset="0"/>
              </a:rPr>
              <a:t>VOIC : Qualité de l’habitat aquatique, aire équivalente de coupe (AEC)</a:t>
            </a:r>
          </a:p>
        </p:txBody>
      </p:sp>
      <p:graphicFrame>
        <p:nvGraphicFramePr>
          <p:cNvPr id="4" name="Tableau 3"/>
          <p:cNvGraphicFramePr>
            <a:graphicFrameLocks noGrp="1"/>
          </p:cNvGraphicFramePr>
          <p:nvPr>
            <p:extLst/>
          </p:nvPr>
        </p:nvGraphicFramePr>
        <p:xfrm>
          <a:off x="4493622" y="-23897136"/>
          <a:ext cx="1100138" cy="10033635"/>
        </p:xfrm>
        <a:graphic>
          <a:graphicData uri="http://schemas.openxmlformats.org/drawingml/2006/table">
            <a:tbl>
              <a:tblPr>
                <a:tableStyleId>{284E427A-3D55-4303-BF80-6455036E1DE7}</a:tableStyleId>
              </a:tblPr>
              <a:tblGrid>
                <a:gridCol w="1055688"/>
                <a:gridCol w="44450"/>
              </a:tblGrid>
              <a:tr h="182246">
                <a:tc>
                  <a:txBody>
                    <a:bodyPr/>
                    <a:lstStyle/>
                    <a:p>
                      <a:pPr algn="l" fontAlgn="b"/>
                      <a:r>
                        <a:rPr lang="fr-CA" sz="1100" u="none" strike="noStrike" dirty="0" smtClean="0">
                          <a:effectLst/>
                        </a:rPr>
                        <a:t>NO SOUS-BASSIN</a:t>
                      </a:r>
                      <a:endParaRPr lang="fr-CA"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CA" sz="1100" u="none" strike="noStrike" dirty="0" smtClean="0">
                          <a:effectLst/>
                        </a:rPr>
                        <a:t>A</a:t>
                      </a:r>
                      <a:r>
                        <a:rPr lang="fr-CA" sz="1100" u="none" strike="noStrike" baseline="0" dirty="0" smtClean="0">
                          <a:effectLst/>
                        </a:rPr>
                        <a:t>ÉC (%)</a:t>
                      </a:r>
                      <a:endParaRPr lang="fr-CA" sz="1100" b="1" i="0" u="none" strike="noStrike" dirty="0">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a:effectLst/>
                        </a:rPr>
                        <a:t>113.20.00.19</a:t>
                      </a:r>
                      <a:endParaRPr lang="fr-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a:effectLst/>
                        </a:rPr>
                        <a:t>46.4</a:t>
                      </a:r>
                      <a:endParaRPr lang="fr-CA" sz="1100" b="0" i="0" u="none" strike="noStrike">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a:effectLst/>
                        </a:rPr>
                        <a:t>221.20.21.05</a:t>
                      </a:r>
                      <a:endParaRPr lang="fr-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a:effectLst/>
                        </a:rPr>
                        <a:t>46.3</a:t>
                      </a:r>
                      <a:endParaRPr lang="fr-CA" sz="1100" b="0" i="0" u="none" strike="noStrike">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a:effectLst/>
                        </a:rPr>
                        <a:t>113.20.00.24</a:t>
                      </a:r>
                      <a:endParaRPr lang="fr-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a:effectLst/>
                        </a:rPr>
                        <a:t>44.9</a:t>
                      </a:r>
                      <a:endParaRPr lang="fr-CA" sz="1100" b="0" i="0" u="none" strike="noStrike">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a:effectLst/>
                        </a:rPr>
                        <a:t>221.60.00.17</a:t>
                      </a:r>
                      <a:endParaRPr lang="fr-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a:effectLst/>
                        </a:rPr>
                        <a:t>44.2</a:t>
                      </a:r>
                      <a:endParaRPr lang="fr-CA" sz="1100" b="0" i="0" u="none" strike="noStrike">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a:effectLst/>
                        </a:rPr>
                        <a:t>113.20.00.23</a:t>
                      </a:r>
                      <a:endParaRPr lang="fr-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a:effectLst/>
                        </a:rPr>
                        <a:t>43.8</a:t>
                      </a:r>
                      <a:endParaRPr lang="fr-CA" sz="1100" b="0" i="0" u="none" strike="noStrike">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dirty="0">
                          <a:effectLst/>
                        </a:rPr>
                        <a:t>113.20.00.18</a:t>
                      </a:r>
                      <a:endParaRPr lang="fr-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a:effectLst/>
                        </a:rPr>
                        <a:t>43.5</a:t>
                      </a:r>
                      <a:endParaRPr lang="fr-CA" sz="1100" b="0" i="0" u="none" strike="noStrike">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a:effectLst/>
                        </a:rPr>
                        <a:t>221.20.00.04</a:t>
                      </a:r>
                      <a:endParaRPr lang="fr-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endParaRPr lang="fr-CA" sz="1100" b="0" i="0" u="none" strike="noStrike" dirty="0">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a:effectLst/>
                        </a:rPr>
                        <a:t>221.00.00.26</a:t>
                      </a:r>
                      <a:endParaRPr lang="fr-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dirty="0">
                          <a:effectLst/>
                        </a:rPr>
                        <a:t>43.2</a:t>
                      </a:r>
                      <a:endParaRPr lang="fr-CA" sz="1100" b="0" i="0" u="none" strike="noStrike" dirty="0">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a:effectLst/>
                        </a:rPr>
                        <a:t>505.00.00.07</a:t>
                      </a:r>
                      <a:endParaRPr lang="fr-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a:effectLst/>
                        </a:rPr>
                        <a:t>40.6</a:t>
                      </a:r>
                      <a:endParaRPr lang="fr-CA" sz="1100" b="0" i="0" u="none" strike="noStrike">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a:effectLst/>
                        </a:rPr>
                        <a:t>221.00.00.22</a:t>
                      </a:r>
                      <a:endParaRPr lang="fr-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a:effectLst/>
                        </a:rPr>
                        <a:t>38.6</a:t>
                      </a:r>
                      <a:endParaRPr lang="fr-CA" sz="1100" b="0" i="0" u="none" strike="noStrike">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a:effectLst/>
                        </a:rPr>
                        <a:t>113.20.00.17</a:t>
                      </a:r>
                      <a:endParaRPr lang="fr-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a:effectLst/>
                        </a:rPr>
                        <a:t>38.4</a:t>
                      </a:r>
                      <a:endParaRPr lang="fr-CA" sz="1100" b="0" i="0" u="none" strike="noStrike">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a:effectLst/>
                        </a:rPr>
                        <a:t>221.40.00.09</a:t>
                      </a:r>
                      <a:endParaRPr lang="fr-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a:effectLst/>
                        </a:rPr>
                        <a:t>37.7</a:t>
                      </a:r>
                      <a:endParaRPr lang="fr-CA" sz="1100" b="0" i="0" u="none" strike="noStrike">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a:effectLst/>
                        </a:rPr>
                        <a:t>221.00.00.10</a:t>
                      </a:r>
                      <a:endParaRPr lang="fr-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a:effectLst/>
                        </a:rPr>
                        <a:t>36.2</a:t>
                      </a:r>
                      <a:endParaRPr lang="fr-CA" sz="1100" b="0" i="0" u="none" strike="noStrike">
                        <a:solidFill>
                          <a:srgbClr val="000000"/>
                        </a:solidFill>
                        <a:effectLst/>
                        <a:latin typeface="Calibri" panose="020F0502020204030204" pitchFamily="34" charset="0"/>
                      </a:endParaRPr>
                    </a:p>
                  </a:txBody>
                  <a:tcPr marL="9525" marR="9525" marT="9525" marB="0" anchor="b"/>
                </a:tc>
              </a:tr>
              <a:tr h="122626">
                <a:tc>
                  <a:txBody>
                    <a:bodyPr/>
                    <a:lstStyle/>
                    <a:p>
                      <a:pPr algn="l" fontAlgn="b"/>
                      <a:r>
                        <a:rPr lang="fr-CA" sz="1100" u="none" strike="noStrike" dirty="0">
                          <a:effectLst/>
                        </a:rPr>
                        <a:t>113.20.00.22</a:t>
                      </a:r>
                      <a:endParaRPr lang="fr-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CA" sz="1100" u="none" strike="noStrike" dirty="0">
                          <a:effectLst/>
                        </a:rPr>
                        <a:t>35.2</a:t>
                      </a:r>
                      <a:endParaRPr lang="fr-CA"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17235586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544" y="1540073"/>
            <a:ext cx="6790112" cy="5246905"/>
          </a:xfrm>
          <a:prstGeom prst="rect">
            <a:avLst/>
          </a:prstGeom>
        </p:spPr>
      </p:pic>
      <p:sp>
        <p:nvSpPr>
          <p:cNvPr id="7" name="Titre 6"/>
          <p:cNvSpPr>
            <a:spLocks noGrp="1"/>
          </p:cNvSpPr>
          <p:nvPr>
            <p:ph type="title"/>
          </p:nvPr>
        </p:nvSpPr>
        <p:spPr>
          <a:xfrm>
            <a:off x="623888" y="359766"/>
            <a:ext cx="7886700" cy="494069"/>
          </a:xfrm>
        </p:spPr>
        <p:txBody>
          <a:bodyPr/>
          <a:lstStyle/>
          <a:p>
            <a:r>
              <a:rPr lang="fr-CA" sz="2400" dirty="0">
                <a:cs typeface="Arial" panose="020B0604020202020204" pitchFamily="34" charset="0"/>
              </a:rPr>
              <a:t>VOIC : Connectivité entre les grands pôles de conservation</a:t>
            </a:r>
            <a:endParaRPr lang="fr-CA" sz="2400" dirty="0"/>
          </a:p>
        </p:txBody>
      </p:sp>
      <p:graphicFrame>
        <p:nvGraphicFramePr>
          <p:cNvPr id="6" name="Tableau 5"/>
          <p:cNvGraphicFramePr>
            <a:graphicFrameLocks noGrp="1"/>
          </p:cNvGraphicFramePr>
          <p:nvPr>
            <p:extLst>
              <p:ext uri="{D42A27DB-BD31-4B8C-83A1-F6EECF244321}">
                <p14:modId xmlns:p14="http://schemas.microsoft.com/office/powerpoint/2010/main" val="3657458363"/>
              </p:ext>
            </p:extLst>
          </p:nvPr>
        </p:nvGraphicFramePr>
        <p:xfrm>
          <a:off x="400051" y="894655"/>
          <a:ext cx="8452559" cy="1055303"/>
        </p:xfrm>
        <a:graphic>
          <a:graphicData uri="http://schemas.openxmlformats.org/drawingml/2006/table">
            <a:tbl>
              <a:tblPr firstRow="1" bandRow="1">
                <a:tableStyleId>{793D81CF-94F2-401A-BA57-92F5A7B2D0C5}</a:tableStyleId>
              </a:tblPr>
              <a:tblGrid>
                <a:gridCol w="1221876"/>
                <a:gridCol w="1512413"/>
                <a:gridCol w="2225270"/>
                <a:gridCol w="1194517"/>
                <a:gridCol w="2298483"/>
              </a:tblGrid>
              <a:tr h="269961">
                <a:tc>
                  <a:txBody>
                    <a:bodyPr/>
                    <a:lstStyle/>
                    <a:p>
                      <a:pPr algn="ctr"/>
                      <a:r>
                        <a:rPr lang="fr-CA" sz="1050" dirty="0" smtClean="0">
                          <a:latin typeface="Arial" panose="020B0604020202020204" pitchFamily="34" charset="0"/>
                          <a:cs typeface="Arial" panose="020B0604020202020204" pitchFamily="34" charset="0"/>
                        </a:rPr>
                        <a:t>Enjeu</a:t>
                      </a:r>
                      <a:endParaRPr lang="fr-CA" sz="105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50" dirty="0" smtClean="0">
                          <a:latin typeface="Arial" panose="020B0604020202020204" pitchFamily="34" charset="0"/>
                          <a:cs typeface="Arial" panose="020B0604020202020204" pitchFamily="34" charset="0"/>
                        </a:rPr>
                        <a:t>Objectif</a:t>
                      </a:r>
                      <a:endParaRPr lang="fr-CA" sz="105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50" dirty="0" smtClean="0">
                          <a:latin typeface="Arial" panose="020B0604020202020204" pitchFamily="34" charset="0"/>
                          <a:cs typeface="Arial" panose="020B0604020202020204" pitchFamily="34" charset="0"/>
                        </a:rPr>
                        <a:t>Indicateur</a:t>
                      </a:r>
                      <a:endParaRPr lang="fr-CA" sz="105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50" dirty="0" smtClean="0">
                          <a:latin typeface="Arial" panose="020B0604020202020204" pitchFamily="34" charset="0"/>
                          <a:cs typeface="Arial" panose="020B0604020202020204" pitchFamily="34" charset="0"/>
                        </a:rPr>
                        <a:t>Cible</a:t>
                      </a:r>
                      <a:endParaRPr lang="fr-CA" sz="105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50" dirty="0" smtClean="0">
                          <a:latin typeface="Arial" panose="020B0604020202020204" pitchFamily="34" charset="0"/>
                          <a:cs typeface="Arial" panose="020B0604020202020204" pitchFamily="34" charset="0"/>
                        </a:rPr>
                        <a:t>Résultat</a:t>
                      </a:r>
                      <a:endParaRPr lang="fr-CA" sz="105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85342">
                <a:tc>
                  <a:txBody>
                    <a:bodyPr/>
                    <a:lstStyle/>
                    <a:p>
                      <a:r>
                        <a:rPr lang="fr-CA" sz="1050" dirty="0" smtClean="0">
                          <a:latin typeface="Arial" panose="020B0604020202020204" pitchFamily="34" charset="0"/>
                          <a:cs typeface="Arial" panose="020B0604020202020204" pitchFamily="34" charset="0"/>
                        </a:rPr>
                        <a:t>Connectivité entre les grands pôles de conservation</a:t>
                      </a:r>
                      <a:endParaRPr lang="fr-CA" sz="105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50" b="0" i="0" u="none" strike="noStrike" kern="1200" baseline="0" dirty="0" smtClean="0">
                          <a:solidFill>
                            <a:schemeClr val="dk1"/>
                          </a:solidFill>
                          <a:latin typeface="Arial" panose="020B0604020202020204" pitchFamily="34" charset="0"/>
                          <a:ea typeface="+mn-ea"/>
                          <a:cs typeface="Arial" panose="020B0604020202020204" pitchFamily="34" charset="0"/>
                        </a:rPr>
                        <a:t>Assurer la connectivité entre les grands pôles de conservation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50" b="0" i="0" u="none" strike="noStrike" kern="1200" baseline="0" dirty="0" smtClean="0">
                          <a:solidFill>
                            <a:schemeClr val="dk1"/>
                          </a:solidFill>
                          <a:latin typeface="Arial" panose="020B0604020202020204" pitchFamily="34" charset="0"/>
                          <a:ea typeface="+mn-ea"/>
                          <a:cs typeface="Arial" panose="020B0604020202020204" pitchFamily="34" charset="0"/>
                        </a:rPr>
                        <a:t>Pourcentage de grands pôles de conservation identifiés connectés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CA" sz="105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r>
                        <a:rPr lang="fr-CA" sz="1050" b="0" i="0" u="none" strike="noStrike" kern="1200" baseline="0" dirty="0" smtClean="0">
                          <a:solidFill>
                            <a:schemeClr val="dk1"/>
                          </a:solidFill>
                          <a:latin typeface="Arial" panose="020B0604020202020204" pitchFamily="34" charset="0"/>
                          <a:ea typeface="+mn-ea"/>
                          <a:cs typeface="Arial" panose="020B0604020202020204" pitchFamily="34" charset="0"/>
                        </a:rPr>
                        <a:t> 100 %	</a:t>
                      </a:r>
                    </a:p>
                    <a:p>
                      <a:endParaRPr lang="fr-CA" sz="1050" baseline="0" dirty="0" smtClean="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50" dirty="0" smtClean="0">
                          <a:latin typeface="Arial" panose="020B0604020202020204" pitchFamily="34" charset="0"/>
                          <a:cs typeface="Arial" panose="020B0604020202020204" pitchFamily="34" charset="0"/>
                        </a:rPr>
                        <a:t>Conforme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72065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9285611" cy="6858000"/>
          </a:xfrm>
          <a:prstGeom prst="rect">
            <a:avLst/>
          </a:prstGeom>
        </p:spPr>
      </p:pic>
    </p:spTree>
    <p:extLst>
      <p:ext uri="{BB962C8B-B14F-4D97-AF65-F5344CB8AC3E}">
        <p14:creationId xmlns:p14="http://schemas.microsoft.com/office/powerpoint/2010/main" val="2578996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dirty="0" smtClean="0">
                <a:cs typeface="Arial" panose="020B0604020202020204" pitchFamily="34" charset="0"/>
              </a:rPr>
              <a:t>Consultation Plan Spécial 2022</a:t>
            </a:r>
            <a:endParaRPr lang="fr-CA" dirty="0"/>
          </a:p>
        </p:txBody>
      </p:sp>
      <p:sp>
        <p:nvSpPr>
          <p:cNvPr id="8" name="Espace réservé du texte 7"/>
          <p:cNvSpPr>
            <a:spLocks noGrp="1"/>
          </p:cNvSpPr>
          <p:nvPr>
            <p:ph type="body" idx="1"/>
          </p:nvPr>
        </p:nvSpPr>
        <p:spPr/>
        <p:txBody>
          <a:bodyPr/>
          <a:lstStyle/>
          <a:p>
            <a:pPr marL="742950" lvl="1" indent="-285750">
              <a:spcBef>
                <a:spcPct val="20000"/>
              </a:spcBef>
              <a:spcAft>
                <a:spcPct val="0"/>
              </a:spcAft>
              <a:buFont typeface="Arial" panose="020B0604020202020204" pitchFamily="34" charset="0"/>
              <a:buChar char="•"/>
            </a:pPr>
            <a:r>
              <a:rPr lang="fr-CA" altLang="fr-FR" sz="1600" dirty="0" smtClean="0">
                <a:solidFill>
                  <a:schemeClr val="tx1"/>
                </a:solidFill>
                <a:ea typeface="ＭＳ Ｐゴシック" panose="020B0600070205080204" pitchFamily="34" charset="-128"/>
              </a:rPr>
              <a:t>Progression de la défoliation TBE</a:t>
            </a:r>
          </a:p>
          <a:p>
            <a:pPr marL="742950" lvl="1" indent="-285750">
              <a:spcBef>
                <a:spcPct val="20000"/>
              </a:spcBef>
              <a:spcAft>
                <a:spcPct val="0"/>
              </a:spcAft>
              <a:buFont typeface="Arial" panose="020B0604020202020204" pitchFamily="34" charset="0"/>
              <a:buChar char="•"/>
            </a:pPr>
            <a:endParaRPr lang="fr-CA" altLang="fr-FR" sz="1600" dirty="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r>
              <a:rPr lang="fr-CA" altLang="fr-FR" sz="1600" dirty="0" smtClean="0">
                <a:solidFill>
                  <a:schemeClr val="tx1"/>
                </a:solidFill>
                <a:ea typeface="ＭＳ Ｐゴシック" panose="020B0600070205080204" pitchFamily="34" charset="-128"/>
              </a:rPr>
              <a:t>Enjeux 11% Caribou</a:t>
            </a:r>
          </a:p>
          <a:p>
            <a:pPr lvl="1">
              <a:spcBef>
                <a:spcPct val="20000"/>
              </a:spcBef>
              <a:spcAft>
                <a:spcPct val="0"/>
              </a:spcAft>
            </a:pPr>
            <a:endParaRPr lang="fr-CA" altLang="fr-FR" sz="1600" dirty="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r>
              <a:rPr lang="fr-CA" altLang="fr-FR" sz="1600" dirty="0" smtClean="0">
                <a:solidFill>
                  <a:schemeClr val="tx1"/>
                </a:solidFill>
                <a:ea typeface="ＭＳ Ｐゴシック" panose="020B0600070205080204" pitchFamily="34" charset="-128"/>
              </a:rPr>
              <a:t>VOIC non conformes au PAFIO</a:t>
            </a:r>
          </a:p>
          <a:p>
            <a:pPr lvl="1">
              <a:spcBef>
                <a:spcPct val="20000"/>
              </a:spcBef>
              <a:spcAft>
                <a:spcPct val="0"/>
              </a:spcAft>
            </a:pPr>
            <a:endParaRPr lang="fr-CA" altLang="fr-FR" sz="1600" dirty="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a:solidFill>
                <a:schemeClr val="tx1"/>
              </a:solidFill>
              <a:ea typeface="ＭＳ Ｐゴシック" panose="020B0600070205080204" pitchFamily="34" charset="-128"/>
            </a:endParaRPr>
          </a:p>
          <a:p>
            <a:pPr lvl="1">
              <a:spcBef>
                <a:spcPct val="20000"/>
              </a:spcBef>
              <a:spcAft>
                <a:spcPct val="0"/>
              </a:spcAft>
            </a:pPr>
            <a:endParaRPr lang="fr-CA" altLang="fr-FR" sz="1600"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26868450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5" y="0"/>
            <a:ext cx="8964070" cy="6858000"/>
          </a:xfrm>
          <a:prstGeom prst="rect">
            <a:avLst/>
          </a:prstGeom>
        </p:spPr>
      </p:pic>
      <p:sp>
        <p:nvSpPr>
          <p:cNvPr id="7" name="Titre 6"/>
          <p:cNvSpPr>
            <a:spLocks noGrp="1"/>
          </p:cNvSpPr>
          <p:nvPr>
            <p:ph type="title"/>
          </p:nvPr>
        </p:nvSpPr>
        <p:spPr/>
        <p:txBody>
          <a:bodyPr/>
          <a:lstStyle/>
          <a:p>
            <a:r>
              <a:rPr lang="fr-CA" sz="2400" dirty="0" smtClean="0">
                <a:cs typeface="Arial" panose="020B0604020202020204" pitchFamily="34" charset="0"/>
              </a:rPr>
              <a:t>Évolution de la TBE – Défoliation cumulative</a:t>
            </a:r>
            <a:endParaRPr lang="fr-CA" sz="2400" dirty="0"/>
          </a:p>
        </p:txBody>
      </p:sp>
    </p:spTree>
    <p:extLst>
      <p:ext uri="{BB962C8B-B14F-4D97-AF65-F5344CB8AC3E}">
        <p14:creationId xmlns:p14="http://schemas.microsoft.com/office/powerpoint/2010/main" val="40880545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5" y="0"/>
            <a:ext cx="8964070" cy="6858000"/>
          </a:xfrm>
          <a:prstGeom prst="rect">
            <a:avLst/>
          </a:prstGeom>
        </p:spPr>
      </p:pic>
      <p:sp>
        <p:nvSpPr>
          <p:cNvPr id="7" name="Titre 6"/>
          <p:cNvSpPr>
            <a:spLocks noGrp="1"/>
          </p:cNvSpPr>
          <p:nvPr>
            <p:ph type="title"/>
          </p:nvPr>
        </p:nvSpPr>
        <p:spPr/>
        <p:txBody>
          <a:bodyPr/>
          <a:lstStyle/>
          <a:p>
            <a:r>
              <a:rPr lang="fr-CA" sz="2400" dirty="0" smtClean="0">
                <a:cs typeface="Arial" panose="020B0604020202020204" pitchFamily="34" charset="0"/>
              </a:rPr>
              <a:t>Évolution de la TBE – Défoliation annuelle 2021</a:t>
            </a:r>
            <a:endParaRPr lang="fr-CA" sz="2400" dirty="0"/>
          </a:p>
        </p:txBody>
      </p:sp>
    </p:spTree>
    <p:extLst>
      <p:ext uri="{BB962C8B-B14F-4D97-AF65-F5344CB8AC3E}">
        <p14:creationId xmlns:p14="http://schemas.microsoft.com/office/powerpoint/2010/main" val="10825016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5" y="0"/>
            <a:ext cx="8964070" cy="6858000"/>
          </a:xfrm>
          <a:prstGeom prst="rect">
            <a:avLst/>
          </a:prstGeom>
        </p:spPr>
      </p:pic>
      <p:sp>
        <p:nvSpPr>
          <p:cNvPr id="7" name="Titre 6"/>
          <p:cNvSpPr>
            <a:spLocks noGrp="1"/>
          </p:cNvSpPr>
          <p:nvPr>
            <p:ph type="title"/>
          </p:nvPr>
        </p:nvSpPr>
        <p:spPr/>
        <p:txBody>
          <a:bodyPr/>
          <a:lstStyle/>
          <a:p>
            <a:r>
              <a:rPr lang="fr-CA" sz="2400" dirty="0" smtClean="0">
                <a:cs typeface="Arial" panose="020B0604020202020204" pitchFamily="34" charset="0"/>
              </a:rPr>
              <a:t>Évolution de la TBE – Indice de sécheresse infrarouge</a:t>
            </a:r>
            <a:endParaRPr lang="fr-CA" sz="2400" dirty="0"/>
          </a:p>
        </p:txBody>
      </p:sp>
    </p:spTree>
    <p:extLst>
      <p:ext uri="{BB962C8B-B14F-4D97-AF65-F5344CB8AC3E}">
        <p14:creationId xmlns:p14="http://schemas.microsoft.com/office/powerpoint/2010/main" val="40788328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smtClean="0">
                <a:cs typeface="Arial" panose="020B0604020202020204" pitchFamily="34" charset="0"/>
              </a:rPr>
              <a:t>Plan Spécial 2022 – Évolution de la TBE</a:t>
            </a:r>
            <a:endParaRPr lang="fr-CA" sz="24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5" y="0"/>
            <a:ext cx="8964070" cy="6858000"/>
          </a:xfrm>
          <a:prstGeom prst="rect">
            <a:avLst/>
          </a:prstGeom>
        </p:spPr>
      </p:pic>
    </p:spTree>
    <p:extLst>
      <p:ext uri="{BB962C8B-B14F-4D97-AF65-F5344CB8AC3E}">
        <p14:creationId xmlns:p14="http://schemas.microsoft.com/office/powerpoint/2010/main" val="3940205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a:cs typeface="Arial" panose="020B0604020202020204" pitchFamily="34" charset="0"/>
              </a:rPr>
              <a:t>Éléments considérés lors de la planification forestière</a:t>
            </a:r>
            <a:endParaRPr lang="fr-CA" sz="2400" dirty="0"/>
          </a:p>
        </p:txBody>
      </p:sp>
      <p:sp>
        <p:nvSpPr>
          <p:cNvPr id="8" name="Espace réservé du texte 7"/>
          <p:cNvSpPr>
            <a:spLocks noGrp="1"/>
          </p:cNvSpPr>
          <p:nvPr>
            <p:ph type="body" idx="1"/>
          </p:nvPr>
        </p:nvSpPr>
        <p:spPr>
          <a:xfrm>
            <a:off x="623888" y="1706155"/>
            <a:ext cx="7886700" cy="3549426"/>
          </a:xfrm>
        </p:spPr>
        <p:txBody>
          <a:bodyPr>
            <a:normAutofit fontScale="92500" lnSpcReduction="20000"/>
          </a:bodyPr>
          <a:lstStyle/>
          <a:p>
            <a:pPr marL="742950" lvl="1" indent="-285750">
              <a:spcBef>
                <a:spcPct val="20000"/>
              </a:spcBef>
              <a:spcAft>
                <a:spcPct val="0"/>
              </a:spcAft>
              <a:buFont typeface="Arial" panose="020B0604020202020204" pitchFamily="34" charset="0"/>
              <a:buChar char="•"/>
            </a:pPr>
            <a:r>
              <a:rPr lang="fr-CA" altLang="fr-FR" sz="1800" dirty="0">
                <a:solidFill>
                  <a:srgbClr val="002060"/>
                </a:solidFill>
                <a:ea typeface="ＭＳ Ｐゴシック" panose="020B0600070205080204" pitchFamily="34" charset="-128"/>
              </a:rPr>
              <a:t>La </a:t>
            </a:r>
            <a:r>
              <a:rPr lang="fr-CA" altLang="fr-FR" sz="1800" dirty="0" smtClean="0">
                <a:solidFill>
                  <a:srgbClr val="002060"/>
                </a:solidFill>
                <a:ea typeface="ＭＳ Ｐゴシック" panose="020B0600070205080204" pitchFamily="34" charset="-128"/>
              </a:rPr>
              <a:t>stratégie d’aménagement 2018-2023</a:t>
            </a:r>
          </a:p>
          <a:p>
            <a:pPr marL="742950" lvl="1" indent="-285750">
              <a:spcBef>
                <a:spcPct val="20000"/>
              </a:spcBef>
              <a:spcAft>
                <a:spcPct val="0"/>
              </a:spcAft>
              <a:buFont typeface="Arial" panose="020B0604020202020204" pitchFamily="34" charset="0"/>
              <a:buChar char="•"/>
            </a:pPr>
            <a:r>
              <a:rPr lang="fr-CA" altLang="fr-FR" sz="1800" dirty="0" smtClean="0">
                <a:solidFill>
                  <a:srgbClr val="002060"/>
                </a:solidFill>
                <a:ea typeface="ＭＳ Ｐゴシック" panose="020B0600070205080204" pitchFamily="34" charset="-128"/>
              </a:rPr>
              <a:t>Les préoccupations autochtones</a:t>
            </a:r>
            <a:endParaRPr lang="fr-CA" altLang="fr-FR" sz="1800" dirty="0">
              <a:solidFill>
                <a:srgbClr val="002060"/>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r>
              <a:rPr lang="fr-CA" altLang="fr-FR" sz="1800" dirty="0">
                <a:solidFill>
                  <a:srgbClr val="002060"/>
                </a:solidFill>
                <a:cs typeface="Arial" panose="020B0604020202020204" pitchFamily="34" charset="0"/>
              </a:rPr>
              <a:t>Les garanties d’approvisionnement </a:t>
            </a:r>
          </a:p>
          <a:p>
            <a:pPr marL="742950" lvl="1" indent="-285750">
              <a:spcBef>
                <a:spcPct val="20000"/>
              </a:spcBef>
              <a:spcAft>
                <a:spcPct val="0"/>
              </a:spcAft>
              <a:buFont typeface="Arial" panose="020B0604020202020204" pitchFamily="34" charset="0"/>
              <a:buChar char="•"/>
            </a:pPr>
            <a:r>
              <a:rPr lang="fr-CA" altLang="fr-FR" sz="1800" dirty="0">
                <a:solidFill>
                  <a:srgbClr val="002060"/>
                </a:solidFill>
                <a:cs typeface="Arial" panose="020B0604020202020204" pitchFamily="34" charset="0"/>
              </a:rPr>
              <a:t>La </a:t>
            </a:r>
            <a:r>
              <a:rPr lang="fr-CA" altLang="fr-FR" sz="1800" dirty="0" smtClean="0">
                <a:solidFill>
                  <a:srgbClr val="002060"/>
                </a:solidFill>
                <a:cs typeface="Arial" panose="020B0604020202020204" pitchFamily="34" charset="0"/>
              </a:rPr>
              <a:t>règlementation</a:t>
            </a:r>
            <a:endParaRPr lang="fr-CA" altLang="fr-FR" sz="1800" dirty="0">
              <a:solidFill>
                <a:srgbClr val="002060"/>
              </a:solidFill>
              <a:cs typeface="Arial" panose="020B0604020202020204" pitchFamily="34" charset="0"/>
            </a:endParaRPr>
          </a:p>
          <a:p>
            <a:pPr marL="742950" lvl="1" indent="-285750">
              <a:spcBef>
                <a:spcPct val="20000"/>
              </a:spcBef>
              <a:spcAft>
                <a:spcPct val="0"/>
              </a:spcAft>
              <a:buFont typeface="Arial" panose="020B0604020202020204" pitchFamily="34" charset="0"/>
              <a:buChar char="•"/>
            </a:pPr>
            <a:r>
              <a:rPr lang="fr-CA" altLang="fr-FR" sz="1800" dirty="0">
                <a:solidFill>
                  <a:srgbClr val="002060"/>
                </a:solidFill>
                <a:ea typeface="ＭＳ Ｐゴシック" panose="020B0600070205080204" pitchFamily="34" charset="-128"/>
                <a:cs typeface="Arial" panose="020B0604020202020204" pitchFamily="34" charset="0"/>
              </a:rPr>
              <a:t>La tenure des terres, les affectations, les usages forestiers</a:t>
            </a:r>
          </a:p>
          <a:p>
            <a:pPr marL="742950" lvl="1" indent="-285750">
              <a:spcBef>
                <a:spcPct val="20000"/>
              </a:spcBef>
              <a:spcAft>
                <a:spcPct val="0"/>
              </a:spcAft>
              <a:buFont typeface="Arial" panose="020B0604020202020204" pitchFamily="34" charset="0"/>
              <a:buChar char="•"/>
            </a:pPr>
            <a:r>
              <a:rPr lang="fr-CA" altLang="fr-FR" sz="1800" dirty="0">
                <a:solidFill>
                  <a:srgbClr val="002060"/>
                </a:solidFill>
                <a:ea typeface="ＭＳ Ｐゴシック" panose="020B0600070205080204" pitchFamily="34" charset="-128"/>
                <a:cs typeface="Arial" panose="020B0604020202020204" pitchFamily="34" charset="0"/>
              </a:rPr>
              <a:t>La certification forestière</a:t>
            </a:r>
          </a:p>
          <a:p>
            <a:pPr marL="742950" lvl="1" indent="-285750">
              <a:spcBef>
                <a:spcPct val="20000"/>
              </a:spcBef>
              <a:spcAft>
                <a:spcPct val="0"/>
              </a:spcAft>
              <a:buFont typeface="Arial" panose="020B0604020202020204" pitchFamily="34" charset="0"/>
              <a:buChar char="•"/>
            </a:pPr>
            <a:r>
              <a:rPr lang="fr-CA" altLang="fr-FR" sz="1800" dirty="0">
                <a:solidFill>
                  <a:srgbClr val="002060"/>
                </a:solidFill>
                <a:ea typeface="ＭＳ Ｐゴシック" panose="020B0600070205080204" pitchFamily="34" charset="-128"/>
                <a:cs typeface="Arial" panose="020B0604020202020204" pitchFamily="34" charset="0"/>
              </a:rPr>
              <a:t>Les espèces </a:t>
            </a:r>
            <a:r>
              <a:rPr lang="fr-CA" sz="1800" dirty="0">
                <a:solidFill>
                  <a:srgbClr val="002060"/>
                </a:solidFill>
                <a:cs typeface="Arial" panose="020B0604020202020204" pitchFamily="34" charset="0"/>
              </a:rPr>
              <a:t>menacées, vulnérables ou susceptibles de l’être</a:t>
            </a:r>
            <a:endParaRPr lang="fr-CA" altLang="fr-FR" sz="1800" dirty="0">
              <a:solidFill>
                <a:srgbClr val="002060"/>
              </a:solidFill>
              <a:ea typeface="ＭＳ Ｐゴシック" panose="020B0600070205080204" pitchFamily="34" charset="-128"/>
              <a:cs typeface="Arial" panose="020B0604020202020204" pitchFamily="34" charset="0"/>
            </a:endParaRPr>
          </a:p>
          <a:p>
            <a:pPr marL="742950" lvl="1" indent="-285750">
              <a:spcBef>
                <a:spcPct val="20000"/>
              </a:spcBef>
              <a:spcAft>
                <a:spcPct val="0"/>
              </a:spcAft>
              <a:buFont typeface="Arial" panose="020B0604020202020204" pitchFamily="34" charset="0"/>
              <a:buChar char="•"/>
            </a:pPr>
            <a:r>
              <a:rPr lang="fr-CA" altLang="fr-FR" sz="1800" dirty="0">
                <a:solidFill>
                  <a:srgbClr val="002060"/>
                </a:solidFill>
                <a:ea typeface="ＭＳ Ｐゴシック" panose="020B0600070205080204" pitchFamily="34" charset="-128"/>
              </a:rPr>
              <a:t>Les plans d’aménagement fauniques</a:t>
            </a:r>
          </a:p>
          <a:p>
            <a:pPr marL="742950" lvl="1" indent="-285750">
              <a:spcBef>
                <a:spcPct val="20000"/>
              </a:spcBef>
              <a:spcAft>
                <a:spcPct val="0"/>
              </a:spcAft>
              <a:buFont typeface="Arial" panose="020B0604020202020204" pitchFamily="34" charset="0"/>
              <a:buChar char="•"/>
            </a:pPr>
            <a:r>
              <a:rPr lang="fr-CA" altLang="fr-FR" sz="1800" dirty="0">
                <a:solidFill>
                  <a:srgbClr val="002060"/>
                </a:solidFill>
                <a:ea typeface="ＭＳ Ｐゴシック" panose="020B0600070205080204" pitchFamily="34" charset="-128"/>
              </a:rPr>
              <a:t>Les sites fauniques d’intérêt</a:t>
            </a:r>
          </a:p>
          <a:p>
            <a:pPr marL="742950" lvl="1" indent="-285750">
              <a:spcBef>
                <a:spcPct val="20000"/>
              </a:spcBef>
              <a:spcAft>
                <a:spcPct val="0"/>
              </a:spcAft>
              <a:buFont typeface="Arial" panose="020B0604020202020204" pitchFamily="34" charset="0"/>
              <a:buChar char="•"/>
            </a:pPr>
            <a:r>
              <a:rPr lang="fr-CA" altLang="fr-FR" sz="1800" dirty="0">
                <a:solidFill>
                  <a:srgbClr val="002060"/>
                </a:solidFill>
                <a:ea typeface="ＭＳ Ｐゴシック" panose="020B0600070205080204" pitchFamily="34" charset="-128"/>
              </a:rPr>
              <a:t>Les ententes administratives </a:t>
            </a:r>
          </a:p>
          <a:p>
            <a:pPr marL="742950" lvl="1" indent="-285750">
              <a:spcBef>
                <a:spcPct val="20000"/>
              </a:spcBef>
              <a:spcAft>
                <a:spcPct val="0"/>
              </a:spcAft>
              <a:buFont typeface="Arial" panose="020B0604020202020204" pitchFamily="34" charset="0"/>
              <a:buChar char="•"/>
            </a:pPr>
            <a:r>
              <a:rPr lang="fr-CA" altLang="fr-FR" sz="1800" dirty="0">
                <a:solidFill>
                  <a:srgbClr val="002060"/>
                </a:solidFill>
                <a:ea typeface="ＭＳ Ｐゴシック" panose="020B0600070205080204" pitchFamily="34" charset="-128"/>
              </a:rPr>
              <a:t>Les VOIC, incluant les indicateurs économiques et écosystémiques</a:t>
            </a:r>
          </a:p>
          <a:p>
            <a:pPr marL="742950" lvl="1" indent="-285750">
              <a:spcBef>
                <a:spcPct val="20000"/>
              </a:spcBef>
              <a:spcAft>
                <a:spcPct val="0"/>
              </a:spcAft>
              <a:buFont typeface="Arial" panose="020B0604020202020204" pitchFamily="34" charset="0"/>
              <a:buChar char="•"/>
            </a:pPr>
            <a:r>
              <a:rPr lang="fr-CA" altLang="fr-FR" sz="1800" dirty="0">
                <a:solidFill>
                  <a:srgbClr val="002060"/>
                </a:solidFill>
                <a:ea typeface="ＭＳ Ｐゴシック" panose="020B0600070205080204" pitchFamily="34" charset="-128"/>
              </a:rPr>
              <a:t>Les ententes et les mesures d’harmonisation convenues</a:t>
            </a:r>
          </a:p>
          <a:p>
            <a:pPr marL="742950" lvl="1" indent="-285750">
              <a:spcBef>
                <a:spcPct val="20000"/>
              </a:spcBef>
              <a:spcAft>
                <a:spcPct val="0"/>
              </a:spcAft>
              <a:buFont typeface="Arial" panose="020B0604020202020204" pitchFamily="34" charset="0"/>
              <a:buChar char="•"/>
            </a:pPr>
            <a:r>
              <a:rPr lang="fr-CA" altLang="fr-FR" sz="1800" dirty="0">
                <a:solidFill>
                  <a:srgbClr val="002060"/>
                </a:solidFill>
                <a:cs typeface="Arial" panose="020B0604020202020204" pitchFamily="34" charset="0"/>
              </a:rPr>
              <a:t>Les peuplements vulnérables à la TBE et à la localisation des aires d’arrosage</a:t>
            </a:r>
          </a:p>
          <a:p>
            <a:pPr marL="742950" lvl="1" indent="-285750">
              <a:spcBef>
                <a:spcPct val="20000"/>
              </a:spcBef>
              <a:spcAft>
                <a:spcPct val="0"/>
              </a:spcAft>
              <a:buFont typeface="Arial" panose="020B0604020202020204" pitchFamily="34" charset="0"/>
              <a:buChar char="•"/>
            </a:pPr>
            <a:r>
              <a:rPr lang="fr-CA" altLang="fr-FR" sz="1800" dirty="0">
                <a:solidFill>
                  <a:srgbClr val="002060"/>
                </a:solidFill>
                <a:ea typeface="ＭＳ Ｐゴシック" panose="020B0600070205080204" pitchFamily="34" charset="-128"/>
                <a:cs typeface="Arial" panose="020B0604020202020204" pitchFamily="34" charset="0"/>
              </a:rPr>
              <a:t>(…)</a:t>
            </a:r>
            <a:endParaRPr lang="fr-CA" altLang="fr-FR" sz="1800" dirty="0">
              <a:solidFill>
                <a:srgbClr val="002060"/>
              </a:solidFill>
              <a:ea typeface="ＭＳ Ｐゴシック" panose="020B0600070205080204" pitchFamily="34" charset="-128"/>
            </a:endParaRPr>
          </a:p>
          <a:p>
            <a:endParaRPr lang="fr-CA" dirty="0"/>
          </a:p>
        </p:txBody>
      </p:sp>
    </p:spTree>
    <p:extLst>
      <p:ext uri="{BB962C8B-B14F-4D97-AF65-F5344CB8AC3E}">
        <p14:creationId xmlns:p14="http://schemas.microsoft.com/office/powerpoint/2010/main" val="39317140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smtClean="0">
                <a:cs typeface="Arial" panose="020B0604020202020204" pitchFamily="34" charset="0"/>
              </a:rPr>
              <a:t>Plan Spécial 2022 – Évolution de la TBE</a:t>
            </a:r>
            <a:endParaRPr lang="fr-CA" sz="2400"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5" y="0"/>
            <a:ext cx="8964070" cy="6858000"/>
          </a:xfrm>
          <a:prstGeom prst="rect">
            <a:avLst/>
          </a:prstGeom>
        </p:spPr>
      </p:pic>
    </p:spTree>
    <p:extLst>
      <p:ext uri="{BB962C8B-B14F-4D97-AF65-F5344CB8AC3E}">
        <p14:creationId xmlns:p14="http://schemas.microsoft.com/office/powerpoint/2010/main" val="1578797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smtClean="0">
                <a:cs typeface="Arial" panose="020B0604020202020204" pitchFamily="34" charset="0"/>
              </a:rPr>
              <a:t>Plan Spécial 2022 – Enjeux 11% Caribou</a:t>
            </a:r>
            <a:endParaRPr lang="fr-CA" sz="2400" dirty="0"/>
          </a:p>
        </p:txBody>
      </p:sp>
      <p:sp>
        <p:nvSpPr>
          <p:cNvPr id="3" name="ZoneTexte 2"/>
          <p:cNvSpPr txBox="1"/>
          <p:nvPr/>
        </p:nvSpPr>
        <p:spPr>
          <a:xfrm>
            <a:off x="1436913" y="1286189"/>
            <a:ext cx="6318889" cy="2031325"/>
          </a:xfrm>
          <a:prstGeom prst="rect">
            <a:avLst/>
          </a:prstGeom>
          <a:noFill/>
        </p:spPr>
        <p:txBody>
          <a:bodyPr wrap="square" rtlCol="0">
            <a:spAutoFit/>
          </a:bodyPr>
          <a:lstStyle/>
          <a:p>
            <a:r>
              <a:rPr lang="fr-CA" dirty="0" smtClean="0"/>
              <a:t>Stratégie pour atteindre la cible de 11% de forêt 0-20 ans d’ici 2028</a:t>
            </a:r>
          </a:p>
          <a:p>
            <a:endParaRPr lang="fr-CA" dirty="0"/>
          </a:p>
          <a:p>
            <a:r>
              <a:rPr lang="fr-CA" dirty="0" smtClean="0"/>
              <a:t>	-Restreindre la récolte dans l’aire de répartition à 750 ha/an </a:t>
            </a:r>
          </a:p>
          <a:p>
            <a:r>
              <a:rPr lang="fr-CA" dirty="0"/>
              <a:t>	</a:t>
            </a:r>
            <a:r>
              <a:rPr lang="fr-CA" dirty="0" smtClean="0"/>
              <a:t>  de nouvelle planification (2021 et +)</a:t>
            </a:r>
          </a:p>
          <a:p>
            <a:r>
              <a:rPr lang="fr-CA" dirty="0" smtClean="0"/>
              <a:t>	</a:t>
            </a:r>
          </a:p>
          <a:p>
            <a:endParaRPr lang="fr-CA" dirty="0" smtClean="0"/>
          </a:p>
        </p:txBody>
      </p:sp>
      <p:graphicFrame>
        <p:nvGraphicFramePr>
          <p:cNvPr id="5" name="Tableau 4"/>
          <p:cNvGraphicFramePr>
            <a:graphicFrameLocks noGrp="1"/>
          </p:cNvGraphicFramePr>
          <p:nvPr>
            <p:extLst>
              <p:ext uri="{D42A27DB-BD31-4B8C-83A1-F6EECF244321}">
                <p14:modId xmlns:p14="http://schemas.microsoft.com/office/powerpoint/2010/main" val="3149794023"/>
              </p:ext>
            </p:extLst>
          </p:nvPr>
        </p:nvGraphicFramePr>
        <p:xfrm>
          <a:off x="1519238" y="3593233"/>
          <a:ext cx="6096000" cy="1854200"/>
        </p:xfrm>
        <a:graphic>
          <a:graphicData uri="http://schemas.openxmlformats.org/drawingml/2006/table">
            <a:tbl>
              <a:tblPr firstRow="1" bandRow="1">
                <a:tableStyleId>{5C22544A-7EE6-4342-B048-85BDC9FD1C3A}</a:tableStyleId>
              </a:tblPr>
              <a:tblGrid>
                <a:gridCol w="2032000"/>
                <a:gridCol w="1573421"/>
                <a:gridCol w="2490579"/>
              </a:tblGrid>
              <a:tr h="370840">
                <a:tc>
                  <a:txBody>
                    <a:bodyPr/>
                    <a:lstStyle/>
                    <a:p>
                      <a:r>
                        <a:rPr lang="fr-CA" dirty="0" smtClean="0"/>
                        <a:t>PRAN</a:t>
                      </a:r>
                      <a:endParaRPr lang="fr-CA" dirty="0"/>
                    </a:p>
                  </a:txBody>
                  <a:tcPr/>
                </a:tc>
                <a:tc>
                  <a:txBody>
                    <a:bodyPr/>
                    <a:lstStyle/>
                    <a:p>
                      <a:r>
                        <a:rPr lang="fr-CA" dirty="0" smtClean="0"/>
                        <a:t>Seuil</a:t>
                      </a:r>
                      <a:endParaRPr lang="fr-CA" dirty="0"/>
                    </a:p>
                  </a:txBody>
                  <a:tcPr/>
                </a:tc>
                <a:tc>
                  <a:txBody>
                    <a:bodyPr/>
                    <a:lstStyle/>
                    <a:p>
                      <a:r>
                        <a:rPr lang="fr-CA" dirty="0" smtClean="0"/>
                        <a:t>Planification</a:t>
                      </a:r>
                      <a:endParaRPr lang="fr-CA" dirty="0"/>
                    </a:p>
                  </a:txBody>
                  <a:tcPr/>
                </a:tc>
              </a:tr>
              <a:tr h="370840">
                <a:tc>
                  <a:txBody>
                    <a:bodyPr/>
                    <a:lstStyle/>
                    <a:p>
                      <a:r>
                        <a:rPr lang="fr-CA" dirty="0" smtClean="0"/>
                        <a:t>2021-2022</a:t>
                      </a:r>
                      <a:endParaRPr lang="fr-CA" dirty="0"/>
                    </a:p>
                  </a:txBody>
                  <a:tcPr/>
                </a:tc>
                <a:tc>
                  <a:txBody>
                    <a:bodyPr/>
                    <a:lstStyle/>
                    <a:p>
                      <a:r>
                        <a:rPr lang="fr-CA" dirty="0" smtClean="0"/>
                        <a:t>750 ha</a:t>
                      </a:r>
                      <a:endParaRPr lang="fr-CA" dirty="0"/>
                    </a:p>
                  </a:txBody>
                  <a:tcPr/>
                </a:tc>
                <a:tc>
                  <a:txBody>
                    <a:bodyPr/>
                    <a:lstStyle/>
                    <a:p>
                      <a:r>
                        <a:rPr lang="fr-CA" b="1" dirty="0" smtClean="0">
                          <a:solidFill>
                            <a:srgbClr val="FF0000"/>
                          </a:solidFill>
                        </a:rPr>
                        <a:t>1 460 ha</a:t>
                      </a:r>
                      <a:endParaRPr lang="fr-CA" b="1" dirty="0">
                        <a:solidFill>
                          <a:srgbClr val="FF0000"/>
                        </a:solidFill>
                      </a:endParaRPr>
                    </a:p>
                  </a:txBody>
                  <a:tcPr/>
                </a:tc>
              </a:tr>
              <a:tr h="370840">
                <a:tc>
                  <a:txBody>
                    <a:bodyPr/>
                    <a:lstStyle/>
                    <a:p>
                      <a:r>
                        <a:rPr lang="fr-CA" dirty="0" smtClean="0"/>
                        <a:t>2022-2023</a:t>
                      </a:r>
                      <a:endParaRPr lang="fr-C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t>750 ha</a:t>
                      </a:r>
                    </a:p>
                  </a:txBody>
                  <a:tcPr/>
                </a:tc>
                <a:tc>
                  <a:txBody>
                    <a:bodyPr/>
                    <a:lstStyle/>
                    <a:p>
                      <a:r>
                        <a:rPr lang="fr-CA" dirty="0" smtClean="0"/>
                        <a:t>40 ha</a:t>
                      </a:r>
                      <a:endParaRPr lang="fr-CA" dirty="0"/>
                    </a:p>
                  </a:txBody>
                  <a:tcPr/>
                </a:tc>
              </a:tr>
              <a:tr h="370840">
                <a:tc>
                  <a:txBody>
                    <a:bodyPr/>
                    <a:lstStyle/>
                    <a:p>
                      <a:r>
                        <a:rPr lang="fr-CA" dirty="0" smtClean="0"/>
                        <a:t>2023-2024</a:t>
                      </a:r>
                      <a:endParaRPr lang="fr-C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t>750 ha</a:t>
                      </a:r>
                    </a:p>
                  </a:txBody>
                  <a:tcPr/>
                </a:tc>
                <a:tc>
                  <a:txBody>
                    <a:bodyPr/>
                    <a:lstStyle/>
                    <a:p>
                      <a:r>
                        <a:rPr lang="fr-CA" dirty="0" smtClean="0"/>
                        <a:t>750 ha</a:t>
                      </a:r>
                      <a:endParaRPr lang="fr-CA" dirty="0"/>
                    </a:p>
                  </a:txBody>
                  <a:tcPr/>
                </a:tc>
              </a:tr>
              <a:tr h="370840">
                <a:tc>
                  <a:txBody>
                    <a:bodyPr/>
                    <a:lstStyle/>
                    <a:p>
                      <a:r>
                        <a:rPr lang="fr-CA" dirty="0" smtClean="0"/>
                        <a:t>2024-2025</a:t>
                      </a:r>
                      <a:endParaRPr lang="fr-C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t>750 ha</a:t>
                      </a:r>
                    </a:p>
                  </a:txBody>
                  <a:tcPr/>
                </a:tc>
                <a:tc>
                  <a:txBody>
                    <a:bodyPr/>
                    <a:lstStyle/>
                    <a:p>
                      <a:r>
                        <a:rPr lang="fr-CA" dirty="0" smtClean="0"/>
                        <a:t>750 ha</a:t>
                      </a:r>
                      <a:endParaRPr lang="fr-CA" dirty="0"/>
                    </a:p>
                  </a:txBody>
                  <a:tcPr/>
                </a:tc>
              </a:tr>
            </a:tbl>
          </a:graphicData>
        </a:graphic>
      </p:graphicFrame>
    </p:spTree>
    <p:extLst>
      <p:ext uri="{BB962C8B-B14F-4D97-AF65-F5344CB8AC3E}">
        <p14:creationId xmlns:p14="http://schemas.microsoft.com/office/powerpoint/2010/main" val="15360727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5" y="0"/>
            <a:ext cx="8964070" cy="6858000"/>
          </a:xfrm>
          <a:prstGeom prst="rect">
            <a:avLst/>
          </a:prstGeom>
        </p:spPr>
      </p:pic>
      <p:sp>
        <p:nvSpPr>
          <p:cNvPr id="7" name="Titre 6"/>
          <p:cNvSpPr>
            <a:spLocks noGrp="1"/>
          </p:cNvSpPr>
          <p:nvPr>
            <p:ph type="title"/>
          </p:nvPr>
        </p:nvSpPr>
        <p:spPr/>
        <p:txBody>
          <a:bodyPr/>
          <a:lstStyle/>
          <a:p>
            <a:r>
              <a:rPr lang="fr-CA" sz="2400" dirty="0" smtClean="0">
                <a:cs typeface="Arial" panose="020B0604020202020204" pitchFamily="34" charset="0"/>
              </a:rPr>
              <a:t>Enjeux Caribou</a:t>
            </a:r>
            <a:endParaRPr lang="fr-CA" sz="2400" dirty="0"/>
          </a:p>
        </p:txBody>
      </p:sp>
      <p:sp>
        <p:nvSpPr>
          <p:cNvPr id="4" name="ZoneTexte 3"/>
          <p:cNvSpPr txBox="1"/>
          <p:nvPr/>
        </p:nvSpPr>
        <p:spPr>
          <a:xfrm>
            <a:off x="353808" y="5314038"/>
            <a:ext cx="8426859" cy="646331"/>
          </a:xfrm>
          <a:prstGeom prst="rect">
            <a:avLst/>
          </a:prstGeom>
          <a:solidFill>
            <a:schemeClr val="bg1"/>
          </a:solidFill>
        </p:spPr>
        <p:txBody>
          <a:bodyPr wrap="none" rtlCol="0">
            <a:spAutoFit/>
          </a:bodyPr>
          <a:lstStyle/>
          <a:p>
            <a:r>
              <a:rPr lang="fr-CA" dirty="0" smtClean="0"/>
              <a:t>Donc: Marge de manœuvre de 40 ha pour le plan spécial 2022 dans l’aire de répartition </a:t>
            </a:r>
          </a:p>
          <a:p>
            <a:r>
              <a:rPr lang="fr-CA" dirty="0" smtClean="0"/>
              <a:t>sur un potentiel de récolte de 2030 ha</a:t>
            </a:r>
            <a:endParaRPr lang="fr-CA" dirty="0"/>
          </a:p>
        </p:txBody>
      </p:sp>
    </p:spTree>
    <p:extLst>
      <p:ext uri="{BB962C8B-B14F-4D97-AF65-F5344CB8AC3E}">
        <p14:creationId xmlns:p14="http://schemas.microsoft.com/office/powerpoint/2010/main" val="17246809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smtClean="0">
                <a:cs typeface="Arial" panose="020B0604020202020204" pitchFamily="34" charset="0"/>
              </a:rPr>
              <a:t>Plan Spécial - GTF</a:t>
            </a:r>
            <a:endParaRPr lang="fr-CA" sz="2400" dirty="0"/>
          </a:p>
        </p:txBody>
      </p:sp>
      <p:sp>
        <p:nvSpPr>
          <p:cNvPr id="8" name="Espace réservé du texte 7"/>
          <p:cNvSpPr>
            <a:spLocks noGrp="1"/>
          </p:cNvSpPr>
          <p:nvPr>
            <p:ph type="body" idx="1"/>
          </p:nvPr>
        </p:nvSpPr>
        <p:spPr/>
        <p:txBody>
          <a:bodyPr/>
          <a:lstStyle/>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a:solidFill>
                <a:schemeClr val="tx1"/>
              </a:solidFill>
              <a:ea typeface="ＭＳ Ｐゴシック" panose="020B0600070205080204" pitchFamily="34" charset="-128"/>
            </a:endParaRPr>
          </a:p>
          <a:p>
            <a:pPr lvl="1">
              <a:spcBef>
                <a:spcPct val="20000"/>
              </a:spcBef>
              <a:spcAft>
                <a:spcPct val="0"/>
              </a:spcAft>
            </a:pPr>
            <a:endParaRPr lang="fr-CA" altLang="fr-FR" sz="1600" dirty="0">
              <a:solidFill>
                <a:schemeClr val="tx1"/>
              </a:solidFill>
              <a:ea typeface="ＭＳ Ｐゴシック" panose="020B0600070205080204" pitchFamily="34" charset="-128"/>
            </a:endParaRPr>
          </a:p>
        </p:txBody>
      </p:sp>
      <p:graphicFrame>
        <p:nvGraphicFramePr>
          <p:cNvPr id="2" name="Tableau 1"/>
          <p:cNvGraphicFramePr>
            <a:graphicFrameLocks noGrp="1"/>
          </p:cNvGraphicFramePr>
          <p:nvPr>
            <p:extLst>
              <p:ext uri="{D42A27DB-BD31-4B8C-83A1-F6EECF244321}">
                <p14:modId xmlns:p14="http://schemas.microsoft.com/office/powerpoint/2010/main" val="2807095058"/>
              </p:ext>
            </p:extLst>
          </p:nvPr>
        </p:nvGraphicFramePr>
        <p:xfrm>
          <a:off x="1421537" y="1706155"/>
          <a:ext cx="5714999" cy="3971925"/>
        </p:xfrm>
        <a:graphic>
          <a:graphicData uri="http://schemas.openxmlformats.org/drawingml/2006/table">
            <a:tbl>
              <a:tblPr/>
              <a:tblGrid>
                <a:gridCol w="1536095"/>
                <a:gridCol w="725714"/>
                <a:gridCol w="725714"/>
                <a:gridCol w="1003905"/>
                <a:gridCol w="997857"/>
                <a:gridCol w="725714"/>
              </a:tblGrid>
              <a:tr h="0">
                <a:tc rowSpan="2">
                  <a:txBody>
                    <a:bodyPr/>
                    <a:lstStyle/>
                    <a:p>
                      <a:pPr algn="ctr" fontAlgn="ctr"/>
                      <a:r>
                        <a:rPr lang="fr-CA" sz="1000" b="1" i="0" u="none" strike="noStrike">
                          <a:solidFill>
                            <a:srgbClr val="000000"/>
                          </a:solidFill>
                          <a:effectLst/>
                          <a:latin typeface="Arial" panose="020B0604020202020204" pitchFamily="34" charset="0"/>
                        </a:rPr>
                        <a:t>GTF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699"/>
                    </a:solidFill>
                  </a:tcPr>
                </a:tc>
                <a:tc gridSpan="3">
                  <a:txBody>
                    <a:bodyPr/>
                    <a:lstStyle/>
                    <a:p>
                      <a:pPr algn="ctr" fontAlgn="ctr"/>
                      <a:r>
                        <a:rPr lang="fr-CA" sz="1000" b="1" i="0" u="none" strike="noStrike">
                          <a:solidFill>
                            <a:srgbClr val="000000"/>
                          </a:solidFill>
                          <a:effectLst/>
                          <a:latin typeface="Arial" panose="020B0604020202020204" pitchFamily="34" charset="0"/>
                        </a:rPr>
                        <a:t>Cibles établies R11 scénario TBE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fr-CA"/>
                    </a:p>
                  </a:txBody>
                  <a:tcPr/>
                </a:tc>
                <a:tc hMerge="1">
                  <a:txBody>
                    <a:bodyPr/>
                    <a:lstStyle/>
                    <a:p>
                      <a:endParaRPr lang="fr-CA"/>
                    </a:p>
                  </a:txBody>
                  <a:tcPr/>
                </a:tc>
                <a:tc gridSpan="2">
                  <a:txBody>
                    <a:bodyPr/>
                    <a:lstStyle/>
                    <a:p>
                      <a:pPr algn="ctr" fontAlgn="ctr"/>
                      <a:r>
                        <a:rPr lang="fr-CA" sz="1000" b="1" i="0" u="none" strike="noStrike">
                          <a:solidFill>
                            <a:srgbClr val="000000"/>
                          </a:solidFill>
                          <a:effectLst/>
                          <a:latin typeface="Arial" panose="020B0604020202020204" pitchFamily="34" charset="0"/>
                        </a:rPr>
                        <a:t>PRAN 200%</a:t>
                      </a:r>
                      <a:br>
                        <a:rPr lang="fr-CA" sz="1000" b="1" i="0" u="none" strike="noStrike">
                          <a:solidFill>
                            <a:srgbClr val="000000"/>
                          </a:solidFill>
                          <a:effectLst/>
                          <a:latin typeface="Arial" panose="020B0604020202020204" pitchFamily="34" charset="0"/>
                        </a:rPr>
                      </a:br>
                      <a:r>
                        <a:rPr lang="fr-CA" sz="1000" b="1" i="0" u="none" strike="noStrike">
                          <a:solidFill>
                            <a:srgbClr val="000000"/>
                          </a:solidFill>
                          <a:effectLst/>
                          <a:latin typeface="Arial" panose="020B0604020202020204" pitchFamily="34" charset="0"/>
                        </a:rPr>
                        <a:t>(R154.1)</a:t>
                      </a:r>
                    </a:p>
                  </a:txBody>
                  <a:tcPr marL="0" marR="0" marT="0"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fr-CA"/>
                    </a:p>
                  </a:txBody>
                  <a:tcPr/>
                </a:tc>
              </a:tr>
              <a:tr h="495300">
                <a:tc vMerge="1">
                  <a:txBody>
                    <a:bodyPr/>
                    <a:lstStyle/>
                    <a:p>
                      <a:endParaRPr lang="fr-CA"/>
                    </a:p>
                  </a:txBody>
                  <a:tcPr/>
                </a:tc>
                <a:tc>
                  <a:txBody>
                    <a:bodyPr/>
                    <a:lstStyle/>
                    <a:p>
                      <a:pPr algn="ctr" fontAlgn="ctr"/>
                      <a:r>
                        <a:rPr lang="fr-CA" sz="1000" b="0" i="0" u="none" strike="noStrike">
                          <a:solidFill>
                            <a:srgbClr val="000000"/>
                          </a:solidFill>
                          <a:effectLst/>
                          <a:latin typeface="Arial" panose="020B0604020202020204" pitchFamily="34" charset="0"/>
                        </a:rPr>
                        <a:t>Total</a:t>
                      </a:r>
                      <a:br>
                        <a:rPr lang="fr-CA" sz="1000" b="0" i="0" u="none" strike="noStrike">
                          <a:solidFill>
                            <a:srgbClr val="000000"/>
                          </a:solidFill>
                          <a:effectLst/>
                          <a:latin typeface="Arial" panose="020B0604020202020204" pitchFamily="34" charset="0"/>
                        </a:rPr>
                      </a:br>
                      <a:r>
                        <a:rPr lang="fr-CA" sz="1000" b="0" i="0" u="none" strike="noStrike">
                          <a:solidFill>
                            <a:srgbClr val="000000"/>
                          </a:solidFill>
                          <a:effectLst/>
                          <a:latin typeface="Arial" panose="020B0604020202020204" pitchFamily="34" charset="0"/>
                        </a:rPr>
                        <a:t>(ha)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CA" sz="1000" b="0" i="0" u="none" strike="noStrike">
                          <a:solidFill>
                            <a:srgbClr val="000000"/>
                          </a:solidFill>
                          <a:effectLst/>
                          <a:latin typeface="Arial" panose="020B0604020202020204" pitchFamily="34" charset="0"/>
                        </a:rPr>
                        <a:t>Scénario retenu DGSL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CA" sz="1000" b="0" i="0" u="none" strike="noStrike">
                          <a:solidFill>
                            <a:srgbClr val="000000"/>
                          </a:solidFill>
                          <a:effectLst/>
                          <a:latin typeface="Arial" panose="020B0604020202020204" pitchFamily="34" charset="0"/>
                        </a:rPr>
                        <a:t>Attribuable</a:t>
                      </a:r>
                      <a:br>
                        <a:rPr lang="fr-CA" sz="1000" b="0" i="0" u="none" strike="noStrike">
                          <a:solidFill>
                            <a:srgbClr val="000000"/>
                          </a:solidFill>
                          <a:effectLst/>
                          <a:latin typeface="Arial" panose="020B0604020202020204" pitchFamily="34" charset="0"/>
                        </a:rPr>
                      </a:br>
                      <a:r>
                        <a:rPr lang="fr-CA" sz="1000" b="0" i="0" u="none" strike="noStrike">
                          <a:solidFill>
                            <a:srgbClr val="000000"/>
                          </a:solidFill>
                          <a:effectLst/>
                          <a:latin typeface="Arial" panose="020B0604020202020204" pitchFamily="34" charset="0"/>
                        </a:rPr>
                        <a:t>(ha/an)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CA" sz="1000" b="0" i="0" u="none" strike="noStrike">
                          <a:solidFill>
                            <a:srgbClr val="000000"/>
                          </a:solidFill>
                          <a:effectLst/>
                          <a:latin typeface="Arial" panose="020B0604020202020204" pitchFamily="34" charset="0"/>
                        </a:rPr>
                        <a:t>Ajout 2022 (ha)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ctr"/>
                      <a:r>
                        <a:rPr lang="fr-CA" sz="1000" b="0" i="0" u="none" strike="noStrike">
                          <a:solidFill>
                            <a:srgbClr val="000000"/>
                          </a:solidFill>
                          <a:effectLst/>
                          <a:latin typeface="Arial" panose="020B0604020202020204" pitchFamily="34" charset="0"/>
                        </a:rPr>
                        <a:t>Total (ha)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r>
              <a:tr h="190500">
                <a:tc>
                  <a:txBody>
                    <a:bodyPr/>
                    <a:lstStyle/>
                    <a:p>
                      <a:pPr algn="ctr" fontAlgn="ctr"/>
                      <a:r>
                        <a:rPr lang="fr-CA" sz="1000" b="1" i="0" u="none" strike="noStrike">
                          <a:solidFill>
                            <a:srgbClr val="000000"/>
                          </a:solidFill>
                          <a:effectLst/>
                          <a:latin typeface="Arial" panose="020B0604020202020204" pitchFamily="34" charset="0"/>
                        </a:rPr>
                        <a:t>Version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CA" sz="1000" b="1" i="0" u="none" strike="noStrike">
                          <a:solidFill>
                            <a:srgbClr val="000000"/>
                          </a:solidFill>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CA" sz="10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CA" sz="1000" b="0" i="0" u="none" strike="noStrike">
                          <a:solidFill>
                            <a:srgbClr val="000000"/>
                          </a:solidFill>
                          <a:effectLst/>
                          <a:latin typeface="Arial" panose="020B0604020202020204" pitchFamily="34" charset="0"/>
                        </a:rPr>
                        <a:t>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ctr"/>
                      <a:r>
                        <a:rPr lang="fr-CA" sz="10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l" fontAlgn="ctr"/>
                      <a:r>
                        <a:rPr lang="fr-CA" sz="1000" b="0" i="0" u="none" strike="noStrike">
                          <a:solidFill>
                            <a:srgbClr val="000000"/>
                          </a:solidFill>
                          <a:effectLst/>
                          <a:latin typeface="Arial" panose="020B0604020202020204" pitchFamily="34" charset="0"/>
                        </a:rPr>
                        <a:t>Pessière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171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171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249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339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l" fontAlgn="ctr"/>
                      <a:r>
                        <a:rPr lang="fr-CA" sz="1000" b="0" i="0" u="none" strike="noStrike">
                          <a:solidFill>
                            <a:srgbClr val="000000"/>
                          </a:solidFill>
                          <a:effectLst/>
                          <a:latin typeface="Arial" panose="020B0604020202020204" pitchFamily="34" charset="0"/>
                        </a:rPr>
                        <a:t>Sapinière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1 193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1 146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1 495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6 444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l" fontAlgn="ctr"/>
                      <a:r>
                        <a:rPr lang="fr-CA" sz="1000" b="0" i="0" u="none" strike="noStrike">
                          <a:solidFill>
                            <a:srgbClr val="000000"/>
                          </a:solidFill>
                          <a:effectLst/>
                          <a:latin typeface="Arial" panose="020B0604020202020204" pitchFamily="34" charset="0"/>
                        </a:rPr>
                        <a:t>Total Résineux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1 364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1 317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1 744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6 784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90500">
                <a:tc>
                  <a:txBody>
                    <a:bodyPr/>
                    <a:lstStyle/>
                    <a:p>
                      <a:pPr algn="l" fontAlgn="ctr"/>
                      <a:r>
                        <a:rPr lang="fr-CA" sz="1000" b="0" i="0" u="none" strike="noStrike">
                          <a:solidFill>
                            <a:srgbClr val="000000"/>
                          </a:solidFill>
                          <a:effectLst/>
                          <a:latin typeface="Arial" panose="020B0604020202020204" pitchFamily="34" charset="0"/>
                        </a:rPr>
                        <a:t>Total Résineux à FI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1 030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810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497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2 754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90500">
                <a:tc>
                  <a:txBody>
                    <a:bodyPr/>
                    <a:lstStyle/>
                    <a:p>
                      <a:pPr algn="l" fontAlgn="ctr"/>
                      <a:r>
                        <a:rPr lang="fr-CA" sz="1000" b="0" i="0" u="none" strike="noStrike">
                          <a:solidFill>
                            <a:srgbClr val="000000"/>
                          </a:solidFill>
                          <a:effectLst/>
                          <a:latin typeface="Arial" panose="020B0604020202020204" pitchFamily="34" charset="0"/>
                        </a:rPr>
                        <a:t>Peupleraie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73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85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l" fontAlgn="ctr"/>
                      <a:r>
                        <a:rPr lang="fr-CA" sz="1000" b="0" i="0" u="none" strike="noStrike">
                          <a:solidFill>
                            <a:srgbClr val="000000"/>
                          </a:solidFill>
                          <a:effectLst/>
                          <a:latin typeface="Arial" panose="020B0604020202020204" pitchFamily="34" charset="0"/>
                        </a:rPr>
                        <a:t>Peupleraie à résineux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489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367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584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876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l" fontAlgn="ctr"/>
                      <a:r>
                        <a:rPr lang="fr-CA" sz="1000" b="0" i="0" u="none" strike="noStrike">
                          <a:solidFill>
                            <a:srgbClr val="000000"/>
                          </a:solidFill>
                          <a:effectLst/>
                          <a:latin typeface="Arial" panose="020B0604020202020204" pitchFamily="34" charset="0"/>
                        </a:rPr>
                        <a:t>Bétulaie blanche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265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239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l" fontAlgn="ctr"/>
                      <a:r>
                        <a:rPr lang="fr-CA" sz="1000" b="0" i="0" u="none" strike="noStrike">
                          <a:solidFill>
                            <a:srgbClr val="000000"/>
                          </a:solidFill>
                          <a:effectLst/>
                          <a:latin typeface="Arial" panose="020B0604020202020204" pitchFamily="34" charset="0"/>
                        </a:rPr>
                        <a:t>Bétulaie blanche à résineux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185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185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110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722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l" fontAlgn="ctr"/>
                      <a:r>
                        <a:rPr lang="fr-CA" sz="1000" b="0" i="0" u="none" strike="noStrike">
                          <a:solidFill>
                            <a:srgbClr val="000000"/>
                          </a:solidFill>
                          <a:effectLst/>
                          <a:latin typeface="Arial" panose="020B0604020202020204" pitchFamily="34" charset="0"/>
                        </a:rPr>
                        <a:t>Érablière rouge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75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l" fontAlgn="ctr"/>
                      <a:r>
                        <a:rPr lang="fr-CA" sz="1000" b="0" i="0" u="none" strike="noStrike">
                          <a:solidFill>
                            <a:srgbClr val="000000"/>
                          </a:solidFill>
                          <a:effectLst/>
                          <a:latin typeface="Arial" panose="020B0604020202020204" pitchFamily="34" charset="0"/>
                        </a:rPr>
                        <a:t>Total FI et FIR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1 087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827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799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1 799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90500">
                <a:tc>
                  <a:txBody>
                    <a:bodyPr/>
                    <a:lstStyle/>
                    <a:p>
                      <a:pPr algn="l" fontAlgn="ctr"/>
                      <a:r>
                        <a:rPr lang="fr-CA" sz="1000" b="0" i="0" u="none" strike="noStrike">
                          <a:solidFill>
                            <a:srgbClr val="000000"/>
                          </a:solidFill>
                          <a:effectLst/>
                          <a:latin typeface="Arial" panose="020B0604020202020204" pitchFamily="34" charset="0"/>
                        </a:rPr>
                        <a:t>Feuillu tolérant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23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l" fontAlgn="ctr"/>
                      <a:r>
                        <a:rPr lang="fr-CA" sz="1000" b="0" i="0" u="none" strike="noStrike">
                          <a:solidFill>
                            <a:srgbClr val="000000"/>
                          </a:solidFill>
                          <a:effectLst/>
                          <a:latin typeface="Arial" panose="020B0604020202020204" pitchFamily="34" charset="0"/>
                        </a:rPr>
                        <a:t>Feuillu tolérant à résineux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81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l" fontAlgn="ctr"/>
                      <a:r>
                        <a:rPr lang="fr-CA" sz="1000" b="0" i="0" u="none" strike="noStrike">
                          <a:solidFill>
                            <a:srgbClr val="000000"/>
                          </a:solidFill>
                          <a:effectLst/>
                          <a:latin typeface="Arial" panose="020B0604020202020204" pitchFamily="34" charset="0"/>
                        </a:rPr>
                        <a:t>Total FT et FTR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104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90500">
                <a:tc>
                  <a:txBody>
                    <a:bodyPr/>
                    <a:lstStyle/>
                    <a:p>
                      <a:pPr algn="l" fontAlgn="ctr"/>
                      <a:r>
                        <a:rPr lang="fr-CA" sz="1000" b="0" i="0" u="none" strike="noStrike">
                          <a:solidFill>
                            <a:srgbClr val="000000"/>
                          </a:solidFill>
                          <a:effectLst/>
                          <a:latin typeface="Arial" panose="020B0604020202020204" pitchFamily="34" charset="0"/>
                        </a:rPr>
                        <a:t>Cédrière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19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18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0" i="0" u="none" strike="noStrike">
                          <a:solidFill>
                            <a:srgbClr val="000000"/>
                          </a:solidFill>
                          <a:effectLst/>
                          <a:latin typeface="Arial" panose="020B0604020202020204" pitchFamily="34" charset="0"/>
                        </a:rPr>
                        <a:t>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00025">
                <a:tc>
                  <a:txBody>
                    <a:bodyPr/>
                    <a:lstStyle/>
                    <a:p>
                      <a:pPr algn="l" fontAlgn="ctr"/>
                      <a:r>
                        <a:rPr lang="fr-CA" sz="1000" b="1" i="0" u="none" strike="noStrike">
                          <a:solidFill>
                            <a:srgbClr val="000000"/>
                          </a:solidFill>
                          <a:effectLst/>
                          <a:latin typeface="Arial" panose="020B0604020202020204" pitchFamily="34" charset="0"/>
                        </a:rPr>
                        <a:t>Grand total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a:solidFill>
                            <a:srgbClr val="000000"/>
                          </a:solidFill>
                          <a:effectLst/>
                          <a:latin typeface="Arial" panose="020B0604020202020204" pitchFamily="34" charset="0"/>
                        </a:rPr>
                        <a:t>3 604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a:solidFill>
                            <a:srgbClr val="000000"/>
                          </a:solidFill>
                          <a:effectLst/>
                          <a:latin typeface="Arial" panose="020B0604020202020204" pitchFamily="34" charset="0"/>
                        </a:rPr>
                        <a:t>2 955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a:solidFill>
                            <a:srgbClr val="000000"/>
                          </a:solidFill>
                          <a:effectLst/>
                          <a:latin typeface="Arial" panose="020B0604020202020204" pitchFamily="34" charset="0"/>
                        </a:rPr>
                        <a:t>3 058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dirty="0">
                          <a:solidFill>
                            <a:srgbClr val="000000"/>
                          </a:solidFill>
                          <a:effectLst/>
                          <a:latin typeface="Arial" panose="020B0604020202020204" pitchFamily="34" charset="0"/>
                        </a:rPr>
                        <a:t>11 448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Tree>
    <p:extLst>
      <p:ext uri="{BB962C8B-B14F-4D97-AF65-F5344CB8AC3E}">
        <p14:creationId xmlns:p14="http://schemas.microsoft.com/office/powerpoint/2010/main" val="34885377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smtClean="0">
                <a:cs typeface="Arial" panose="020B0604020202020204" pitchFamily="34" charset="0"/>
              </a:rPr>
              <a:t>Plan Spécial - Ententes</a:t>
            </a:r>
            <a:endParaRPr lang="fr-CA" sz="2400" dirty="0"/>
          </a:p>
        </p:txBody>
      </p:sp>
      <p:sp>
        <p:nvSpPr>
          <p:cNvPr id="8" name="Espace réservé du texte 7"/>
          <p:cNvSpPr>
            <a:spLocks noGrp="1"/>
          </p:cNvSpPr>
          <p:nvPr>
            <p:ph type="body" idx="1"/>
          </p:nvPr>
        </p:nvSpPr>
        <p:spPr/>
        <p:txBody>
          <a:bodyPr>
            <a:normAutofit/>
          </a:bodyPr>
          <a:lstStyle/>
          <a:p>
            <a:pPr lvl="0"/>
            <a:r>
              <a:rPr lang="fr-FR" sz="2000" dirty="0" smtClean="0"/>
              <a:t>Le Plan Spécial vise à respecter:</a:t>
            </a:r>
          </a:p>
          <a:p>
            <a:pPr marL="457200" lvl="0" indent="-457200">
              <a:buFont typeface="Arial" panose="020B0604020202020204" pitchFamily="34" charset="0"/>
              <a:buChar char="•"/>
            </a:pPr>
            <a:r>
              <a:rPr lang="fr-FR" sz="2000" dirty="0" smtClean="0"/>
              <a:t>Les articles du RADF, incluant les affectations et usages forestiers. (Dérogation COS)</a:t>
            </a:r>
            <a:r>
              <a:rPr lang="fr-CA" sz="2000" dirty="0" smtClean="0"/>
              <a:t> </a:t>
            </a:r>
          </a:p>
          <a:p>
            <a:pPr marL="457200" lvl="0" indent="-457200">
              <a:buFont typeface="Arial" panose="020B0604020202020204" pitchFamily="34" charset="0"/>
              <a:buChar char="•"/>
            </a:pPr>
            <a:r>
              <a:rPr lang="fr-FR" sz="2000" dirty="0" smtClean="0"/>
              <a:t>Les </a:t>
            </a:r>
            <a:r>
              <a:rPr lang="fr-FR" sz="2000" dirty="0"/>
              <a:t>mesures intérimaires de protection du caribou de la Gaspésie</a:t>
            </a:r>
            <a:r>
              <a:rPr lang="fr-FR" sz="2000" dirty="0" smtClean="0"/>
              <a:t>.</a:t>
            </a:r>
          </a:p>
          <a:p>
            <a:pPr marL="457200" lvl="0" indent="-457200">
              <a:buFont typeface="Arial" panose="020B0604020202020204" pitchFamily="34" charset="0"/>
              <a:buChar char="•"/>
            </a:pPr>
            <a:r>
              <a:rPr lang="fr-FR" sz="2000" dirty="0" smtClean="0"/>
              <a:t>Les VOIC et autres ententes</a:t>
            </a:r>
          </a:p>
          <a:p>
            <a:pPr marL="457200" lvl="0" indent="-457200">
              <a:buFont typeface="Arial" panose="020B0604020202020204" pitchFamily="34" charset="0"/>
              <a:buChar char="•"/>
            </a:pPr>
            <a:r>
              <a:rPr lang="fr-FR" sz="2000" dirty="0" smtClean="0"/>
              <a:t>Les mesures d’harmonisations</a:t>
            </a:r>
          </a:p>
          <a:p>
            <a:pPr marL="457200" lvl="0" indent="-457200">
              <a:buFont typeface="Arial" panose="020B0604020202020204" pitchFamily="34" charset="0"/>
              <a:buChar char="•"/>
            </a:pPr>
            <a:r>
              <a:rPr lang="fr-FR" altLang="fr-FR" sz="2000" dirty="0" smtClean="0">
                <a:solidFill>
                  <a:schemeClr val="tx1"/>
                </a:solidFill>
                <a:ea typeface="ＭＳ Ｐゴシック" panose="020B0600070205080204" pitchFamily="34" charset="-128"/>
              </a:rPr>
              <a:t>Cible de 11% de forêt 0-20 ans d’ici 2028</a:t>
            </a:r>
            <a:endParaRPr lang="fr-CA" altLang="fr-FR" sz="1600" dirty="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a:solidFill>
                <a:schemeClr val="tx1"/>
              </a:solidFill>
              <a:ea typeface="ＭＳ Ｐゴシック" panose="020B0600070205080204" pitchFamily="34" charset="-128"/>
            </a:endParaRPr>
          </a:p>
          <a:p>
            <a:pPr lvl="1">
              <a:spcBef>
                <a:spcPct val="20000"/>
              </a:spcBef>
              <a:spcAft>
                <a:spcPct val="0"/>
              </a:spcAft>
            </a:pPr>
            <a:endParaRPr lang="fr-CA" altLang="fr-FR" sz="1600"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36508285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88" y="0"/>
            <a:ext cx="8884823" cy="6858000"/>
          </a:xfrm>
          <a:prstGeom prst="rect">
            <a:avLst/>
          </a:prstGeom>
        </p:spPr>
      </p:pic>
      <p:sp>
        <p:nvSpPr>
          <p:cNvPr id="7" name="Titre 6"/>
          <p:cNvSpPr>
            <a:spLocks noGrp="1"/>
          </p:cNvSpPr>
          <p:nvPr>
            <p:ph type="title"/>
          </p:nvPr>
        </p:nvSpPr>
        <p:spPr/>
        <p:txBody>
          <a:bodyPr/>
          <a:lstStyle/>
          <a:p>
            <a:r>
              <a:rPr lang="fr-CA" sz="2400" dirty="0" smtClean="0">
                <a:cs typeface="Arial" panose="020B0604020202020204" pitchFamily="34" charset="0"/>
              </a:rPr>
              <a:t>Plan Spécial – Massifs non-conformes au PAFIO</a:t>
            </a:r>
            <a:endParaRPr lang="fr-CA" sz="2400" dirty="0"/>
          </a:p>
        </p:txBody>
      </p:sp>
      <p:sp>
        <p:nvSpPr>
          <p:cNvPr id="8" name="Espace réservé du texte 7"/>
          <p:cNvSpPr>
            <a:spLocks noGrp="1"/>
          </p:cNvSpPr>
          <p:nvPr>
            <p:ph type="body" idx="1"/>
          </p:nvPr>
        </p:nvSpPr>
        <p:spPr/>
        <p:txBody>
          <a:bodyPr>
            <a:normAutofit/>
          </a:bodyPr>
          <a:lstStyle/>
          <a:p>
            <a:pPr lvl="0"/>
            <a:endParaRPr lang="fr-FR" altLang="fr-FR" sz="1600" dirty="0">
              <a:ea typeface="ＭＳ Ｐゴシック" panose="020B0600070205080204" pitchFamily="34" charset="-128"/>
            </a:endParaRPr>
          </a:p>
          <a:p>
            <a:pPr lvl="0"/>
            <a:endParaRPr lang="fr-CA" altLang="fr-FR" sz="1600" dirty="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a:solidFill>
                <a:schemeClr val="tx1"/>
              </a:solidFill>
              <a:ea typeface="ＭＳ Ｐゴシック" panose="020B0600070205080204" pitchFamily="34" charset="-128"/>
            </a:endParaRPr>
          </a:p>
          <a:p>
            <a:pPr lvl="1">
              <a:spcBef>
                <a:spcPct val="20000"/>
              </a:spcBef>
              <a:spcAft>
                <a:spcPct val="0"/>
              </a:spcAft>
            </a:pPr>
            <a:endParaRPr lang="fr-CA" altLang="fr-FR" sz="1600"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16715342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smtClean="0">
                <a:cs typeface="Arial" panose="020B0604020202020204" pitchFamily="34" charset="0"/>
              </a:rPr>
              <a:t>Plan Spécial – Massif Lac </a:t>
            </a:r>
            <a:r>
              <a:rPr lang="fr-CA" sz="2400" dirty="0" err="1" smtClean="0">
                <a:cs typeface="Arial" panose="020B0604020202020204" pitchFamily="34" charset="0"/>
              </a:rPr>
              <a:t>Mont-Louis</a:t>
            </a:r>
            <a:r>
              <a:rPr lang="fr-CA" sz="2400" dirty="0" smtClean="0">
                <a:cs typeface="Arial" panose="020B0604020202020204" pitchFamily="34" charset="0"/>
              </a:rPr>
              <a:t> Ouest</a:t>
            </a:r>
            <a:endParaRPr lang="fr-CA" sz="2400" dirty="0"/>
          </a:p>
        </p:txBody>
      </p:sp>
      <p:sp>
        <p:nvSpPr>
          <p:cNvPr id="8" name="Espace réservé du texte 7"/>
          <p:cNvSpPr>
            <a:spLocks noGrp="1"/>
          </p:cNvSpPr>
          <p:nvPr>
            <p:ph type="body" idx="1"/>
          </p:nvPr>
        </p:nvSpPr>
        <p:spPr/>
        <p:txBody>
          <a:bodyPr>
            <a:normAutofit/>
          </a:bodyPr>
          <a:lstStyle/>
          <a:p>
            <a:pPr lvl="0"/>
            <a:endParaRPr lang="fr-CA" altLang="fr-FR" sz="1600" dirty="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a:solidFill>
                <a:schemeClr val="tx1"/>
              </a:solidFill>
              <a:ea typeface="ＭＳ Ｐゴシック" panose="020B0600070205080204" pitchFamily="34" charset="-128"/>
            </a:endParaRPr>
          </a:p>
          <a:p>
            <a:pPr lvl="1">
              <a:spcBef>
                <a:spcPct val="20000"/>
              </a:spcBef>
              <a:spcAft>
                <a:spcPct val="0"/>
              </a:spcAft>
            </a:pPr>
            <a:endParaRPr lang="fr-CA" altLang="fr-FR" sz="1600" dirty="0">
              <a:solidFill>
                <a:schemeClr val="tx1"/>
              </a:solidFill>
              <a:ea typeface="ＭＳ Ｐゴシック" panose="020B0600070205080204" pitchFamily="34" charset="-128"/>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6070842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smtClean="0">
                <a:cs typeface="Arial" panose="020B0604020202020204" pitchFamily="34" charset="0"/>
              </a:rPr>
              <a:t>Plan Spécial – Massif Lac </a:t>
            </a:r>
            <a:r>
              <a:rPr lang="fr-CA" sz="2400" dirty="0" err="1" smtClean="0">
                <a:cs typeface="Arial" panose="020B0604020202020204" pitchFamily="34" charset="0"/>
              </a:rPr>
              <a:t>Mont-Louis</a:t>
            </a:r>
            <a:r>
              <a:rPr lang="fr-CA" sz="2400" dirty="0" smtClean="0">
                <a:cs typeface="Arial" panose="020B0604020202020204" pitchFamily="34" charset="0"/>
              </a:rPr>
              <a:t> Ouest</a:t>
            </a:r>
            <a:endParaRPr lang="fr-CA" sz="2400" dirty="0"/>
          </a:p>
        </p:txBody>
      </p:sp>
      <p:sp>
        <p:nvSpPr>
          <p:cNvPr id="8" name="Espace réservé du texte 7"/>
          <p:cNvSpPr>
            <a:spLocks noGrp="1"/>
          </p:cNvSpPr>
          <p:nvPr>
            <p:ph type="body" idx="1"/>
          </p:nvPr>
        </p:nvSpPr>
        <p:spPr/>
        <p:txBody>
          <a:bodyPr>
            <a:normAutofit/>
          </a:bodyPr>
          <a:lstStyle/>
          <a:p>
            <a:pPr lvl="0"/>
            <a:endParaRPr lang="fr-CA" altLang="fr-FR" sz="1600" dirty="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a:solidFill>
                <a:schemeClr val="tx1"/>
              </a:solidFill>
              <a:ea typeface="ＭＳ Ｐゴシック" panose="020B0600070205080204" pitchFamily="34" charset="-128"/>
            </a:endParaRPr>
          </a:p>
          <a:p>
            <a:pPr lvl="1">
              <a:spcBef>
                <a:spcPct val="20000"/>
              </a:spcBef>
              <a:spcAft>
                <a:spcPct val="0"/>
              </a:spcAft>
            </a:pPr>
            <a:endParaRPr lang="fr-CA" altLang="fr-FR" sz="1600" dirty="0">
              <a:solidFill>
                <a:schemeClr val="tx1"/>
              </a:solidFill>
              <a:ea typeface="ＭＳ Ｐゴシック" panose="020B0600070205080204" pitchFamily="34" charset="-128"/>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41849478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smtClean="0">
                <a:cs typeface="Arial" panose="020B0604020202020204" pitchFamily="34" charset="0"/>
              </a:rPr>
              <a:t>Plan Spécial – Massifs Lac Orignal</a:t>
            </a:r>
            <a:endParaRPr lang="fr-CA" sz="2400" dirty="0"/>
          </a:p>
        </p:txBody>
      </p:sp>
      <p:sp>
        <p:nvSpPr>
          <p:cNvPr id="8" name="Espace réservé du texte 7"/>
          <p:cNvSpPr>
            <a:spLocks noGrp="1"/>
          </p:cNvSpPr>
          <p:nvPr>
            <p:ph type="body" idx="1"/>
          </p:nvPr>
        </p:nvSpPr>
        <p:spPr/>
        <p:txBody>
          <a:bodyPr>
            <a:normAutofit/>
          </a:bodyPr>
          <a:lstStyle/>
          <a:p>
            <a:pPr lvl="0"/>
            <a:endParaRPr lang="fr-CA" altLang="fr-FR" sz="1600" dirty="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a:solidFill>
                <a:schemeClr val="tx1"/>
              </a:solidFill>
              <a:ea typeface="ＭＳ Ｐゴシック" panose="020B0600070205080204" pitchFamily="34" charset="-128"/>
            </a:endParaRPr>
          </a:p>
          <a:p>
            <a:pPr lvl="1">
              <a:spcBef>
                <a:spcPct val="20000"/>
              </a:spcBef>
              <a:spcAft>
                <a:spcPct val="0"/>
              </a:spcAft>
            </a:pPr>
            <a:endParaRPr lang="fr-CA" altLang="fr-FR" sz="1600" dirty="0">
              <a:solidFill>
                <a:schemeClr val="tx1"/>
              </a:solidFill>
              <a:ea typeface="ＭＳ Ｐゴシック" panose="020B0600070205080204" pitchFamily="34" charset="-128"/>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7775880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smtClean="0">
                <a:cs typeface="Arial" panose="020B0604020202020204" pitchFamily="34" charset="0"/>
              </a:rPr>
              <a:t>Plan Spécial – Paysages non conformes au PAFIO</a:t>
            </a:r>
            <a:endParaRPr lang="fr-CA" sz="2400" dirty="0"/>
          </a:p>
        </p:txBody>
      </p:sp>
      <p:sp>
        <p:nvSpPr>
          <p:cNvPr id="8" name="Espace réservé du texte 7"/>
          <p:cNvSpPr>
            <a:spLocks noGrp="1"/>
          </p:cNvSpPr>
          <p:nvPr>
            <p:ph type="body" idx="1"/>
          </p:nvPr>
        </p:nvSpPr>
        <p:spPr/>
        <p:txBody>
          <a:bodyPr>
            <a:normAutofit/>
          </a:bodyPr>
          <a:lstStyle/>
          <a:p>
            <a:pPr lvl="0"/>
            <a:endParaRPr lang="fr-CA" altLang="fr-FR" sz="1600" dirty="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a:solidFill>
                <a:schemeClr val="tx1"/>
              </a:solidFill>
              <a:ea typeface="ＭＳ Ｐゴシック" panose="020B0600070205080204" pitchFamily="34" charset="-128"/>
            </a:endParaRPr>
          </a:p>
          <a:p>
            <a:pPr lvl="1">
              <a:spcBef>
                <a:spcPct val="20000"/>
              </a:spcBef>
              <a:spcAft>
                <a:spcPct val="0"/>
              </a:spcAft>
            </a:pPr>
            <a:endParaRPr lang="fr-CA" altLang="fr-FR" sz="1600" dirty="0">
              <a:solidFill>
                <a:schemeClr val="tx1"/>
              </a:solidFill>
              <a:ea typeface="ＭＳ Ｐゴシック" panose="020B0600070205080204" pitchFamily="34" charset="-128"/>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59" y="1573860"/>
            <a:ext cx="7496269" cy="3236531"/>
          </a:xfrm>
          <a:prstGeom prst="rect">
            <a:avLst/>
          </a:prstGeom>
        </p:spPr>
      </p:pic>
      <p:sp>
        <p:nvSpPr>
          <p:cNvPr id="2" name="ZoneTexte 1"/>
          <p:cNvSpPr txBox="1"/>
          <p:nvPr/>
        </p:nvSpPr>
        <p:spPr>
          <a:xfrm>
            <a:off x="5576835" y="2421653"/>
            <a:ext cx="606256" cy="1107996"/>
          </a:xfrm>
          <a:prstGeom prst="rect">
            <a:avLst/>
          </a:prstGeom>
          <a:noFill/>
        </p:spPr>
        <p:txBody>
          <a:bodyPr wrap="none" rtlCol="0">
            <a:spAutoFit/>
          </a:bodyPr>
          <a:lstStyle/>
          <a:p>
            <a:r>
              <a:rPr lang="fr-CA" sz="6600" dirty="0" smtClean="0">
                <a:solidFill>
                  <a:srgbClr val="FF0000"/>
                </a:solidFill>
              </a:rPr>
              <a:t>*</a:t>
            </a:r>
            <a:endParaRPr lang="fr-CA" sz="6600" dirty="0">
              <a:solidFill>
                <a:srgbClr val="FF0000"/>
              </a:solidFill>
            </a:endParaRPr>
          </a:p>
        </p:txBody>
      </p:sp>
    </p:spTree>
    <p:extLst>
      <p:ext uri="{BB962C8B-B14F-4D97-AF65-F5344CB8AC3E}">
        <p14:creationId xmlns:p14="http://schemas.microsoft.com/office/powerpoint/2010/main" val="26837314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p:cNvSpPr txBox="1">
            <a:spLocks/>
          </p:cNvSpPr>
          <p:nvPr/>
        </p:nvSpPr>
        <p:spPr>
          <a:xfrm>
            <a:off x="684820" y="425892"/>
            <a:ext cx="7886700" cy="412955"/>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fr-CA" sz="2400" dirty="0">
                <a:cs typeface="Arial" panose="020B0604020202020204" pitchFamily="34" charset="0"/>
              </a:rPr>
              <a:t>Respect de la stratégie d’aménagement : </a:t>
            </a:r>
            <a:r>
              <a:rPr lang="fr-CA" sz="2400" dirty="0" smtClean="0">
                <a:cs typeface="Arial" panose="020B0604020202020204" pitchFamily="34" charset="0"/>
              </a:rPr>
              <a:t>superficie </a:t>
            </a:r>
            <a:r>
              <a:rPr lang="fr-CA" sz="2400" dirty="0">
                <a:cs typeface="Arial" panose="020B0604020202020204" pitchFamily="34" charset="0"/>
              </a:rPr>
              <a:t>planifiée par grand type forêt</a:t>
            </a:r>
          </a:p>
        </p:txBody>
      </p:sp>
      <p:graphicFrame>
        <p:nvGraphicFramePr>
          <p:cNvPr id="3" name="Tableau 2"/>
          <p:cNvGraphicFramePr>
            <a:graphicFrameLocks noGrp="1"/>
          </p:cNvGraphicFramePr>
          <p:nvPr>
            <p:extLst>
              <p:ext uri="{D42A27DB-BD31-4B8C-83A1-F6EECF244321}">
                <p14:modId xmlns:p14="http://schemas.microsoft.com/office/powerpoint/2010/main" val="4100991448"/>
              </p:ext>
            </p:extLst>
          </p:nvPr>
        </p:nvGraphicFramePr>
        <p:xfrm>
          <a:off x="684819" y="1434312"/>
          <a:ext cx="7886701" cy="4136437"/>
        </p:xfrm>
        <a:graphic>
          <a:graphicData uri="http://schemas.openxmlformats.org/drawingml/2006/table">
            <a:tbl>
              <a:tblPr/>
              <a:tblGrid>
                <a:gridCol w="1471571"/>
                <a:gridCol w="707044"/>
                <a:gridCol w="681176"/>
                <a:gridCol w="681176"/>
                <a:gridCol w="655309"/>
                <a:gridCol w="655309"/>
                <a:gridCol w="827759"/>
                <a:gridCol w="827759"/>
                <a:gridCol w="689799"/>
                <a:gridCol w="689799"/>
              </a:tblGrid>
              <a:tr h="489144">
                <a:tc rowSpan="2">
                  <a:txBody>
                    <a:bodyPr/>
                    <a:lstStyle/>
                    <a:p>
                      <a:pPr algn="ctr" fontAlgn="ctr"/>
                      <a:r>
                        <a:rPr lang="fr-CA" sz="1000" b="1" i="0" u="none" strike="noStrike">
                          <a:solidFill>
                            <a:srgbClr val="000000"/>
                          </a:solidFill>
                          <a:effectLst/>
                          <a:latin typeface="Arial" panose="020B0604020202020204" pitchFamily="34" charset="0"/>
                        </a:rPr>
                        <a:t>GTF</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gridSpan="4">
                  <a:txBody>
                    <a:bodyPr/>
                    <a:lstStyle/>
                    <a:p>
                      <a:pPr algn="ctr" fontAlgn="ctr"/>
                      <a:r>
                        <a:rPr lang="fr-CA" sz="1000" b="1" i="0" u="none" strike="noStrike">
                          <a:solidFill>
                            <a:srgbClr val="000000"/>
                          </a:solidFill>
                          <a:effectLst/>
                          <a:latin typeface="Arial" panose="020B0604020202020204" pitchFamily="34" charset="0"/>
                        </a:rPr>
                        <a:t>Cibles MAJ BFEC</a:t>
                      </a:r>
                      <a:br>
                        <a:rPr lang="fr-CA" sz="1000" b="1" i="0" u="none" strike="noStrike">
                          <a:solidFill>
                            <a:srgbClr val="000000"/>
                          </a:solidFill>
                          <a:effectLst/>
                          <a:latin typeface="Arial" panose="020B0604020202020204" pitchFamily="34" charset="0"/>
                        </a:rPr>
                      </a:br>
                      <a:r>
                        <a:rPr lang="fr-CA" sz="1000" b="1" i="0" u="none" strike="noStrike">
                          <a:solidFill>
                            <a:srgbClr val="000000"/>
                          </a:solidFill>
                          <a:effectLst/>
                          <a:latin typeface="Arial" panose="020B0604020202020204" pitchFamily="34" charset="0"/>
                        </a:rPr>
                        <a:t>2018-2023</a:t>
                      </a:r>
                      <a:br>
                        <a:rPr lang="fr-CA" sz="1000" b="1" i="0" u="none" strike="noStrike">
                          <a:solidFill>
                            <a:srgbClr val="000000"/>
                          </a:solidFill>
                          <a:effectLst/>
                          <a:latin typeface="Arial" panose="020B0604020202020204" pitchFamily="34" charset="0"/>
                        </a:rPr>
                      </a:br>
                      <a:r>
                        <a:rPr lang="fr-CA" sz="1000" b="1" i="0" u="none" strike="noStrike">
                          <a:solidFill>
                            <a:srgbClr val="000000"/>
                          </a:solidFill>
                          <a:effectLst/>
                          <a:latin typeface="Arial" panose="020B0604020202020204" pitchFamily="34" charset="0"/>
                        </a:rPr>
                        <a:t>(fév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fr-CA"/>
                    </a:p>
                  </a:txBody>
                  <a:tcPr/>
                </a:tc>
                <a:tc hMerge="1">
                  <a:txBody>
                    <a:bodyPr/>
                    <a:lstStyle/>
                    <a:p>
                      <a:endParaRPr lang="fr-CA"/>
                    </a:p>
                  </a:txBody>
                  <a:tcPr/>
                </a:tc>
                <a:tc hMerge="1">
                  <a:txBody>
                    <a:bodyPr/>
                    <a:lstStyle/>
                    <a:p>
                      <a:endParaRPr lang="fr-CA"/>
                    </a:p>
                  </a:txBody>
                  <a:tcPr/>
                </a:tc>
                <a:tc gridSpan="2">
                  <a:txBody>
                    <a:bodyPr/>
                    <a:lstStyle/>
                    <a:p>
                      <a:pPr algn="ctr" fontAlgn="ctr"/>
                      <a:r>
                        <a:rPr lang="fr-CA" sz="1000" b="1" i="0" u="none" strike="noStrike">
                          <a:solidFill>
                            <a:srgbClr val="000000"/>
                          </a:solidFill>
                          <a:effectLst/>
                          <a:latin typeface="Arial" panose="020B0604020202020204" pitchFamily="34" charset="0"/>
                        </a:rPr>
                        <a:t>PAFIO V10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fr-CA"/>
                    </a:p>
                  </a:txBody>
                  <a:tcPr/>
                </a:tc>
                <a:tc gridSpan="3">
                  <a:txBody>
                    <a:bodyPr/>
                    <a:lstStyle/>
                    <a:p>
                      <a:pPr algn="ctr" fontAlgn="ctr"/>
                      <a:r>
                        <a:rPr lang="fr-CA" sz="1000" b="1" i="0" u="none" strike="noStrike">
                          <a:solidFill>
                            <a:srgbClr val="000000"/>
                          </a:solidFill>
                          <a:effectLst/>
                          <a:latin typeface="Arial" panose="020B0604020202020204" pitchFamily="34" charset="0"/>
                        </a:rPr>
                        <a:t>Total</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fr-CA"/>
                    </a:p>
                  </a:txBody>
                  <a:tcPr/>
                </a:tc>
                <a:tc hMerge="1">
                  <a:txBody>
                    <a:bodyPr/>
                    <a:lstStyle/>
                    <a:p>
                      <a:endParaRPr lang="fr-CA"/>
                    </a:p>
                  </a:txBody>
                  <a:tcPr/>
                </a:tc>
              </a:tr>
              <a:tr h="615960">
                <a:tc vMerge="1">
                  <a:txBody>
                    <a:bodyPr/>
                    <a:lstStyle/>
                    <a:p>
                      <a:endParaRPr lang="fr-CA"/>
                    </a:p>
                  </a:txBody>
                  <a:tcPr/>
                </a:tc>
                <a:tc>
                  <a:txBody>
                    <a:bodyPr/>
                    <a:lstStyle/>
                    <a:p>
                      <a:pPr algn="ctr" fontAlgn="ctr"/>
                      <a:r>
                        <a:rPr lang="fr-CA" sz="1000" b="0" i="0" u="none" strike="noStrike">
                          <a:solidFill>
                            <a:srgbClr val="000000"/>
                          </a:solidFill>
                          <a:effectLst/>
                          <a:latin typeface="Arial" panose="020B0604020202020204" pitchFamily="34" charset="0"/>
                        </a:rPr>
                        <a:t>TOTAL</a:t>
                      </a:r>
                      <a:br>
                        <a:rPr lang="fr-CA" sz="1000" b="0" i="0" u="none" strike="noStrike">
                          <a:solidFill>
                            <a:srgbClr val="000000"/>
                          </a:solidFill>
                          <a:effectLst/>
                          <a:latin typeface="Arial" panose="020B0604020202020204" pitchFamily="34" charset="0"/>
                        </a:rPr>
                      </a:br>
                      <a:r>
                        <a:rPr lang="fr-CA" sz="1000" b="0" i="0" u="none" strike="noStrike">
                          <a:solidFill>
                            <a:srgbClr val="000000"/>
                          </a:solidFill>
                          <a:effectLst/>
                          <a:latin typeface="Arial" panose="020B0604020202020204" pitchFamily="34" charset="0"/>
                        </a:rPr>
                        <a:t>incluant petit bois</a:t>
                      </a:r>
                      <a:br>
                        <a:rPr lang="fr-CA" sz="1000" b="0" i="0" u="none" strike="noStrike">
                          <a:solidFill>
                            <a:srgbClr val="000000"/>
                          </a:solidFill>
                          <a:effectLst/>
                          <a:latin typeface="Arial" panose="020B0604020202020204" pitchFamily="34" charset="0"/>
                        </a:rPr>
                      </a:br>
                      <a:endParaRPr lang="fr-CA"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CA" sz="1000" b="0" i="0" u="none" strike="noStrike">
                          <a:solidFill>
                            <a:srgbClr val="000000"/>
                          </a:solidFill>
                          <a:effectLst/>
                          <a:latin typeface="Arial" panose="020B0604020202020204" pitchFamily="34" charset="0"/>
                        </a:rPr>
                        <a:t>Attribuable 18-22</a:t>
                      </a:r>
                      <a:br>
                        <a:rPr lang="fr-CA" sz="1000" b="0" i="0" u="none" strike="noStrike">
                          <a:solidFill>
                            <a:srgbClr val="000000"/>
                          </a:solidFill>
                          <a:effectLst/>
                          <a:latin typeface="Arial" panose="020B0604020202020204" pitchFamily="34" charset="0"/>
                        </a:rPr>
                      </a:br>
                      <a:r>
                        <a:rPr lang="fr-CA" sz="1000" b="0" i="0" u="none" strike="noStrike">
                          <a:solidFill>
                            <a:srgbClr val="000000"/>
                          </a:solidFill>
                          <a:effectLst/>
                          <a:latin typeface="Calibri" panose="020F0502020204030204" pitchFamily="34" charset="0"/>
                        </a:rPr>
                        <a:t>(ha/an)</a:t>
                      </a:r>
                      <a:endParaRPr lang="fr-CA"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CA" sz="1000" b="0" i="0" u="none" strike="noStrike">
                          <a:solidFill>
                            <a:srgbClr val="000000"/>
                          </a:solidFill>
                          <a:effectLst/>
                          <a:latin typeface="Arial" panose="020B0604020202020204" pitchFamily="34" charset="0"/>
                        </a:rPr>
                        <a:t> VNR potentiel ajusté stratégie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CA" sz="1000" b="0" i="0" u="none" strike="noStrike">
                          <a:solidFill>
                            <a:srgbClr val="000000"/>
                          </a:solidFill>
                          <a:effectLst/>
                          <a:latin typeface="Arial" panose="020B0604020202020204" pitchFamily="34" charset="0"/>
                        </a:rPr>
                        <a:t>Min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CA" sz="1000" b="0" i="0" u="none" strike="noStrike">
                          <a:solidFill>
                            <a:srgbClr val="000000"/>
                          </a:solidFill>
                          <a:effectLst/>
                          <a:latin typeface="Arial" panose="020B0604020202020204" pitchFamily="34" charset="0"/>
                        </a:rPr>
                        <a:t>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fr-CA" sz="1000" b="0" i="0" u="none" strike="noStrike">
                          <a:solidFill>
                            <a:srgbClr val="000000"/>
                          </a:solidFill>
                          <a:effectLst/>
                          <a:latin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fr-CA" sz="1000" b="0" i="0" u="none" strike="noStrike">
                          <a:solidFill>
                            <a:srgbClr val="000000"/>
                          </a:solidFill>
                          <a:effectLst/>
                          <a:latin typeface="Arial" panose="020B0604020202020204" pitchFamily="34" charset="0"/>
                        </a:rPr>
                        <a:t>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fr-CA" sz="1000" b="0" i="0" u="none" strike="noStrike">
                          <a:solidFill>
                            <a:srgbClr val="000000"/>
                          </a:solidFill>
                          <a:effectLst/>
                          <a:latin typeface="Arial" panose="020B0604020202020204" pitchFamily="34" charset="0"/>
                        </a:rPr>
                        <a:t>% cible régulière seulement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fr-CA" sz="1000" b="0" i="0" u="none" strike="noStrike">
                          <a:solidFill>
                            <a:srgbClr val="000000"/>
                          </a:solidFill>
                          <a:effectLst/>
                          <a:latin typeface="Arial" panose="020B0604020202020204" pitchFamily="34" charset="0"/>
                        </a:rPr>
                        <a:t>%  avec potentiel VNR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r>
              <a:tr h="181165">
                <a:tc>
                  <a:txBody>
                    <a:bodyPr/>
                    <a:lstStyle/>
                    <a:p>
                      <a:pPr algn="l" fontAlgn="ctr"/>
                      <a:r>
                        <a:rPr lang="fr-CA" sz="1000" b="0" i="0" u="none" strike="noStrike">
                          <a:solidFill>
                            <a:srgbClr val="000000"/>
                          </a:solidFill>
                          <a:effectLst/>
                          <a:latin typeface="Arial" panose="020B0604020202020204" pitchFamily="34" charset="0"/>
                        </a:rPr>
                        <a:t>Pessière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70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160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446</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800%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fr-CA" sz="1000" b="0" i="0" u="none" strike="noStrike">
                          <a:solidFill>
                            <a:srgbClr val="000000"/>
                          </a:solidFill>
                          <a:effectLst/>
                          <a:latin typeface="Calibri" panose="020F0502020204030204" pitchFamily="34" charset="0"/>
                        </a:rPr>
                        <a:t>2241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FF0000"/>
                          </a:solidFill>
                          <a:effectLst/>
                          <a:latin typeface="Arial" panose="020B0604020202020204" pitchFamily="34" charset="0"/>
                        </a:rPr>
                        <a:t>1401%</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2 801</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1750%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1472%</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81165">
                <a:tc>
                  <a:txBody>
                    <a:bodyPr/>
                    <a:lstStyle/>
                    <a:p>
                      <a:pPr algn="l" fontAlgn="ctr"/>
                      <a:r>
                        <a:rPr lang="fr-CA" sz="1000" b="0" i="0" u="none" strike="noStrike">
                          <a:solidFill>
                            <a:srgbClr val="000000"/>
                          </a:solidFill>
                          <a:effectLst/>
                          <a:latin typeface="Arial" panose="020B0604020202020204" pitchFamily="34" charset="0"/>
                        </a:rPr>
                        <a:t>Pessière (ÉC)</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90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81165">
                <a:tc>
                  <a:txBody>
                    <a:bodyPr/>
                    <a:lstStyle/>
                    <a:p>
                      <a:pPr algn="l" fontAlgn="ctr"/>
                      <a:r>
                        <a:rPr lang="fr-CA" sz="1000" b="0" i="0" u="none" strike="noStrike">
                          <a:solidFill>
                            <a:srgbClr val="000000"/>
                          </a:solidFill>
                          <a:effectLst/>
                          <a:latin typeface="Arial" panose="020B0604020202020204" pitchFamily="34" charset="0"/>
                        </a:rPr>
                        <a:t>Sapinière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1 870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1 870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1 159</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800%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fr-CA" sz="1000" b="0" i="0" u="none" strike="noStrike">
                          <a:solidFill>
                            <a:srgbClr val="000000"/>
                          </a:solidFill>
                          <a:effectLst/>
                          <a:latin typeface="Calibri" panose="020F0502020204030204" pitchFamily="34" charset="0"/>
                        </a:rPr>
                        <a:t>3607</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193%</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18 775</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1004%</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942%</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81165">
                <a:tc>
                  <a:txBody>
                    <a:bodyPr/>
                    <a:lstStyle/>
                    <a:p>
                      <a:pPr algn="l" fontAlgn="ctr"/>
                      <a:r>
                        <a:rPr lang="fr-CA" sz="1000" b="1" i="0" u="none" strike="noStrike">
                          <a:solidFill>
                            <a:srgbClr val="000000"/>
                          </a:solidFill>
                          <a:effectLst/>
                          <a:latin typeface="Arial" panose="020B0604020202020204" pitchFamily="34" charset="0"/>
                        </a:rPr>
                        <a:t>Total Résineux</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1" i="0" u="none" strike="noStrike">
                          <a:solidFill>
                            <a:srgbClr val="000000"/>
                          </a:solidFill>
                          <a:effectLst/>
                          <a:latin typeface="Arial" panose="020B0604020202020204" pitchFamily="34" charset="0"/>
                        </a:rPr>
                        <a:t>2 030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2 030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1 605</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800%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5 848</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288%</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21 575</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1063%</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984%</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181165">
                <a:tc>
                  <a:txBody>
                    <a:bodyPr/>
                    <a:lstStyle/>
                    <a:p>
                      <a:pPr algn="l" fontAlgn="ctr"/>
                      <a:r>
                        <a:rPr lang="fr-CA" sz="1000" b="1" i="0" u="none" strike="noStrike">
                          <a:solidFill>
                            <a:srgbClr val="000000"/>
                          </a:solidFill>
                          <a:effectLst/>
                          <a:latin typeface="Arial" panose="020B0604020202020204" pitchFamily="34" charset="0"/>
                        </a:rPr>
                        <a:t>Total Résineux à FI</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1" i="0" u="none" strike="noStrike">
                          <a:solidFill>
                            <a:srgbClr val="000000"/>
                          </a:solidFill>
                          <a:effectLst/>
                          <a:latin typeface="Arial" panose="020B0604020202020204" pitchFamily="34" charset="0"/>
                        </a:rPr>
                        <a:t>1 270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1 080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2 205</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800%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505</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47%</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0" i="0" u="none" strike="noStrike">
                          <a:solidFill>
                            <a:srgbClr val="000000"/>
                          </a:solidFill>
                          <a:effectLst/>
                          <a:latin typeface="Arial" panose="020B0604020202020204" pitchFamily="34" charset="0"/>
                        </a:rPr>
                        <a:t>7 515</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696%</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492%</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181165">
                <a:tc>
                  <a:txBody>
                    <a:bodyPr/>
                    <a:lstStyle/>
                    <a:p>
                      <a:pPr algn="l" fontAlgn="ctr"/>
                      <a:r>
                        <a:rPr lang="fr-CA" sz="1000" b="0" i="0" u="none" strike="noStrike">
                          <a:solidFill>
                            <a:srgbClr val="000000"/>
                          </a:solidFill>
                          <a:effectLst/>
                          <a:latin typeface="Arial" panose="020B0604020202020204" pitchFamily="34" charset="0"/>
                        </a:rPr>
                        <a:t>Peupleraie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80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26</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149</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746%</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331</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1656%</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1527%</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81165">
                <a:tc>
                  <a:txBody>
                    <a:bodyPr/>
                    <a:lstStyle/>
                    <a:p>
                      <a:pPr algn="l" fontAlgn="ctr"/>
                      <a:r>
                        <a:rPr lang="fr-CA" sz="1000" b="0" i="0" u="none" strike="noStrike">
                          <a:solidFill>
                            <a:srgbClr val="000000"/>
                          </a:solidFill>
                          <a:effectLst/>
                          <a:latin typeface="Arial" panose="020B0604020202020204" pitchFamily="34" charset="0"/>
                        </a:rPr>
                        <a:t>Peupleraie à résineux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90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68</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467</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977</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FF0000"/>
                          </a:solidFill>
                          <a:effectLst/>
                          <a:latin typeface="Arial" panose="020B0604020202020204" pitchFamily="34" charset="0"/>
                        </a:rPr>
                        <a:t>1447%</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2 263</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3353%</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2660%</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81165">
                <a:tc>
                  <a:txBody>
                    <a:bodyPr/>
                    <a:lstStyle/>
                    <a:p>
                      <a:pPr algn="l" fontAlgn="ctr"/>
                      <a:r>
                        <a:rPr lang="fr-CA" sz="1000" b="0" i="0" u="none" strike="noStrike">
                          <a:solidFill>
                            <a:srgbClr val="000000"/>
                          </a:solidFill>
                          <a:effectLst/>
                          <a:latin typeface="Arial" panose="020B0604020202020204" pitchFamily="34" charset="0"/>
                        </a:rPr>
                        <a:t>Bétulaie blanche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30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27</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58</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213%</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202</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289863">
                <a:tc>
                  <a:txBody>
                    <a:bodyPr/>
                    <a:lstStyle/>
                    <a:p>
                      <a:pPr algn="l" fontAlgn="ctr"/>
                      <a:r>
                        <a:rPr lang="fr-CA" sz="1000" b="0" i="0" u="none" strike="noStrike">
                          <a:solidFill>
                            <a:srgbClr val="000000"/>
                          </a:solidFill>
                          <a:effectLst/>
                          <a:latin typeface="Arial" panose="020B0604020202020204" pitchFamily="34" charset="0"/>
                        </a:rPr>
                        <a:t>Bétulaie blanche à résineux</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30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30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112</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374%</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1 251</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81165">
                <a:tc>
                  <a:txBody>
                    <a:bodyPr/>
                    <a:lstStyle/>
                    <a:p>
                      <a:pPr algn="l" fontAlgn="ctr"/>
                      <a:r>
                        <a:rPr lang="fr-CA" sz="1000" b="0" i="0" u="none" strike="noStrike">
                          <a:solidFill>
                            <a:srgbClr val="000000"/>
                          </a:solidFill>
                          <a:effectLst/>
                          <a:latin typeface="Arial" panose="020B0604020202020204" pitchFamily="34" charset="0"/>
                        </a:rPr>
                        <a:t>Érablière rouge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81165">
                <a:tc>
                  <a:txBody>
                    <a:bodyPr/>
                    <a:lstStyle/>
                    <a:p>
                      <a:pPr algn="l" fontAlgn="ctr"/>
                      <a:r>
                        <a:rPr lang="fr-CA" sz="1000" b="1" i="0" u="none" strike="noStrike">
                          <a:solidFill>
                            <a:srgbClr val="000000"/>
                          </a:solidFill>
                          <a:effectLst/>
                          <a:latin typeface="Arial" panose="020B0604020202020204" pitchFamily="34" charset="0"/>
                        </a:rPr>
                        <a:t>Total FI et FIR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1" i="0" u="none" strike="noStrike">
                          <a:solidFill>
                            <a:srgbClr val="000000"/>
                          </a:solidFill>
                          <a:effectLst/>
                          <a:latin typeface="Arial" panose="020B0604020202020204" pitchFamily="34" charset="0"/>
                        </a:rPr>
                        <a:t>230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145</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493</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800%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1 296</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897%</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4 047</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2801%</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2460%</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181165">
                <a:tc>
                  <a:txBody>
                    <a:bodyPr/>
                    <a:lstStyle/>
                    <a:p>
                      <a:pPr algn="l" fontAlgn="ctr"/>
                      <a:r>
                        <a:rPr lang="fr-CA" sz="1000" b="0" i="0" u="none" strike="noStrike">
                          <a:solidFill>
                            <a:srgbClr val="000000"/>
                          </a:solidFill>
                          <a:effectLst/>
                          <a:latin typeface="Arial" panose="020B0604020202020204" pitchFamily="34" charset="0"/>
                        </a:rPr>
                        <a:t>Feuillu tolérant</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29</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81165">
                <a:tc>
                  <a:txBody>
                    <a:bodyPr/>
                    <a:lstStyle/>
                    <a:p>
                      <a:pPr algn="l" fontAlgn="ctr"/>
                      <a:r>
                        <a:rPr lang="fr-CA" sz="1000" b="0" i="0" u="none" strike="noStrike">
                          <a:solidFill>
                            <a:srgbClr val="000000"/>
                          </a:solidFill>
                          <a:effectLst/>
                          <a:latin typeface="Arial" panose="020B0604020202020204" pitchFamily="34" charset="0"/>
                        </a:rPr>
                        <a:t>Feuillu tolérant à résineux</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2</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49</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81165">
                <a:tc>
                  <a:txBody>
                    <a:bodyPr/>
                    <a:lstStyle/>
                    <a:p>
                      <a:pPr algn="l" fontAlgn="ctr"/>
                      <a:r>
                        <a:rPr lang="fr-CA" sz="1000" b="1" i="0" u="none" strike="noStrike">
                          <a:solidFill>
                            <a:srgbClr val="000000"/>
                          </a:solidFill>
                          <a:effectLst/>
                          <a:latin typeface="Arial" panose="020B0604020202020204" pitchFamily="34" charset="0"/>
                        </a:rPr>
                        <a:t>Total FT et FTR</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1"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2</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0" i="0" u="none" strike="noStrike">
                          <a:solidFill>
                            <a:srgbClr val="000000"/>
                          </a:solidFill>
                          <a:effectLst/>
                          <a:latin typeface="Arial" panose="020B0604020202020204" pitchFamily="34" charset="0"/>
                        </a:rPr>
                        <a:t>78</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181165">
                <a:tc>
                  <a:txBody>
                    <a:bodyPr/>
                    <a:lstStyle/>
                    <a:p>
                      <a:pPr algn="l" fontAlgn="ctr"/>
                      <a:r>
                        <a:rPr lang="fr-CA" sz="1000" b="1" i="0" u="none" strike="noStrike">
                          <a:solidFill>
                            <a:srgbClr val="000000"/>
                          </a:solidFill>
                          <a:effectLst/>
                          <a:latin typeface="Arial" panose="020B0604020202020204" pitchFamily="34" charset="0"/>
                        </a:rPr>
                        <a:t>Cédrière</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ctr"/>
                      <a:r>
                        <a:rPr lang="fr-CA" sz="1000" b="1"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61</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0" i="0" u="none" strike="noStrike">
                          <a:solidFill>
                            <a:srgbClr val="000000"/>
                          </a:solidFill>
                          <a:effectLst/>
                          <a:latin typeface="Arial" panose="020B0604020202020204" pitchFamily="34" charset="0"/>
                        </a:rPr>
                        <a:t>328</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0" i="0" u="none" strike="noStrike">
                          <a:solidFill>
                            <a:srgbClr val="000000"/>
                          </a:solidFill>
                          <a:effectLst/>
                          <a:latin typeface="Arial" panose="020B0604020202020204" pitchFamily="34" charset="0"/>
                        </a:rPr>
                        <a:t> </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190223">
                <a:tc>
                  <a:txBody>
                    <a:bodyPr/>
                    <a:lstStyle/>
                    <a:p>
                      <a:pPr algn="l" fontAlgn="ctr"/>
                      <a:r>
                        <a:rPr lang="fr-CA" sz="1000" b="1" i="0" u="none" strike="noStrike">
                          <a:solidFill>
                            <a:srgbClr val="000000"/>
                          </a:solidFill>
                          <a:effectLst/>
                          <a:latin typeface="Arial" panose="020B0604020202020204" pitchFamily="34" charset="0"/>
                        </a:rPr>
                        <a:t>Grand 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a:solidFill>
                            <a:srgbClr val="000000"/>
                          </a:solidFill>
                          <a:effectLst/>
                          <a:latin typeface="Arial" panose="020B0604020202020204" pitchFamily="34" charset="0"/>
                        </a:rPr>
                        <a:t>3 530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a:solidFill>
                            <a:srgbClr val="000000"/>
                          </a:solidFill>
                          <a:effectLst/>
                          <a:latin typeface="Arial" panose="020B0604020202020204" pitchFamily="34" charset="0"/>
                        </a:rPr>
                        <a:t>3 254</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a:solidFill>
                            <a:srgbClr val="000000"/>
                          </a:solidFill>
                          <a:effectLst/>
                          <a:latin typeface="Arial" panose="020B0604020202020204" pitchFamily="34" charset="0"/>
                        </a:rPr>
                        <a:t>4 303</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a:solidFill>
                            <a:srgbClr val="000000"/>
                          </a:solidFill>
                          <a:effectLst/>
                          <a:latin typeface="Arial" panose="020B0604020202020204" pitchFamily="34" charset="0"/>
                        </a:rPr>
                        <a:t>800%</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a:solidFill>
                            <a:srgbClr val="000000"/>
                          </a:solidFill>
                          <a:effectLst/>
                          <a:latin typeface="Arial" panose="020B0604020202020204" pitchFamily="34" charset="0"/>
                        </a:rPr>
                        <a:t>7 712</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a:solidFill>
                            <a:srgbClr val="000000"/>
                          </a:solidFill>
                          <a:effectLst/>
                          <a:latin typeface="Arial" panose="020B0604020202020204" pitchFamily="34" charset="0"/>
                        </a:rPr>
                        <a:t>237%</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      33 544    </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a:solidFill>
                            <a:srgbClr val="000000"/>
                          </a:solidFill>
                          <a:effectLst/>
                          <a:latin typeface="Arial" panose="020B0604020202020204" pitchFamily="34" charset="0"/>
                        </a:rPr>
                        <a:t>1031%</a:t>
                      </a:r>
                    </a:p>
                  </a:txBody>
                  <a:tcPr marL="0" marR="81524"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ctr"/>
                      <a:r>
                        <a:rPr lang="fr-CA" sz="1000" b="1" i="0" u="none" strike="noStrike" dirty="0">
                          <a:solidFill>
                            <a:srgbClr val="000000"/>
                          </a:solidFill>
                          <a:effectLst/>
                          <a:latin typeface="Arial" panose="020B0604020202020204" pitchFamily="34" charset="0"/>
                        </a:rPr>
                        <a:t>899%</a:t>
                      </a:r>
                    </a:p>
                  </a:txBody>
                  <a:tcPr marL="0" marR="81524"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Tree>
    <p:extLst>
      <p:ext uri="{BB962C8B-B14F-4D97-AF65-F5344CB8AC3E}">
        <p14:creationId xmlns:p14="http://schemas.microsoft.com/office/powerpoint/2010/main" val="26635034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smtClean="0">
                <a:cs typeface="Arial" panose="020B0604020202020204" pitchFamily="34" charset="0"/>
              </a:rPr>
              <a:t>Plan Spécial – Paysages non conformes au PAFIO</a:t>
            </a:r>
            <a:endParaRPr lang="fr-CA" sz="2400" dirty="0"/>
          </a:p>
        </p:txBody>
      </p:sp>
      <p:sp>
        <p:nvSpPr>
          <p:cNvPr id="8" name="Espace réservé du texte 7"/>
          <p:cNvSpPr>
            <a:spLocks noGrp="1"/>
          </p:cNvSpPr>
          <p:nvPr>
            <p:ph type="body" idx="1"/>
          </p:nvPr>
        </p:nvSpPr>
        <p:spPr/>
        <p:txBody>
          <a:bodyPr>
            <a:normAutofit/>
          </a:bodyPr>
          <a:lstStyle/>
          <a:p>
            <a:pPr lvl="0"/>
            <a:endParaRPr lang="fr-CA" altLang="fr-FR" sz="1600" dirty="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a:solidFill>
                <a:schemeClr val="tx1"/>
              </a:solidFill>
              <a:ea typeface="ＭＳ Ｐゴシック" panose="020B0600070205080204" pitchFamily="34" charset="-128"/>
            </a:endParaRPr>
          </a:p>
          <a:p>
            <a:pPr lvl="1">
              <a:spcBef>
                <a:spcPct val="20000"/>
              </a:spcBef>
              <a:spcAft>
                <a:spcPct val="0"/>
              </a:spcAft>
            </a:pPr>
            <a:endParaRPr lang="fr-CA" altLang="fr-FR" sz="1600" dirty="0">
              <a:solidFill>
                <a:schemeClr val="tx1"/>
              </a:solidFill>
              <a:ea typeface="ＭＳ Ｐゴシック" panose="020B0600070205080204" pitchFamily="34" charset="-128"/>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7" y="0"/>
            <a:ext cx="8977586" cy="6858000"/>
          </a:xfrm>
          <a:prstGeom prst="rect">
            <a:avLst/>
          </a:prstGeom>
        </p:spPr>
      </p:pic>
    </p:spTree>
    <p:extLst>
      <p:ext uri="{BB962C8B-B14F-4D97-AF65-F5344CB8AC3E}">
        <p14:creationId xmlns:p14="http://schemas.microsoft.com/office/powerpoint/2010/main" val="4254701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ctr"/>
            <a:r>
              <a:rPr lang="fr-CA" dirty="0" smtClean="0">
                <a:cs typeface="Arial" panose="020B0604020202020204" pitchFamily="34" charset="0"/>
              </a:rPr>
              <a:t>Plan Spécial 2022</a:t>
            </a:r>
            <a:endParaRPr lang="fr-CA" dirty="0"/>
          </a:p>
        </p:txBody>
      </p:sp>
      <p:sp>
        <p:nvSpPr>
          <p:cNvPr id="8" name="Espace réservé du texte 7"/>
          <p:cNvSpPr>
            <a:spLocks noGrp="1"/>
          </p:cNvSpPr>
          <p:nvPr>
            <p:ph type="body" idx="1"/>
          </p:nvPr>
        </p:nvSpPr>
        <p:spPr/>
        <p:txBody>
          <a:bodyPr>
            <a:normAutofit/>
          </a:bodyPr>
          <a:lstStyle/>
          <a:p>
            <a:pPr lvl="0"/>
            <a:endParaRPr lang="fr-CA" altLang="fr-FR" sz="1600" dirty="0">
              <a:solidFill>
                <a:schemeClr val="tx1"/>
              </a:solidFill>
              <a:ea typeface="ＭＳ Ｐゴシック" panose="020B0600070205080204" pitchFamily="34" charset="-128"/>
            </a:endParaRPr>
          </a:p>
          <a:p>
            <a:pPr lvl="1" algn="ctr">
              <a:spcBef>
                <a:spcPct val="20000"/>
              </a:spcBef>
              <a:spcAft>
                <a:spcPct val="0"/>
              </a:spcAft>
            </a:pPr>
            <a:r>
              <a:rPr lang="fr-CA" altLang="fr-FR" sz="4000" dirty="0" smtClean="0">
                <a:solidFill>
                  <a:schemeClr val="tx1"/>
                </a:solidFill>
                <a:ea typeface="ＭＳ Ｐゴシック" panose="020B0600070205080204" pitchFamily="34" charset="-128"/>
              </a:rPr>
              <a:t>Merci!!</a:t>
            </a:r>
          </a:p>
          <a:p>
            <a:pPr marL="742950" lvl="1" indent="-285750">
              <a:spcBef>
                <a:spcPct val="20000"/>
              </a:spcBef>
              <a:spcAft>
                <a:spcPct val="0"/>
              </a:spcAft>
              <a:buFont typeface="Arial" panose="020B0604020202020204" pitchFamily="34" charset="0"/>
              <a:buChar char="•"/>
            </a:pPr>
            <a:endParaRPr lang="fr-CA" altLang="fr-FR" sz="1600" dirty="0" smtClean="0">
              <a:solidFill>
                <a:schemeClr val="tx1"/>
              </a:solidFill>
              <a:ea typeface="ＭＳ Ｐゴシック" panose="020B0600070205080204" pitchFamily="34" charset="-128"/>
            </a:endParaRPr>
          </a:p>
          <a:p>
            <a:pPr marL="742950" lvl="1" indent="-285750">
              <a:spcBef>
                <a:spcPct val="20000"/>
              </a:spcBef>
              <a:spcAft>
                <a:spcPct val="0"/>
              </a:spcAft>
              <a:buFont typeface="Arial" panose="020B0604020202020204" pitchFamily="34" charset="0"/>
              <a:buChar char="•"/>
            </a:pPr>
            <a:endParaRPr lang="fr-CA" altLang="fr-FR" sz="1600" dirty="0">
              <a:solidFill>
                <a:schemeClr val="tx1"/>
              </a:solidFill>
              <a:ea typeface="ＭＳ Ｐゴシック" panose="020B0600070205080204" pitchFamily="34" charset="-128"/>
            </a:endParaRPr>
          </a:p>
          <a:p>
            <a:pPr lvl="1">
              <a:spcBef>
                <a:spcPct val="20000"/>
              </a:spcBef>
              <a:spcAft>
                <a:spcPct val="0"/>
              </a:spcAft>
            </a:pPr>
            <a:endParaRPr lang="fr-CA" altLang="fr-FR" sz="1600"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3412907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a:cs typeface="Arial" panose="020B0604020202020204" pitchFamily="34" charset="0"/>
              </a:rPr>
              <a:t>Respect de la stratégie d’aménagement : proportion des superficies qui proviennent des strates de petit </a:t>
            </a:r>
            <a:r>
              <a:rPr lang="fr-CA" sz="2400" dirty="0" smtClean="0">
                <a:cs typeface="Arial" panose="020B0604020202020204" pitchFamily="34" charset="0"/>
              </a:rPr>
              <a:t>bois</a:t>
            </a:r>
            <a:endParaRPr lang="fr-CA" sz="2400" dirty="0"/>
          </a:p>
        </p:txBody>
      </p:sp>
      <p:graphicFrame>
        <p:nvGraphicFramePr>
          <p:cNvPr id="2" name="Tableau 1"/>
          <p:cNvGraphicFramePr>
            <a:graphicFrameLocks noGrp="1"/>
          </p:cNvGraphicFramePr>
          <p:nvPr>
            <p:extLst>
              <p:ext uri="{D42A27DB-BD31-4B8C-83A1-F6EECF244321}">
                <p14:modId xmlns:p14="http://schemas.microsoft.com/office/powerpoint/2010/main" val="3867940488"/>
              </p:ext>
            </p:extLst>
          </p:nvPr>
        </p:nvGraphicFramePr>
        <p:xfrm>
          <a:off x="757238" y="2236811"/>
          <a:ext cx="7620000" cy="1895475"/>
        </p:xfrm>
        <a:graphic>
          <a:graphicData uri="http://schemas.openxmlformats.org/drawingml/2006/table">
            <a:tbl>
              <a:tblPr/>
              <a:tblGrid>
                <a:gridCol w="762000"/>
                <a:gridCol w="762000"/>
                <a:gridCol w="762000"/>
                <a:gridCol w="762000"/>
                <a:gridCol w="762000"/>
                <a:gridCol w="762000"/>
                <a:gridCol w="762000"/>
                <a:gridCol w="762000"/>
                <a:gridCol w="762000"/>
                <a:gridCol w="762000"/>
              </a:tblGrid>
              <a:tr h="666750">
                <a:tc rowSpan="2">
                  <a:txBody>
                    <a:bodyPr/>
                    <a:lstStyle/>
                    <a:p>
                      <a:pPr algn="ctr" fontAlgn="ctr"/>
                      <a:r>
                        <a:rPr lang="fr-CA" sz="1000" b="1" i="0" u="none" strike="noStrike" dirty="0">
                          <a:solidFill>
                            <a:srgbClr val="000000"/>
                          </a:solidFill>
                          <a:effectLst/>
                          <a:latin typeface="Arial" panose="020B0604020202020204" pitchFamily="34" charset="0"/>
                        </a:rPr>
                        <a:t>Contraintes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gridSpan="4">
                  <a:txBody>
                    <a:bodyPr/>
                    <a:lstStyle/>
                    <a:p>
                      <a:pPr algn="ctr" fontAlgn="ctr"/>
                      <a:r>
                        <a:rPr lang="fr-CA" sz="1000" b="1" i="0" u="none" strike="noStrike">
                          <a:solidFill>
                            <a:srgbClr val="000000"/>
                          </a:solidFill>
                          <a:effectLst/>
                          <a:latin typeface="Arial" panose="020B0604020202020204" pitchFamily="34" charset="0"/>
                        </a:rPr>
                        <a:t>Cibles MAJ BFEC</a:t>
                      </a:r>
                      <a:br>
                        <a:rPr lang="fr-CA" sz="1000" b="1" i="0" u="none" strike="noStrike">
                          <a:solidFill>
                            <a:srgbClr val="000000"/>
                          </a:solidFill>
                          <a:effectLst/>
                          <a:latin typeface="Arial" panose="020B0604020202020204" pitchFamily="34" charset="0"/>
                        </a:rPr>
                      </a:br>
                      <a:r>
                        <a:rPr lang="fr-CA" sz="1000" b="1" i="0" u="none" strike="noStrike">
                          <a:solidFill>
                            <a:srgbClr val="000000"/>
                          </a:solidFill>
                          <a:effectLst/>
                          <a:latin typeface="Arial" panose="020B0604020202020204" pitchFamily="34" charset="0"/>
                        </a:rPr>
                        <a:t>2018-2023</a:t>
                      </a:r>
                      <a:br>
                        <a:rPr lang="fr-CA" sz="1000" b="1" i="0" u="none" strike="noStrike">
                          <a:solidFill>
                            <a:srgbClr val="000000"/>
                          </a:solidFill>
                          <a:effectLst/>
                          <a:latin typeface="Arial" panose="020B0604020202020204" pitchFamily="34" charset="0"/>
                        </a:rPr>
                      </a:br>
                      <a:r>
                        <a:rPr lang="fr-CA" sz="1000" b="1" i="0" u="none" strike="noStrike">
                          <a:solidFill>
                            <a:srgbClr val="000000"/>
                          </a:solidFill>
                          <a:effectLst/>
                          <a:latin typeface="Arial" panose="020B0604020202020204" pitchFamily="34" charset="0"/>
                        </a:rPr>
                        <a:t>(fév 2017)</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fr-CA"/>
                    </a:p>
                  </a:txBody>
                  <a:tcPr/>
                </a:tc>
                <a:tc hMerge="1">
                  <a:txBody>
                    <a:bodyPr/>
                    <a:lstStyle/>
                    <a:p>
                      <a:endParaRPr lang="fr-CA"/>
                    </a:p>
                  </a:txBody>
                  <a:tcPr/>
                </a:tc>
                <a:tc hMerge="1">
                  <a:txBody>
                    <a:bodyPr/>
                    <a:lstStyle/>
                    <a:p>
                      <a:endParaRPr lang="fr-CA"/>
                    </a:p>
                  </a:txBody>
                  <a:tcPr/>
                </a:tc>
                <a:tc gridSpan="2">
                  <a:txBody>
                    <a:bodyPr/>
                    <a:lstStyle/>
                    <a:p>
                      <a:pPr algn="ctr" fontAlgn="ctr"/>
                      <a:r>
                        <a:rPr lang="fr-CA" sz="1000" b="1" i="0" u="none" strike="noStrike">
                          <a:solidFill>
                            <a:srgbClr val="000000"/>
                          </a:solidFill>
                          <a:effectLst/>
                          <a:latin typeface="Arial" panose="020B0604020202020204" pitchFamily="34" charset="0"/>
                        </a:rPr>
                        <a:t>PAFIO V10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fr-CA"/>
                    </a:p>
                  </a:txBody>
                  <a:tcPr/>
                </a:tc>
                <a:tc gridSpan="3">
                  <a:txBody>
                    <a:bodyPr/>
                    <a:lstStyle/>
                    <a:p>
                      <a:pPr algn="ctr" fontAlgn="ctr"/>
                      <a:r>
                        <a:rPr lang="fr-CA" sz="1000" b="1" i="0" u="none" strike="noStrike">
                          <a:solidFill>
                            <a:srgbClr val="000000"/>
                          </a:solidFill>
                          <a:effectLst/>
                          <a:latin typeface="Arial" panose="020B0604020202020204" pitchFamily="34" charset="0"/>
                        </a:rPr>
                        <a:t>Total</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fr-CA"/>
                    </a:p>
                  </a:txBody>
                  <a:tcPr/>
                </a:tc>
                <a:tc hMerge="1">
                  <a:txBody>
                    <a:bodyPr/>
                    <a:lstStyle/>
                    <a:p>
                      <a:endParaRPr lang="fr-CA"/>
                    </a:p>
                  </a:txBody>
                  <a:tcPr/>
                </a:tc>
              </a:tr>
              <a:tr h="647700">
                <a:tc vMerge="1">
                  <a:txBody>
                    <a:bodyPr/>
                    <a:lstStyle/>
                    <a:p>
                      <a:endParaRPr lang="fr-CA"/>
                    </a:p>
                  </a:txBody>
                  <a:tcPr/>
                </a:tc>
                <a:tc>
                  <a:txBody>
                    <a:bodyPr/>
                    <a:lstStyle/>
                    <a:p>
                      <a:pPr algn="ctr" fontAlgn="ctr"/>
                      <a:r>
                        <a:rPr lang="fr-CA" sz="1000" b="0" i="0" u="none" strike="noStrike">
                          <a:solidFill>
                            <a:srgbClr val="000000"/>
                          </a:solidFill>
                          <a:effectLst/>
                          <a:latin typeface="Arial" panose="020B0604020202020204" pitchFamily="34" charset="0"/>
                        </a:rPr>
                        <a:t>TOTAL</a:t>
                      </a:r>
                      <a:br>
                        <a:rPr lang="fr-CA" sz="1000" b="0" i="0" u="none" strike="noStrike">
                          <a:solidFill>
                            <a:srgbClr val="000000"/>
                          </a:solidFill>
                          <a:effectLst/>
                          <a:latin typeface="Arial" panose="020B0604020202020204" pitchFamily="34" charset="0"/>
                        </a:rPr>
                      </a:br>
                      <a:r>
                        <a:rPr lang="fr-CA" sz="1000" b="0" i="0" u="none" strike="noStrike">
                          <a:solidFill>
                            <a:srgbClr val="000000"/>
                          </a:solidFill>
                          <a:effectLst/>
                          <a:latin typeface="Arial" panose="020B0604020202020204" pitchFamily="34" charset="0"/>
                        </a:rPr>
                        <a:t>incluant petit bois</a:t>
                      </a:r>
                      <a:br>
                        <a:rPr lang="fr-CA" sz="1000" b="0" i="0" u="none" strike="noStrike">
                          <a:solidFill>
                            <a:srgbClr val="000000"/>
                          </a:solidFill>
                          <a:effectLst/>
                          <a:latin typeface="Arial" panose="020B0604020202020204" pitchFamily="34" charset="0"/>
                        </a:rPr>
                      </a:br>
                      <a:endParaRPr lang="fr-CA" sz="1000" b="0" i="0" u="none" strike="noStrike">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CA" sz="1000" b="0" i="0" u="none" strike="noStrike">
                          <a:solidFill>
                            <a:srgbClr val="000000"/>
                          </a:solidFill>
                          <a:effectLst/>
                          <a:latin typeface="Arial" panose="020B0604020202020204" pitchFamily="34" charset="0"/>
                        </a:rPr>
                        <a:t>Attribuable 18-22</a:t>
                      </a:r>
                      <a:br>
                        <a:rPr lang="fr-CA" sz="1000" b="0" i="0" u="none" strike="noStrike">
                          <a:solidFill>
                            <a:srgbClr val="000000"/>
                          </a:solidFill>
                          <a:effectLst/>
                          <a:latin typeface="Arial" panose="020B0604020202020204" pitchFamily="34" charset="0"/>
                        </a:rPr>
                      </a:br>
                      <a:r>
                        <a:rPr lang="fr-CA" sz="1000" b="0" i="0" u="none" strike="noStrike">
                          <a:solidFill>
                            <a:srgbClr val="000000"/>
                          </a:solidFill>
                          <a:effectLst/>
                          <a:latin typeface="Arial" panose="020B0604020202020204" pitchFamily="34" charset="0"/>
                        </a:rPr>
                        <a:t>(ha/an)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CA" sz="1000" b="0" i="0" u="none" strike="noStrike">
                          <a:solidFill>
                            <a:srgbClr val="000000"/>
                          </a:solidFill>
                          <a:effectLst/>
                          <a:latin typeface="Arial" panose="020B0604020202020204" pitchFamily="34" charset="0"/>
                        </a:rPr>
                        <a:t> VNR potentiel ajusté stratégie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CA" sz="1000" b="0" i="0" u="none" strike="noStrike">
                          <a:solidFill>
                            <a:srgbClr val="000000"/>
                          </a:solidFill>
                          <a:effectLst/>
                          <a:latin typeface="Arial" panose="020B0604020202020204" pitchFamily="34" charset="0"/>
                        </a:rPr>
                        <a:t>Min</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fr-CA" sz="1000" b="0" i="0" u="none" strike="noStrike">
                          <a:solidFill>
                            <a:srgbClr val="000000"/>
                          </a:solidFill>
                          <a:effectLst/>
                          <a:latin typeface="Arial" panose="020B0604020202020204" pitchFamily="34" charset="0"/>
                        </a:rPr>
                        <a:t>ha</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fr-CA" sz="1000" b="0" i="0" u="none" strike="noStrike">
                          <a:solidFill>
                            <a:srgbClr val="000000"/>
                          </a:solidFill>
                          <a:effectLst/>
                          <a:latin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fr-CA" sz="1000" b="0" i="0" u="none" strike="noStrike">
                          <a:solidFill>
                            <a:srgbClr val="000000"/>
                          </a:solidFill>
                          <a:effectLst/>
                          <a:latin typeface="Arial" panose="020B0604020202020204" pitchFamily="34" charset="0"/>
                        </a:rPr>
                        <a:t>ha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fr-CA" sz="1000" b="0" i="0" u="none" strike="noStrike">
                          <a:solidFill>
                            <a:srgbClr val="000000"/>
                          </a:solidFill>
                          <a:effectLst/>
                          <a:latin typeface="Arial" panose="020B0604020202020204" pitchFamily="34" charset="0"/>
                        </a:rPr>
                        <a:t>% cible régulière seulement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fr-CA" sz="1000" b="0" i="0" u="none" strike="noStrike">
                          <a:solidFill>
                            <a:srgbClr val="000000"/>
                          </a:solidFill>
                          <a:effectLst/>
                          <a:latin typeface="Arial" panose="020B0604020202020204" pitchFamily="34" charset="0"/>
                        </a:rPr>
                        <a:t>%  avec potentiel VNR</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r>
              <a:tr h="190500">
                <a:tc>
                  <a:txBody>
                    <a:bodyPr/>
                    <a:lstStyle/>
                    <a:p>
                      <a:pPr algn="l" fontAlgn="ctr"/>
                      <a:r>
                        <a:rPr lang="fr-CA" sz="1000" b="0" i="0" u="none" strike="noStrike">
                          <a:solidFill>
                            <a:srgbClr val="000000"/>
                          </a:solidFill>
                          <a:effectLst/>
                          <a:latin typeface="Arial" panose="020B0604020202020204" pitchFamily="34" charset="0"/>
                        </a:rPr>
                        <a:t>PB</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CA" sz="10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CA" sz="1000" b="0" i="0" u="none" strike="noStrike">
                          <a:solidFill>
                            <a:srgbClr val="000000"/>
                          </a:solidFill>
                          <a:effectLst/>
                          <a:latin typeface="Arial" panose="020B0604020202020204" pitchFamily="34" charset="0"/>
                        </a:rPr>
                        <a:t>981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CA" sz="1000" b="0" i="0" u="none" strike="noStrike">
                          <a:solidFill>
                            <a:srgbClr val="000000"/>
                          </a:solidFill>
                          <a:effectLst/>
                          <a:latin typeface="Arial" panose="020B0604020202020204" pitchFamily="34" charset="0"/>
                        </a:rPr>
                        <a:t>1303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 </a:t>
                      </a:r>
                    </a:p>
                  </a:txBody>
                  <a:tcPr marL="0" marR="85725"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CA" sz="1000" b="0" i="0" u="none" strike="noStrike">
                          <a:solidFill>
                            <a:srgbClr val="000000"/>
                          </a:solidFill>
                          <a:effectLst/>
                          <a:latin typeface="Arial" panose="020B0604020202020204" pitchFamily="34" charset="0"/>
                        </a:rPr>
                        <a:t>989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5 671</a:t>
                      </a:r>
                    </a:p>
                  </a:txBody>
                  <a:tcPr marL="0" marR="8572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54%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90500">
                <a:tc>
                  <a:txBody>
                    <a:bodyPr/>
                    <a:lstStyle/>
                    <a:p>
                      <a:pPr algn="l" fontAlgn="ctr"/>
                      <a:r>
                        <a:rPr lang="fr-CA" sz="1000" b="0" i="0" u="none" strike="noStrike">
                          <a:solidFill>
                            <a:srgbClr val="000000"/>
                          </a:solidFill>
                          <a:effectLst/>
                          <a:latin typeface="Arial" panose="020B0604020202020204" pitchFamily="34" charset="0"/>
                        </a:rPr>
                        <a:t>TPB</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CA" sz="1000" b="0"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CA" sz="1000" b="0" i="0" u="none" strike="noStrike">
                          <a:solidFill>
                            <a:srgbClr val="000000"/>
                          </a:solidFill>
                          <a:effectLst/>
                          <a:latin typeface="Arial" panose="020B0604020202020204" pitchFamily="34" charset="0"/>
                        </a:rPr>
                        <a:t>537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CA" sz="1000" b="0" i="0" u="none" strike="noStrike">
                          <a:solidFill>
                            <a:srgbClr val="000000"/>
                          </a:solidFill>
                          <a:effectLst/>
                          <a:latin typeface="Arial" panose="020B0604020202020204" pitchFamily="34" charset="0"/>
                        </a:rPr>
                        <a:t>465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 </a:t>
                      </a:r>
                    </a:p>
                  </a:txBody>
                  <a:tcPr marL="0" marR="85725"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CA" sz="1000" b="1" i="0" u="none" strike="noStrike" dirty="0">
                          <a:solidFill>
                            <a:srgbClr val="FF0000"/>
                          </a:solidFill>
                          <a:effectLst/>
                          <a:latin typeface="Arial" panose="020B0604020202020204" pitchFamily="34" charset="0"/>
                        </a:rPr>
                        <a:t>2975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fr-CA" sz="1000" b="1" i="0" u="none" strike="noStrike">
                          <a:solidFill>
                            <a:srgbClr val="000000"/>
                          </a:solidFill>
                          <a:effectLst/>
                          <a:latin typeface="Arial" panose="020B0604020202020204" pitchFamily="34" charset="0"/>
                        </a:rPr>
                        <a:t>554%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0" i="0" u="none" strike="noStrike">
                          <a:solidFill>
                            <a:srgbClr val="000000"/>
                          </a:solidFill>
                          <a:effectLst/>
                          <a:latin typeface="Arial" panose="020B0604020202020204" pitchFamily="34" charset="0"/>
                        </a:rPr>
                        <a:t>11 022</a:t>
                      </a:r>
                    </a:p>
                  </a:txBody>
                  <a:tcPr marL="0" marR="8572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257%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fr-CA" sz="1000" b="1" i="0" u="none" strike="noStrike">
                          <a:solidFill>
                            <a:srgbClr val="000000"/>
                          </a:solidFill>
                          <a:effectLst/>
                          <a:latin typeface="Arial" panose="020B0604020202020204" pitchFamily="34" charset="0"/>
                        </a:rPr>
                        <a:t>296%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200025">
                <a:tc>
                  <a:txBody>
                    <a:bodyPr/>
                    <a:lstStyle/>
                    <a:p>
                      <a:pPr algn="l" fontAlgn="ctr"/>
                      <a:r>
                        <a:rPr lang="fr-CA" sz="1000" b="1" i="0" u="none" strike="noStrike">
                          <a:solidFill>
                            <a:srgbClr val="000000"/>
                          </a:solidFill>
                          <a:effectLst/>
                          <a:latin typeface="Arial" panose="020B0604020202020204" pitchFamily="34" charset="0"/>
                        </a:rPr>
                        <a:t>Grand total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l" fontAlgn="ctr"/>
                      <a:r>
                        <a:rPr lang="fr-CA" sz="1000" b="1" i="0" u="none" strike="noStrike">
                          <a:solidFill>
                            <a:srgbClr val="000000"/>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fr-CA" sz="1000" b="1" i="0" u="none" strike="noStrike">
                          <a:solidFill>
                            <a:srgbClr val="000000"/>
                          </a:solidFill>
                          <a:effectLst/>
                          <a:latin typeface="Arial" panose="020B0604020202020204" pitchFamily="34" charset="0"/>
                        </a:rPr>
                        <a:t>1518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fr-CA" sz="1000" b="1" i="0" u="none" strike="noStrike">
                          <a:solidFill>
                            <a:srgbClr val="000000"/>
                          </a:solidFill>
                          <a:effectLst/>
                          <a:latin typeface="Arial" panose="020B0604020202020204" pitchFamily="34" charset="0"/>
                        </a:rPr>
                        <a:t>1768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800%</a:t>
                      </a:r>
                    </a:p>
                  </a:txBody>
                  <a:tcPr marL="0" marR="85725"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r" fontAlgn="b"/>
                      <a:r>
                        <a:rPr lang="fr-CA" sz="1000" b="0" i="0" u="none" strike="noStrike" dirty="0">
                          <a:solidFill>
                            <a:srgbClr val="000000"/>
                          </a:solidFill>
                          <a:effectLst/>
                          <a:latin typeface="Arial" panose="020B0604020202020204" pitchFamily="34" charset="0"/>
                        </a:rPr>
                        <a:t>3964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b"/>
                      <a:r>
                        <a:rPr lang="fr-CA" sz="1000" b="1" i="0" u="none" strike="noStrike">
                          <a:solidFill>
                            <a:srgbClr val="000000"/>
                          </a:solidFill>
                          <a:effectLst/>
                          <a:latin typeface="Arial" panose="020B0604020202020204" pitchFamily="34" charset="0"/>
                        </a:rPr>
                        <a:t>261%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0" i="0" u="none" strike="noStrike">
                          <a:solidFill>
                            <a:srgbClr val="000000"/>
                          </a:solidFill>
                          <a:effectLst/>
                          <a:latin typeface="Arial" panose="020B0604020202020204" pitchFamily="34" charset="0"/>
                        </a:rPr>
                        <a:t>16 692</a:t>
                      </a:r>
                    </a:p>
                  </a:txBody>
                  <a:tcPr marL="0" marR="85725"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a:solidFill>
                            <a:srgbClr val="000000"/>
                          </a:solidFill>
                          <a:effectLst/>
                          <a:latin typeface="Arial" panose="020B0604020202020204" pitchFamily="34" charset="0"/>
                        </a:rPr>
                        <a:t>137%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r" fontAlgn="ctr"/>
                      <a:r>
                        <a:rPr lang="fr-CA" sz="1000" b="1" i="0" u="none" strike="noStrike" dirty="0">
                          <a:solidFill>
                            <a:srgbClr val="000000"/>
                          </a:solidFill>
                          <a:effectLst/>
                          <a:latin typeface="Arial" panose="020B0604020202020204" pitchFamily="34" charset="0"/>
                        </a:rPr>
                        <a:t>118%</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spTree>
    <p:extLst>
      <p:ext uri="{BB962C8B-B14F-4D97-AF65-F5344CB8AC3E}">
        <p14:creationId xmlns:p14="http://schemas.microsoft.com/office/powerpoint/2010/main" val="2539923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a:cs typeface="Arial" panose="020B0604020202020204" pitchFamily="34" charset="0"/>
              </a:rPr>
              <a:t>VOIC : indicateurs économiques</a:t>
            </a:r>
          </a:p>
        </p:txBody>
      </p:sp>
      <p:sp>
        <p:nvSpPr>
          <p:cNvPr id="8" name="Espace réservé du texte 7"/>
          <p:cNvSpPr>
            <a:spLocks noGrp="1"/>
          </p:cNvSpPr>
          <p:nvPr>
            <p:ph type="body" idx="1"/>
          </p:nvPr>
        </p:nvSpPr>
        <p:spPr/>
        <p:txBody>
          <a:bodyPr/>
          <a:lstStyle/>
          <a:p>
            <a:endParaRPr lang="fr-CA" dirty="0"/>
          </a:p>
        </p:txBody>
      </p:sp>
      <p:graphicFrame>
        <p:nvGraphicFramePr>
          <p:cNvPr id="4" name="Tableau 3"/>
          <p:cNvGraphicFramePr>
            <a:graphicFrameLocks noGrp="1"/>
          </p:cNvGraphicFramePr>
          <p:nvPr>
            <p:extLst>
              <p:ext uri="{D42A27DB-BD31-4B8C-83A1-F6EECF244321}">
                <p14:modId xmlns:p14="http://schemas.microsoft.com/office/powerpoint/2010/main" val="1918553251"/>
              </p:ext>
            </p:extLst>
          </p:nvPr>
        </p:nvGraphicFramePr>
        <p:xfrm>
          <a:off x="237829" y="1098755"/>
          <a:ext cx="8622086" cy="4677974"/>
        </p:xfrm>
        <a:graphic>
          <a:graphicData uri="http://schemas.openxmlformats.org/drawingml/2006/table">
            <a:tbl>
              <a:tblPr firstRow="1" firstCol="1" bandRow="1">
                <a:tableStyleId>{793D81CF-94F2-401A-BA57-92F5A7B2D0C5}</a:tableStyleId>
              </a:tblPr>
              <a:tblGrid>
                <a:gridCol w="1475561"/>
                <a:gridCol w="1167508"/>
                <a:gridCol w="2254875"/>
                <a:gridCol w="2254875"/>
                <a:gridCol w="1469267"/>
              </a:tblGrid>
              <a:tr h="173118">
                <a:tc>
                  <a:txBody>
                    <a:bodyPr/>
                    <a:lstStyle/>
                    <a:p>
                      <a:pPr algn="ctr">
                        <a:lnSpc>
                          <a:spcPct val="107000"/>
                        </a:lnSpc>
                        <a:spcAft>
                          <a:spcPts val="0"/>
                        </a:spcAft>
                      </a:pPr>
                      <a:r>
                        <a:rPr lang="fr-CA" sz="1050" dirty="0" smtClean="0">
                          <a:effectLst/>
                          <a:latin typeface="+mn-lt"/>
                          <a:cs typeface="Arial" panose="020B0604020202020204" pitchFamily="34" charset="0"/>
                        </a:rPr>
                        <a:t>Enjeu</a:t>
                      </a:r>
                      <a:endParaRPr lang="fr-CA" sz="1050" dirty="0">
                        <a:effectLst/>
                        <a:latin typeface="+mn-lt"/>
                        <a:ea typeface="Calibri" panose="020F0502020204030204" pitchFamily="34" charset="0"/>
                        <a:cs typeface="Arial" panose="020B0604020202020204" pitchFamily="34" charset="0"/>
                      </a:endParaRPr>
                    </a:p>
                  </a:txBody>
                  <a:tcPr marL="63982" marR="639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fr-CA" sz="1050" dirty="0">
                          <a:effectLst/>
                          <a:latin typeface="+mn-lt"/>
                          <a:cs typeface="Arial" panose="020B0604020202020204" pitchFamily="34" charset="0"/>
                        </a:rPr>
                        <a:t>Objectif</a:t>
                      </a:r>
                      <a:endParaRPr lang="fr-CA" sz="1050" dirty="0">
                        <a:effectLst/>
                        <a:latin typeface="+mn-lt"/>
                        <a:ea typeface="Calibri" panose="020F0502020204030204" pitchFamily="34" charset="0"/>
                        <a:cs typeface="Arial" panose="020B0604020202020204" pitchFamily="34" charset="0"/>
                      </a:endParaRPr>
                    </a:p>
                  </a:txBody>
                  <a:tcPr marL="63982" marR="639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fr-CA" sz="1050" dirty="0">
                          <a:effectLst/>
                          <a:latin typeface="+mn-lt"/>
                          <a:cs typeface="Arial" panose="020B0604020202020204" pitchFamily="34" charset="0"/>
                        </a:rPr>
                        <a:t>Indicateur</a:t>
                      </a:r>
                      <a:endParaRPr lang="fr-CA" sz="1050" dirty="0">
                        <a:effectLst/>
                        <a:latin typeface="+mn-lt"/>
                        <a:ea typeface="Calibri" panose="020F0502020204030204" pitchFamily="34" charset="0"/>
                        <a:cs typeface="Arial" panose="020B0604020202020204" pitchFamily="34" charset="0"/>
                      </a:endParaRPr>
                    </a:p>
                  </a:txBody>
                  <a:tcPr marL="63982" marR="639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fr-CA" sz="1050">
                          <a:effectLst/>
                          <a:latin typeface="+mn-lt"/>
                          <a:cs typeface="Arial" panose="020B0604020202020204" pitchFamily="34" charset="0"/>
                        </a:rPr>
                        <a:t>Cible</a:t>
                      </a:r>
                      <a:endParaRPr lang="fr-CA" sz="1050">
                        <a:effectLst/>
                        <a:latin typeface="+mn-lt"/>
                        <a:ea typeface="Calibri" panose="020F0502020204030204" pitchFamily="34" charset="0"/>
                        <a:cs typeface="Arial" panose="020B0604020202020204" pitchFamily="34" charset="0"/>
                      </a:endParaRPr>
                    </a:p>
                  </a:txBody>
                  <a:tcPr marL="63982" marR="639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fr-CA" sz="1050">
                          <a:effectLst/>
                          <a:latin typeface="+mn-lt"/>
                          <a:cs typeface="Arial" panose="020B0604020202020204" pitchFamily="34" charset="0"/>
                        </a:rPr>
                        <a:t>Résultat</a:t>
                      </a:r>
                      <a:endParaRPr lang="fr-CA" sz="1050">
                        <a:effectLst/>
                        <a:latin typeface="+mn-lt"/>
                        <a:ea typeface="Calibri" panose="020F0502020204030204" pitchFamily="34" charset="0"/>
                        <a:cs typeface="Arial" panose="020B0604020202020204" pitchFamily="34" charset="0"/>
                      </a:endParaRPr>
                    </a:p>
                  </a:txBody>
                  <a:tcPr marL="63982" marR="639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24612">
                <a:tc rowSpan="5">
                  <a:txBody>
                    <a:bodyPr/>
                    <a:lstStyle/>
                    <a:p>
                      <a:pPr>
                        <a:lnSpc>
                          <a:spcPct val="107000"/>
                        </a:lnSpc>
                        <a:spcAft>
                          <a:spcPts val="0"/>
                        </a:spcAft>
                      </a:pPr>
                      <a:r>
                        <a:rPr lang="fr-CA" sz="1050" dirty="0">
                          <a:effectLst/>
                          <a:latin typeface="+mn-lt"/>
                          <a:cs typeface="Arial" panose="020B0604020202020204" pitchFamily="34" charset="0"/>
                        </a:rPr>
                        <a:t>Coûts de l’approvisionnement en matière </a:t>
                      </a:r>
                      <a:r>
                        <a:rPr lang="fr-CA" sz="1050" dirty="0" smtClean="0">
                          <a:effectLst/>
                          <a:latin typeface="+mn-lt"/>
                          <a:cs typeface="Arial" panose="020B0604020202020204" pitchFamily="34" charset="0"/>
                        </a:rPr>
                        <a:t>ligneuse</a:t>
                      </a:r>
                      <a:endParaRPr lang="fr-CA" sz="1050" dirty="0">
                        <a:effectLst/>
                        <a:latin typeface="+mn-lt"/>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5">
                  <a:txBody>
                    <a:bodyPr/>
                    <a:lstStyle/>
                    <a:p>
                      <a:pPr>
                        <a:lnSpc>
                          <a:spcPct val="107000"/>
                        </a:lnSpc>
                        <a:spcAft>
                          <a:spcPts val="0"/>
                        </a:spcAft>
                      </a:pPr>
                      <a:r>
                        <a:rPr lang="fr-CA" sz="1050" dirty="0">
                          <a:effectLst/>
                          <a:latin typeface="+mn-lt"/>
                          <a:cs typeface="Arial" panose="020B0604020202020204" pitchFamily="34" charset="0"/>
                        </a:rPr>
                        <a:t>Contrôler les coûts d’approvisionnement en matière ligneuse liés à la </a:t>
                      </a:r>
                      <a:r>
                        <a:rPr lang="fr-CA" sz="1050" dirty="0" smtClean="0">
                          <a:effectLst/>
                          <a:latin typeface="+mn-lt"/>
                          <a:cs typeface="Arial" panose="020B0604020202020204" pitchFamily="34" charset="0"/>
                        </a:rPr>
                        <a:t>planification</a:t>
                      </a:r>
                      <a:endParaRPr lang="fr-CA" sz="1050" dirty="0">
                        <a:effectLst/>
                        <a:latin typeface="+mn-lt"/>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smtClean="0">
                          <a:effectLst/>
                          <a:latin typeface="+mn-lt"/>
                          <a:cs typeface="Arial" panose="020B0604020202020204" pitchFamily="34" charset="0"/>
                        </a:rPr>
                        <a:t>Volume à l’hectare </a:t>
                      </a:r>
                      <a:r>
                        <a:rPr lang="fr-CA" sz="1050" dirty="0">
                          <a:effectLst/>
                          <a:latin typeface="+mn-lt"/>
                          <a:cs typeface="Arial" panose="020B0604020202020204" pitchFamily="34" charset="0"/>
                        </a:rPr>
                        <a:t>des superficies planifiées</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smtClean="0">
                          <a:effectLst/>
                          <a:latin typeface="+mn-lt"/>
                          <a:cs typeface="Arial" panose="020B0604020202020204" pitchFamily="34" charset="0"/>
                        </a:rPr>
                        <a:t>145 m</a:t>
                      </a:r>
                      <a:r>
                        <a:rPr lang="fr-CA" sz="1050" baseline="30000" dirty="0" smtClean="0">
                          <a:effectLst/>
                          <a:latin typeface="+mn-lt"/>
                          <a:cs typeface="Arial" panose="020B0604020202020204" pitchFamily="34" charset="0"/>
                        </a:rPr>
                        <a:t>3</a:t>
                      </a:r>
                      <a:r>
                        <a:rPr lang="fr-CA" sz="1050" dirty="0" smtClean="0">
                          <a:effectLst/>
                          <a:latin typeface="+mn-lt"/>
                          <a:cs typeface="Arial" panose="020B0604020202020204" pitchFamily="34" charset="0"/>
                        </a:rPr>
                        <a:t>/ha ± 10%</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smtClean="0">
                          <a:effectLst/>
                          <a:latin typeface="+mn-lt"/>
                          <a:cs typeface="Arial" panose="020B0604020202020204" pitchFamily="34" charset="0"/>
                        </a:rPr>
                        <a:t>Non Conforme</a:t>
                      </a:r>
                    </a:p>
                    <a:p>
                      <a:pPr>
                        <a:lnSpc>
                          <a:spcPct val="107000"/>
                        </a:lnSpc>
                        <a:spcAft>
                          <a:spcPts val="0"/>
                        </a:spcAft>
                      </a:pPr>
                      <a:r>
                        <a:rPr lang="fr-CA" sz="1050" dirty="0" smtClean="0">
                          <a:effectLst/>
                          <a:latin typeface="+mn-lt"/>
                          <a:cs typeface="Arial" panose="020B0604020202020204" pitchFamily="34" charset="0"/>
                        </a:rPr>
                        <a:t>163</a:t>
                      </a:r>
                      <a:r>
                        <a:rPr lang="fr-CA" sz="1050" baseline="0" dirty="0" smtClean="0">
                          <a:effectLst/>
                          <a:latin typeface="+mn-lt"/>
                          <a:cs typeface="Arial" panose="020B0604020202020204" pitchFamily="34" charset="0"/>
                        </a:rPr>
                        <a:t> </a:t>
                      </a:r>
                      <a:r>
                        <a:rPr lang="fr-CA" sz="1050" dirty="0" smtClean="0">
                          <a:effectLst/>
                          <a:latin typeface="+mn-lt"/>
                          <a:cs typeface="Arial" panose="020B0604020202020204" pitchFamily="34" charset="0"/>
                        </a:rPr>
                        <a:t>m</a:t>
                      </a:r>
                      <a:r>
                        <a:rPr lang="fr-CA" sz="1050" baseline="30000" dirty="0" smtClean="0">
                          <a:effectLst/>
                          <a:latin typeface="+mn-lt"/>
                          <a:cs typeface="Arial" panose="020B0604020202020204" pitchFamily="34" charset="0"/>
                        </a:rPr>
                        <a:t>3</a:t>
                      </a:r>
                      <a:r>
                        <a:rPr lang="fr-CA" sz="1050" dirty="0" smtClean="0">
                          <a:effectLst/>
                          <a:latin typeface="+mn-lt"/>
                          <a:cs typeface="Arial" panose="020B0604020202020204" pitchFamily="34" charset="0"/>
                        </a:rPr>
                        <a:t>/ha</a:t>
                      </a:r>
                      <a:endParaRPr lang="fr-CA" sz="1050" dirty="0">
                        <a:effectLst/>
                        <a:latin typeface="+mn-lt"/>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24612">
                <a:tc vMerge="1">
                  <a:txBody>
                    <a:bodyPr/>
                    <a:lstStyle/>
                    <a:p>
                      <a:endParaRPr lang="fr-CA"/>
                    </a:p>
                  </a:txBody>
                  <a:tcPr/>
                </a:tc>
                <a:tc vMerge="1">
                  <a:txBody>
                    <a:bodyPr/>
                    <a:lstStyle/>
                    <a:p>
                      <a:endParaRPr lang="fr-CA"/>
                    </a:p>
                  </a:txBody>
                  <a:tcPr/>
                </a:tc>
                <a:tc>
                  <a:txBody>
                    <a:bodyPr/>
                    <a:lstStyle/>
                    <a:p>
                      <a:pPr>
                        <a:lnSpc>
                          <a:spcPct val="107000"/>
                        </a:lnSpc>
                        <a:spcAft>
                          <a:spcPts val="0"/>
                        </a:spcAft>
                      </a:pPr>
                      <a:r>
                        <a:rPr lang="fr-CA" sz="1050" dirty="0" smtClean="0">
                          <a:effectLst/>
                          <a:latin typeface="+mn-lt"/>
                          <a:cs typeface="Arial" panose="020B0604020202020204" pitchFamily="34" charset="0"/>
                        </a:rPr>
                        <a:t>Volume</a:t>
                      </a:r>
                      <a:r>
                        <a:rPr lang="fr-CA" sz="1050" baseline="0" dirty="0" smtClean="0">
                          <a:effectLst/>
                          <a:latin typeface="+mn-lt"/>
                          <a:cs typeface="Arial" panose="020B0604020202020204" pitchFamily="34" charset="0"/>
                        </a:rPr>
                        <a:t> </a:t>
                      </a:r>
                      <a:r>
                        <a:rPr lang="fr-CA" sz="1050" dirty="0" smtClean="0">
                          <a:effectLst/>
                          <a:latin typeface="+mn-lt"/>
                          <a:cs typeface="Arial" panose="020B0604020202020204" pitchFamily="34" charset="0"/>
                        </a:rPr>
                        <a:t>par </a:t>
                      </a:r>
                      <a:r>
                        <a:rPr lang="fr-CA" sz="1050" dirty="0">
                          <a:effectLst/>
                          <a:latin typeface="+mn-lt"/>
                          <a:cs typeface="Arial" panose="020B0604020202020204" pitchFamily="34" charset="0"/>
                        </a:rPr>
                        <a:t>tige récoltée </a:t>
                      </a:r>
                      <a:r>
                        <a:rPr lang="fr-CA" sz="1050" dirty="0" smtClean="0">
                          <a:effectLst/>
                          <a:latin typeface="+mn-lt"/>
                          <a:cs typeface="Arial" panose="020B0604020202020204" pitchFamily="34" charset="0"/>
                        </a:rPr>
                        <a:t/>
                      </a:r>
                      <a:br>
                        <a:rPr lang="fr-CA" sz="1050" dirty="0" smtClean="0">
                          <a:effectLst/>
                          <a:latin typeface="+mn-lt"/>
                          <a:cs typeface="Arial" panose="020B0604020202020204" pitchFamily="34" charset="0"/>
                        </a:rPr>
                      </a:br>
                      <a:r>
                        <a:rPr lang="fr-CA" sz="1050" dirty="0" smtClean="0">
                          <a:effectLst/>
                          <a:latin typeface="+mn-lt"/>
                          <a:cs typeface="Arial" panose="020B0604020202020204" pitchFamily="34" charset="0"/>
                        </a:rPr>
                        <a:t>(</a:t>
                      </a:r>
                      <a:r>
                        <a:rPr lang="fr-CA" sz="1050" dirty="0">
                          <a:effectLst/>
                          <a:latin typeface="+mn-lt"/>
                          <a:cs typeface="Arial" panose="020B0604020202020204" pitchFamily="34" charset="0"/>
                        </a:rPr>
                        <a:t>SEPM et </a:t>
                      </a:r>
                      <a:r>
                        <a:rPr lang="fr-CA" sz="1050" dirty="0" smtClean="0">
                          <a:effectLst/>
                          <a:latin typeface="+mn-lt"/>
                          <a:cs typeface="Arial" panose="020B0604020202020204" pitchFamily="34" charset="0"/>
                        </a:rPr>
                        <a:t>PEU)</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CA" sz="1050" dirty="0" smtClean="0">
                          <a:effectLst/>
                          <a:latin typeface="+mn-lt"/>
                          <a:cs typeface="Arial" panose="020B0604020202020204" pitchFamily="34" charset="0"/>
                        </a:rPr>
                        <a:t>130 dm³/tige ± 10% SEPM</a:t>
                      </a:r>
                      <a:endParaRPr lang="fr-CA" sz="1050" dirty="0" smtClean="0">
                        <a:effectLst/>
                        <a:latin typeface="+mn-lt"/>
                        <a:ea typeface="Calibri" panose="020F0502020204030204" pitchFamily="34" charset="0"/>
                        <a:cs typeface="Arial" panose="020B0604020202020204" pitchFamily="34" charset="0"/>
                      </a:endParaRPr>
                    </a:p>
                    <a:p>
                      <a:pPr>
                        <a:lnSpc>
                          <a:spcPct val="107000"/>
                        </a:lnSpc>
                        <a:spcAft>
                          <a:spcPts val="0"/>
                        </a:spcAft>
                      </a:pPr>
                      <a:r>
                        <a:rPr lang="fr-CA" sz="1050" dirty="0" smtClean="0">
                          <a:effectLst/>
                          <a:latin typeface="+mn-lt"/>
                          <a:cs typeface="Arial" panose="020B0604020202020204" pitchFamily="34" charset="0"/>
                        </a:rPr>
                        <a:t> </a:t>
                      </a:r>
                      <a:endParaRPr lang="fr-CA" sz="1050" dirty="0">
                        <a:effectLst/>
                        <a:latin typeface="+mn-lt"/>
                        <a:cs typeface="Arial" panose="020B0604020202020204" pitchFamily="34" charset="0"/>
                      </a:endParaRPr>
                    </a:p>
                    <a:p>
                      <a:pPr>
                        <a:lnSpc>
                          <a:spcPct val="107000"/>
                        </a:lnSpc>
                        <a:spcAft>
                          <a:spcPts val="0"/>
                        </a:spcAft>
                      </a:pPr>
                      <a:r>
                        <a:rPr lang="fr-CA" sz="1050" dirty="0" smtClean="0">
                          <a:effectLst/>
                          <a:latin typeface="+mn-lt"/>
                          <a:cs typeface="Arial" panose="020B0604020202020204" pitchFamily="34" charset="0"/>
                        </a:rPr>
                        <a:t>&gt; 200 dm</a:t>
                      </a:r>
                      <a:r>
                        <a:rPr lang="fr-CA" sz="1050" baseline="30000" dirty="0" smtClean="0">
                          <a:effectLst/>
                          <a:latin typeface="+mn-lt"/>
                          <a:cs typeface="Arial" panose="020B0604020202020204" pitchFamily="34" charset="0"/>
                        </a:rPr>
                        <a:t>3</a:t>
                      </a:r>
                      <a:r>
                        <a:rPr lang="fr-CA" sz="1050" dirty="0" smtClean="0">
                          <a:effectLst/>
                          <a:latin typeface="+mn-lt"/>
                          <a:cs typeface="Arial" panose="020B0604020202020204" pitchFamily="34" charset="0"/>
                        </a:rPr>
                        <a:t>/tige</a:t>
                      </a:r>
                      <a:r>
                        <a:rPr lang="fr-CA" sz="1050" baseline="0" dirty="0" smtClean="0">
                          <a:effectLst/>
                          <a:latin typeface="+mn-lt"/>
                          <a:cs typeface="Arial" panose="020B0604020202020204" pitchFamily="34" charset="0"/>
                        </a:rPr>
                        <a:t> </a:t>
                      </a:r>
                      <a:r>
                        <a:rPr lang="fr-CA" sz="1050" dirty="0" smtClean="0">
                          <a:effectLst/>
                          <a:latin typeface="+mn-lt"/>
                          <a:cs typeface="Arial" panose="020B0604020202020204" pitchFamily="34" charset="0"/>
                        </a:rPr>
                        <a:t>PEU</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smtClean="0">
                          <a:effectLst/>
                          <a:latin typeface="+mn-lt"/>
                          <a:cs typeface="Arial" panose="020B0604020202020204" pitchFamily="34" charset="0"/>
                        </a:rPr>
                        <a:t>Non Conforme</a:t>
                      </a:r>
                    </a:p>
                    <a:p>
                      <a:pPr>
                        <a:lnSpc>
                          <a:spcPct val="107000"/>
                        </a:lnSpc>
                        <a:spcAft>
                          <a:spcPts val="0"/>
                        </a:spcAft>
                      </a:pPr>
                      <a:r>
                        <a:rPr lang="fr-CA" sz="1050" dirty="0" smtClean="0">
                          <a:effectLst/>
                          <a:latin typeface="+mn-lt"/>
                          <a:cs typeface="Arial" panose="020B0604020202020204" pitchFamily="34" charset="0"/>
                        </a:rPr>
                        <a:t>116 dm</a:t>
                      </a:r>
                      <a:r>
                        <a:rPr lang="fr-CA" sz="1050" baseline="30000" dirty="0" smtClean="0">
                          <a:effectLst/>
                          <a:latin typeface="+mn-lt"/>
                          <a:cs typeface="Arial" panose="020B0604020202020204" pitchFamily="34" charset="0"/>
                        </a:rPr>
                        <a:t>3</a:t>
                      </a:r>
                      <a:r>
                        <a:rPr lang="fr-CA" sz="1050" dirty="0" smtClean="0">
                          <a:effectLst/>
                          <a:latin typeface="+mn-lt"/>
                          <a:cs typeface="Arial" panose="020B0604020202020204" pitchFamily="34" charset="0"/>
                        </a:rPr>
                        <a:t>/tige SEPM</a:t>
                      </a:r>
                      <a:r>
                        <a:rPr lang="fr-CA" sz="1050" dirty="0">
                          <a:effectLst/>
                          <a:latin typeface="+mn-lt"/>
                          <a:cs typeface="Arial" panose="020B0604020202020204" pitchFamily="34" charset="0"/>
                        </a:rPr>
                        <a:t> </a:t>
                      </a:r>
                    </a:p>
                    <a:p>
                      <a:pPr>
                        <a:lnSpc>
                          <a:spcPct val="107000"/>
                        </a:lnSpc>
                        <a:spcAft>
                          <a:spcPts val="0"/>
                        </a:spcAft>
                      </a:pPr>
                      <a:r>
                        <a:rPr lang="fr-CA" sz="1050" dirty="0" smtClean="0">
                          <a:effectLst/>
                          <a:latin typeface="+mn-lt"/>
                          <a:cs typeface="Arial" panose="020B0604020202020204" pitchFamily="34" charset="0"/>
                        </a:rPr>
                        <a:t>280 dm</a:t>
                      </a:r>
                      <a:r>
                        <a:rPr lang="fr-CA" sz="1050" baseline="30000" dirty="0" smtClean="0">
                          <a:effectLst/>
                          <a:latin typeface="+mn-lt"/>
                          <a:cs typeface="Arial" panose="020B0604020202020204" pitchFamily="34" charset="0"/>
                        </a:rPr>
                        <a:t>3</a:t>
                      </a:r>
                      <a:r>
                        <a:rPr lang="fr-CA" sz="1050" dirty="0" smtClean="0">
                          <a:effectLst/>
                          <a:latin typeface="+mn-lt"/>
                          <a:cs typeface="Arial" panose="020B0604020202020204" pitchFamily="34" charset="0"/>
                        </a:rPr>
                        <a:t>/tige </a:t>
                      </a:r>
                      <a:r>
                        <a:rPr lang="fr-CA" sz="1050" dirty="0">
                          <a:effectLst/>
                          <a:latin typeface="+mn-lt"/>
                          <a:cs typeface="Arial" panose="020B0604020202020204" pitchFamily="34" charset="0"/>
                        </a:rPr>
                        <a:t>PEU</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2306">
                <a:tc vMerge="1">
                  <a:txBody>
                    <a:bodyPr/>
                    <a:lstStyle/>
                    <a:p>
                      <a:endParaRPr lang="fr-CA"/>
                    </a:p>
                  </a:txBody>
                  <a:tcPr/>
                </a:tc>
                <a:tc vMerge="1">
                  <a:txBody>
                    <a:bodyPr/>
                    <a:lstStyle/>
                    <a:p>
                      <a:endParaRPr lang="fr-CA"/>
                    </a:p>
                  </a:txBody>
                  <a:tcPr/>
                </a:tc>
                <a:tc>
                  <a:txBody>
                    <a:bodyPr/>
                    <a:lstStyle/>
                    <a:p>
                      <a:pPr>
                        <a:lnSpc>
                          <a:spcPct val="107000"/>
                        </a:lnSpc>
                        <a:spcAft>
                          <a:spcPts val="0"/>
                        </a:spcAft>
                      </a:pPr>
                      <a:r>
                        <a:rPr lang="fr-CA" sz="1050" dirty="0">
                          <a:effectLst/>
                          <a:latin typeface="+mn-lt"/>
                          <a:cs typeface="Arial" panose="020B0604020202020204" pitchFamily="34" charset="0"/>
                        </a:rPr>
                        <a:t>Nombre </a:t>
                      </a:r>
                      <a:r>
                        <a:rPr lang="fr-CA" sz="1050" dirty="0" smtClean="0">
                          <a:effectLst/>
                          <a:latin typeface="+mn-lt"/>
                          <a:cs typeface="Arial" panose="020B0604020202020204" pitchFamily="34" charset="0"/>
                        </a:rPr>
                        <a:t>d'hectare récolté </a:t>
                      </a:r>
                      <a:r>
                        <a:rPr lang="fr-CA" sz="1050" dirty="0">
                          <a:effectLst/>
                          <a:latin typeface="+mn-lt"/>
                          <a:cs typeface="Arial" panose="020B0604020202020204" pitchFamily="34" charset="0"/>
                        </a:rPr>
                        <a:t>par kilomètre de chemin construit</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smtClean="0">
                          <a:effectLst/>
                          <a:latin typeface="+mn-lt"/>
                          <a:cs typeface="Arial" panose="020B0604020202020204" pitchFamily="34" charset="0"/>
                        </a:rPr>
                        <a:t>&gt; 21 </a:t>
                      </a:r>
                      <a:r>
                        <a:rPr lang="fr-CA" sz="1050" dirty="0">
                          <a:effectLst/>
                          <a:latin typeface="+mn-lt"/>
                          <a:cs typeface="Arial" panose="020B0604020202020204" pitchFamily="34" charset="0"/>
                        </a:rPr>
                        <a:t>ha récoltés par km de chemin construit annuellement</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smtClean="0">
                          <a:solidFill>
                            <a:schemeClr val="tx1"/>
                          </a:solidFill>
                          <a:effectLst/>
                          <a:latin typeface="+mn-lt"/>
                          <a:cs typeface="Arial" panose="020B0604020202020204" pitchFamily="34" charset="0"/>
                        </a:rPr>
                        <a:t>NA</a:t>
                      </a:r>
                      <a:endParaRPr lang="fr-CA" sz="1050" dirty="0">
                        <a:solidFill>
                          <a:schemeClr val="tx1"/>
                        </a:solidFill>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3460">
                <a:tc vMerge="1">
                  <a:txBody>
                    <a:bodyPr/>
                    <a:lstStyle/>
                    <a:p>
                      <a:endParaRPr lang="fr-CA"/>
                    </a:p>
                  </a:txBody>
                  <a:tcPr/>
                </a:tc>
                <a:tc vMerge="1">
                  <a:txBody>
                    <a:bodyPr/>
                    <a:lstStyle/>
                    <a:p>
                      <a:endParaRPr lang="fr-CA"/>
                    </a:p>
                  </a:txBody>
                  <a:tcPr/>
                </a:tc>
                <a:tc>
                  <a:txBody>
                    <a:bodyPr/>
                    <a:lstStyle/>
                    <a:p>
                      <a:pPr>
                        <a:lnSpc>
                          <a:spcPct val="107000"/>
                        </a:lnSpc>
                        <a:spcAft>
                          <a:spcPts val="0"/>
                        </a:spcAft>
                      </a:pPr>
                      <a:r>
                        <a:rPr lang="fr-CA" sz="1050" dirty="0">
                          <a:effectLst/>
                          <a:latin typeface="+mn-lt"/>
                          <a:cs typeface="Arial" panose="020B0604020202020204" pitchFamily="34" charset="0"/>
                        </a:rPr>
                        <a:t>Distance moyenne de transport des superficies planifiées par rapport aux usines</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smtClean="0">
                          <a:effectLst/>
                          <a:latin typeface="+mn-lt"/>
                          <a:cs typeface="Arial" panose="020B0604020202020204" pitchFamily="34" charset="0"/>
                        </a:rPr>
                        <a:t>Non déterminée</a:t>
                      </a:r>
                      <a:endParaRPr lang="fr-CA" sz="1050" dirty="0">
                        <a:effectLst/>
                        <a:latin typeface="+mn-lt"/>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smtClean="0">
                          <a:effectLst/>
                          <a:latin typeface="+mn-lt"/>
                          <a:ea typeface="Calibri" panose="020F0502020204030204" pitchFamily="34" charset="0"/>
                          <a:cs typeface="Arial" panose="020B0604020202020204" pitchFamily="34" charset="0"/>
                        </a:rPr>
                        <a:t>NA</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22690">
                <a:tc vMerge="1">
                  <a:txBody>
                    <a:bodyPr/>
                    <a:lstStyle/>
                    <a:p>
                      <a:endParaRPr lang="fr-CA"/>
                    </a:p>
                  </a:txBody>
                  <a:tcPr/>
                </a:tc>
                <a:tc vMerge="1">
                  <a:txBody>
                    <a:bodyPr/>
                    <a:lstStyle/>
                    <a:p>
                      <a:endParaRPr lang="fr-CA"/>
                    </a:p>
                  </a:txBody>
                  <a:tcPr/>
                </a:tc>
                <a:tc>
                  <a:txBody>
                    <a:bodyPr/>
                    <a:lstStyle/>
                    <a:p>
                      <a:pPr>
                        <a:lnSpc>
                          <a:spcPct val="107000"/>
                        </a:lnSpc>
                        <a:spcAft>
                          <a:spcPts val="0"/>
                        </a:spcAft>
                      </a:pPr>
                      <a:r>
                        <a:rPr lang="fr-CA" sz="1050" dirty="0">
                          <a:effectLst/>
                          <a:latin typeface="+mn-lt"/>
                          <a:cs typeface="Arial" panose="020B0604020202020204" pitchFamily="34" charset="0"/>
                        </a:rPr>
                        <a:t>Proportion (%) de la superficie planifiée selon les zones de tarification</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smtClean="0">
                          <a:effectLst/>
                          <a:latin typeface="+mn-lt"/>
                          <a:cs typeface="Arial" panose="020B0604020202020204" pitchFamily="34" charset="0"/>
                        </a:rPr>
                        <a:t>± 10 </a:t>
                      </a:r>
                      <a:r>
                        <a:rPr lang="fr-CA" sz="1050" dirty="0">
                          <a:effectLst/>
                          <a:latin typeface="+mn-lt"/>
                          <a:cs typeface="Arial" panose="020B0604020202020204" pitchFamily="34" charset="0"/>
                        </a:rPr>
                        <a:t>% de la moyenne des 15 prochaines années selon un scénario </a:t>
                      </a:r>
                      <a:r>
                        <a:rPr lang="fr-CA" sz="1050" dirty="0" smtClean="0">
                          <a:effectLst/>
                          <a:latin typeface="+mn-lt"/>
                          <a:cs typeface="Arial" panose="020B0604020202020204" pitchFamily="34" charset="0"/>
                        </a:rPr>
                        <a:t>TBE</a:t>
                      </a:r>
                    </a:p>
                    <a:p>
                      <a:pPr>
                        <a:lnSpc>
                          <a:spcPct val="107000"/>
                        </a:lnSpc>
                        <a:spcAft>
                          <a:spcPts val="0"/>
                        </a:spcAft>
                      </a:pPr>
                      <a:r>
                        <a:rPr lang="fr-CA" sz="1050" dirty="0" smtClean="0">
                          <a:effectLst/>
                          <a:latin typeface="+mn-lt"/>
                          <a:cs typeface="Arial" panose="020B0604020202020204" pitchFamily="34" charset="0"/>
                        </a:rPr>
                        <a:t>193: 38%</a:t>
                      </a:r>
                    </a:p>
                    <a:p>
                      <a:pPr>
                        <a:lnSpc>
                          <a:spcPct val="107000"/>
                        </a:lnSpc>
                        <a:spcAft>
                          <a:spcPts val="0"/>
                        </a:spcAft>
                      </a:pPr>
                      <a:r>
                        <a:rPr lang="fr-CA" sz="1050" dirty="0" smtClean="0">
                          <a:effectLst/>
                          <a:latin typeface="+mn-lt"/>
                          <a:ea typeface="Calibri" panose="020F0502020204030204" pitchFamily="34" charset="0"/>
                          <a:cs typeface="Arial" panose="020B0604020202020204" pitchFamily="34" charset="0"/>
                        </a:rPr>
                        <a:t>194: 27%</a:t>
                      </a:r>
                    </a:p>
                    <a:p>
                      <a:pPr>
                        <a:lnSpc>
                          <a:spcPct val="107000"/>
                        </a:lnSpc>
                        <a:spcAft>
                          <a:spcPts val="0"/>
                        </a:spcAft>
                      </a:pPr>
                      <a:r>
                        <a:rPr lang="fr-CA" sz="1050" dirty="0" smtClean="0">
                          <a:effectLst/>
                          <a:latin typeface="+mn-lt"/>
                          <a:ea typeface="Calibri" panose="020F0502020204030204" pitchFamily="34" charset="0"/>
                          <a:cs typeface="Arial" panose="020B0604020202020204" pitchFamily="34" charset="0"/>
                        </a:rPr>
                        <a:t>195: 34%</a:t>
                      </a:r>
                      <a:endParaRPr lang="fr-CA" sz="1050" dirty="0">
                        <a:effectLst/>
                        <a:latin typeface="+mn-lt"/>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fr-CA" sz="1050" dirty="0" smtClean="0">
                        <a:effectLst/>
                        <a:latin typeface="+mn-lt"/>
                        <a:cs typeface="Arial" panose="020B0604020202020204" pitchFamily="34" charset="0"/>
                      </a:endParaRPr>
                    </a:p>
                    <a:p>
                      <a:pPr>
                        <a:lnSpc>
                          <a:spcPct val="107000"/>
                        </a:lnSpc>
                        <a:spcAft>
                          <a:spcPts val="0"/>
                        </a:spcAft>
                      </a:pPr>
                      <a:endParaRPr lang="fr-CA" sz="1050" dirty="0" smtClean="0">
                        <a:effectLst/>
                        <a:latin typeface="+mn-lt"/>
                        <a:cs typeface="Arial" panose="020B0604020202020204" pitchFamily="34" charset="0"/>
                      </a:endParaRPr>
                    </a:p>
                    <a:p>
                      <a:pPr>
                        <a:lnSpc>
                          <a:spcPct val="107000"/>
                        </a:lnSpc>
                        <a:spcAft>
                          <a:spcPts val="0"/>
                        </a:spcAft>
                      </a:pPr>
                      <a:endParaRPr lang="fr-CA" sz="1050" dirty="0" smtClean="0">
                        <a:effectLst/>
                        <a:latin typeface="+mn-lt"/>
                        <a:cs typeface="Arial" panose="020B0604020202020204" pitchFamily="34" charset="0"/>
                      </a:endParaRPr>
                    </a:p>
                    <a:p>
                      <a:pPr>
                        <a:lnSpc>
                          <a:spcPct val="107000"/>
                        </a:lnSpc>
                        <a:spcAft>
                          <a:spcPts val="0"/>
                        </a:spcAft>
                      </a:pPr>
                      <a:r>
                        <a:rPr lang="fr-CA" sz="1050" dirty="0" smtClean="0">
                          <a:effectLst/>
                          <a:latin typeface="+mn-lt"/>
                          <a:cs typeface="Arial" panose="020B0604020202020204" pitchFamily="34" charset="0"/>
                        </a:rPr>
                        <a:t>193: 49%</a:t>
                      </a:r>
                    </a:p>
                    <a:p>
                      <a:pPr>
                        <a:lnSpc>
                          <a:spcPct val="107000"/>
                        </a:lnSpc>
                        <a:spcAft>
                          <a:spcPts val="0"/>
                        </a:spcAft>
                      </a:pPr>
                      <a:r>
                        <a:rPr lang="fr-CA" sz="1050" dirty="0" smtClean="0">
                          <a:effectLst/>
                          <a:latin typeface="+mn-lt"/>
                          <a:ea typeface="Calibri" panose="020F0502020204030204" pitchFamily="34" charset="0"/>
                          <a:cs typeface="Arial" panose="020B0604020202020204" pitchFamily="34" charset="0"/>
                        </a:rPr>
                        <a:t>194: 31%</a:t>
                      </a:r>
                    </a:p>
                    <a:p>
                      <a:pPr>
                        <a:lnSpc>
                          <a:spcPct val="107000"/>
                        </a:lnSpc>
                        <a:spcAft>
                          <a:spcPts val="0"/>
                        </a:spcAft>
                      </a:pPr>
                      <a:r>
                        <a:rPr lang="fr-CA" sz="1050" dirty="0" smtClean="0">
                          <a:effectLst/>
                          <a:latin typeface="+mn-lt"/>
                          <a:ea typeface="Calibri" panose="020F0502020204030204" pitchFamily="34" charset="0"/>
                          <a:cs typeface="Arial" panose="020B0604020202020204" pitchFamily="34" charset="0"/>
                        </a:rPr>
                        <a:t>195: 20%</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27176">
                <a:tc>
                  <a:txBody>
                    <a:bodyPr/>
                    <a:lstStyle/>
                    <a:p>
                      <a:pPr>
                        <a:lnSpc>
                          <a:spcPct val="107000"/>
                        </a:lnSpc>
                        <a:spcAft>
                          <a:spcPts val="0"/>
                        </a:spcAft>
                      </a:pPr>
                      <a:r>
                        <a:rPr lang="fr-CA" sz="1050" dirty="0">
                          <a:effectLst/>
                          <a:latin typeface="+mn-lt"/>
                          <a:cs typeface="Arial" panose="020B0604020202020204" pitchFamily="34" charset="0"/>
                        </a:rPr>
                        <a:t>Qualité de l’approvisionnement en matière </a:t>
                      </a:r>
                      <a:r>
                        <a:rPr lang="fr-CA" sz="1050" dirty="0" smtClean="0">
                          <a:effectLst/>
                          <a:latin typeface="+mn-lt"/>
                          <a:cs typeface="Arial" panose="020B0604020202020204" pitchFamily="34" charset="0"/>
                        </a:rPr>
                        <a:t>ligneuse</a:t>
                      </a:r>
                      <a:endParaRPr lang="fr-CA" sz="1050" dirty="0">
                        <a:effectLst/>
                        <a:latin typeface="+mn-lt"/>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a:effectLst/>
                          <a:latin typeface="+mn-lt"/>
                          <a:cs typeface="Arial" panose="020B0604020202020204" pitchFamily="34" charset="0"/>
                        </a:rPr>
                        <a:t>Contrôler les coûts de la transformation de la fibre en usine liés à la </a:t>
                      </a:r>
                      <a:r>
                        <a:rPr lang="fr-CA" sz="1050" dirty="0" smtClean="0">
                          <a:effectLst/>
                          <a:latin typeface="+mn-lt"/>
                          <a:cs typeface="Arial" panose="020B0604020202020204" pitchFamily="34" charset="0"/>
                        </a:rPr>
                        <a:t>planification</a:t>
                      </a:r>
                      <a:endParaRPr lang="fr-CA" sz="1050" dirty="0">
                        <a:effectLst/>
                        <a:latin typeface="+mn-lt"/>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a:effectLst/>
                          <a:latin typeface="+mn-lt"/>
                          <a:cs typeface="Arial" panose="020B0604020202020204" pitchFamily="34" charset="0"/>
                        </a:rPr>
                        <a:t>Proportion (%) du volume de l'essence moins désiré par rapport au volume du groupe d'essences (SAB vs SEPM). </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smtClean="0">
                          <a:effectLst/>
                          <a:latin typeface="+mn-lt"/>
                          <a:cs typeface="Arial" panose="020B0604020202020204" pitchFamily="34" charset="0"/>
                        </a:rPr>
                        <a:t>± 10 % de la moyenne des 15 prochaines années selon un scénario TBE</a:t>
                      </a:r>
                    </a:p>
                    <a:p>
                      <a:pPr>
                        <a:lnSpc>
                          <a:spcPct val="107000"/>
                        </a:lnSpc>
                        <a:spcAft>
                          <a:spcPts val="0"/>
                        </a:spcAft>
                      </a:pPr>
                      <a:r>
                        <a:rPr lang="fr-CA" sz="1050" dirty="0" smtClean="0">
                          <a:effectLst/>
                          <a:latin typeface="+mn-lt"/>
                          <a:cs typeface="Arial" panose="020B0604020202020204" pitchFamily="34" charset="0"/>
                        </a:rPr>
                        <a:t>66%</a:t>
                      </a: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A" sz="1050" dirty="0" smtClean="0">
                          <a:effectLst/>
                          <a:latin typeface="+mn-lt"/>
                          <a:cs typeface="Arial" panose="020B0604020202020204" pitchFamily="34" charset="0"/>
                        </a:rPr>
                        <a:t>Non Conforme</a:t>
                      </a:r>
                      <a:r>
                        <a:rPr lang="fr-CA" sz="1050" dirty="0">
                          <a:effectLst/>
                          <a:latin typeface="+mn-lt"/>
                          <a:cs typeface="Arial" panose="020B0604020202020204" pitchFamily="34" charset="0"/>
                        </a:rPr>
                        <a:t> </a:t>
                      </a:r>
                      <a:endParaRPr lang="fr-CA" sz="1050" dirty="0" smtClean="0">
                        <a:effectLst/>
                        <a:latin typeface="+mn-lt"/>
                        <a:cs typeface="Arial" panose="020B0604020202020204" pitchFamily="34" charset="0"/>
                      </a:endParaRPr>
                    </a:p>
                    <a:p>
                      <a:pPr>
                        <a:lnSpc>
                          <a:spcPct val="107000"/>
                        </a:lnSpc>
                        <a:spcAft>
                          <a:spcPts val="0"/>
                        </a:spcAft>
                      </a:pPr>
                      <a:r>
                        <a:rPr lang="fr-CA" sz="1050" dirty="0" smtClean="0">
                          <a:effectLst/>
                          <a:latin typeface="+mn-lt"/>
                          <a:cs typeface="Arial" panose="020B0604020202020204" pitchFamily="34" charset="0"/>
                        </a:rPr>
                        <a:t>55%</a:t>
                      </a:r>
                      <a:endParaRPr lang="fr-CA" sz="1050" dirty="0">
                        <a:effectLst/>
                        <a:latin typeface="+mn-lt"/>
                        <a:ea typeface="Calibri" panose="020F0502020204030204" pitchFamily="34" charset="0"/>
                        <a:cs typeface="Arial" panose="020B0604020202020204" pitchFamily="34" charset="0"/>
                      </a:endParaRPr>
                    </a:p>
                  </a:txBody>
                  <a:tcPr marL="63982" marR="6398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856630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CA" sz="2400" dirty="0" smtClean="0">
                <a:cs typeface="Arial" panose="020B0604020202020204" pitchFamily="34" charset="0"/>
              </a:rPr>
              <a:t>VOIC : Réalisation des travaux sylvicoles sans récolte</a:t>
            </a:r>
            <a:endParaRPr lang="fr-CA" sz="2400" dirty="0"/>
          </a:p>
        </p:txBody>
      </p:sp>
      <p:graphicFrame>
        <p:nvGraphicFramePr>
          <p:cNvPr id="4" name="Tableau 3"/>
          <p:cNvGraphicFramePr>
            <a:graphicFrameLocks noGrp="1"/>
          </p:cNvGraphicFramePr>
          <p:nvPr>
            <p:extLst>
              <p:ext uri="{D42A27DB-BD31-4B8C-83A1-F6EECF244321}">
                <p14:modId xmlns:p14="http://schemas.microsoft.com/office/powerpoint/2010/main" val="536224186"/>
              </p:ext>
            </p:extLst>
          </p:nvPr>
        </p:nvGraphicFramePr>
        <p:xfrm>
          <a:off x="337656" y="1474565"/>
          <a:ext cx="8326950" cy="1097280"/>
        </p:xfrm>
        <a:graphic>
          <a:graphicData uri="http://schemas.openxmlformats.org/drawingml/2006/table">
            <a:tbl>
              <a:tblPr firstRow="1" bandRow="1">
                <a:tableStyleId>{793D81CF-94F2-401A-BA57-92F5A7B2D0C5}</a:tableStyleId>
              </a:tblPr>
              <a:tblGrid>
                <a:gridCol w="1203719"/>
                <a:gridCol w="1489938"/>
                <a:gridCol w="2192201"/>
                <a:gridCol w="1176766"/>
                <a:gridCol w="2264326"/>
              </a:tblGrid>
              <a:tr h="0">
                <a:tc>
                  <a:txBody>
                    <a:bodyPr/>
                    <a:lstStyle/>
                    <a:p>
                      <a:pPr algn="ctr"/>
                      <a:r>
                        <a:rPr lang="fr-CA" sz="1200" dirty="0" smtClean="0">
                          <a:latin typeface="+mn-lt"/>
                          <a:cs typeface="Arial" panose="020B0604020202020204" pitchFamily="34" charset="0"/>
                        </a:rPr>
                        <a:t>Enjeu</a:t>
                      </a:r>
                      <a:endParaRPr lang="fr-CA" sz="12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200" dirty="0" smtClean="0">
                          <a:latin typeface="+mn-lt"/>
                          <a:cs typeface="Arial" panose="020B0604020202020204" pitchFamily="34" charset="0"/>
                        </a:rPr>
                        <a:t>Objectif</a:t>
                      </a:r>
                      <a:endParaRPr lang="fr-CA" sz="12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200" dirty="0" smtClean="0">
                          <a:latin typeface="+mn-lt"/>
                          <a:cs typeface="Arial" panose="020B0604020202020204" pitchFamily="34" charset="0"/>
                        </a:rPr>
                        <a:t>Indicateur</a:t>
                      </a:r>
                      <a:endParaRPr lang="fr-CA" sz="12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200" dirty="0" smtClean="0">
                          <a:latin typeface="+mn-lt"/>
                          <a:cs typeface="Arial" panose="020B0604020202020204" pitchFamily="34" charset="0"/>
                        </a:rPr>
                        <a:t>Cible</a:t>
                      </a:r>
                      <a:endParaRPr lang="fr-CA" sz="12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200" dirty="0" smtClean="0">
                          <a:latin typeface="+mn-lt"/>
                          <a:cs typeface="Arial" panose="020B0604020202020204" pitchFamily="34" charset="0"/>
                        </a:rPr>
                        <a:t>Résultat</a:t>
                      </a:r>
                      <a:endParaRPr lang="fr-CA" sz="12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fr-CA" sz="1200" dirty="0" smtClean="0">
                          <a:latin typeface="+mn-lt"/>
                          <a:cs typeface="Arial" panose="020B0604020202020204" pitchFamily="34" charset="0"/>
                        </a:rPr>
                        <a:t>Réalisation des travaux sylvicoles sans récolte</a:t>
                      </a:r>
                      <a:endParaRPr lang="fr-CA" sz="12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200" b="0" i="0" u="none" strike="noStrike" kern="1200" baseline="0" dirty="0" smtClean="0">
                          <a:solidFill>
                            <a:schemeClr val="dk1"/>
                          </a:solidFill>
                          <a:latin typeface="+mn-lt"/>
                          <a:ea typeface="+mn-ea"/>
                          <a:cs typeface="Arial" panose="020B0604020202020204" pitchFamily="34" charset="0"/>
                        </a:rPr>
                        <a:t>Limiter l'impact de la dispersion des travaux sylvicoles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200" b="0" i="0" u="none" strike="noStrike" kern="1200" baseline="0" dirty="0" smtClean="0">
                          <a:solidFill>
                            <a:schemeClr val="dk1"/>
                          </a:solidFill>
                          <a:latin typeface="+mn-lt"/>
                          <a:ea typeface="+mn-ea"/>
                          <a:cs typeface="Arial" panose="020B0604020202020204" pitchFamily="34" charset="0"/>
                        </a:rPr>
                        <a:t>Pourcentage de la superficie des chantiers ayant un minimum de 15 ha de travaux sylvicoles sans récolte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CA" sz="1200" b="0" i="0" u="none" strike="noStrike" kern="1200" baseline="0" dirty="0" smtClean="0">
                        <a:solidFill>
                          <a:schemeClr val="dk1"/>
                        </a:solidFill>
                        <a:latin typeface="+mn-lt"/>
                        <a:ea typeface="+mn-ea"/>
                        <a:cs typeface="Arial" panose="020B0604020202020204" pitchFamily="34" charset="0"/>
                      </a:endParaRPr>
                    </a:p>
                    <a:p>
                      <a:r>
                        <a:rPr lang="fr-CA" sz="1200" b="0" i="0" u="none" strike="noStrike" kern="1200" baseline="0" dirty="0" smtClean="0">
                          <a:solidFill>
                            <a:schemeClr val="dk1"/>
                          </a:solidFill>
                          <a:latin typeface="+mn-lt"/>
                          <a:ea typeface="+mn-ea"/>
                          <a:cs typeface="Arial" panose="020B0604020202020204" pitchFamily="34" charset="0"/>
                        </a:rPr>
                        <a:t> 95 %	</a:t>
                      </a:r>
                    </a:p>
                    <a:p>
                      <a:endParaRPr lang="fr-CA" sz="1200" baseline="0" dirty="0" smtClean="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200" dirty="0" smtClean="0">
                          <a:latin typeface="+mn-lt"/>
                          <a:cs typeface="Arial" panose="020B0604020202020204" pitchFamily="34" charset="0"/>
                        </a:rPr>
                        <a:t>Applicable</a:t>
                      </a:r>
                      <a:r>
                        <a:rPr lang="fr-CA" sz="1200" baseline="0" dirty="0" smtClean="0">
                          <a:latin typeface="+mn-lt"/>
                          <a:cs typeface="Arial" panose="020B0604020202020204" pitchFamily="34" charset="0"/>
                        </a:rPr>
                        <a:t> aux PRAN</a:t>
                      </a:r>
                      <a:endParaRPr lang="fr-CA" sz="1200" dirty="0" smtClean="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5608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570620" y="231825"/>
            <a:ext cx="7886700" cy="494069"/>
          </a:xfrm>
        </p:spPr>
        <p:txBody>
          <a:bodyPr/>
          <a:lstStyle/>
          <a:p>
            <a:r>
              <a:rPr lang="fr-CA" sz="2400" dirty="0">
                <a:cs typeface="Arial" panose="020B0604020202020204" pitchFamily="34" charset="0"/>
              </a:rPr>
              <a:t>VOIC : Écosystémiques</a:t>
            </a:r>
            <a:endParaRPr lang="fr-CA" sz="2400" dirty="0"/>
          </a:p>
        </p:txBody>
      </p:sp>
      <p:graphicFrame>
        <p:nvGraphicFramePr>
          <p:cNvPr id="4" name="Tableau 3"/>
          <p:cNvGraphicFramePr>
            <a:graphicFrameLocks noGrp="1"/>
          </p:cNvGraphicFramePr>
          <p:nvPr>
            <p:extLst>
              <p:ext uri="{D42A27DB-BD31-4B8C-83A1-F6EECF244321}">
                <p14:modId xmlns:p14="http://schemas.microsoft.com/office/powerpoint/2010/main" val="825080764"/>
              </p:ext>
            </p:extLst>
          </p:nvPr>
        </p:nvGraphicFramePr>
        <p:xfrm>
          <a:off x="204449" y="859057"/>
          <a:ext cx="8611079" cy="5795535"/>
        </p:xfrm>
        <a:graphic>
          <a:graphicData uri="http://schemas.openxmlformats.org/drawingml/2006/table">
            <a:tbl>
              <a:tblPr firstRow="1" bandRow="1">
                <a:tableStyleId>{793D81CF-94F2-401A-BA57-92F5A7B2D0C5}</a:tableStyleId>
              </a:tblPr>
              <a:tblGrid>
                <a:gridCol w="1359603"/>
                <a:gridCol w="1374855"/>
                <a:gridCol w="2154915"/>
                <a:gridCol w="1999490"/>
                <a:gridCol w="1722216"/>
              </a:tblGrid>
              <a:tr h="234813">
                <a:tc>
                  <a:txBody>
                    <a:bodyPr/>
                    <a:lstStyle/>
                    <a:p>
                      <a:pPr algn="ctr"/>
                      <a:r>
                        <a:rPr lang="fr-CA" sz="1000" dirty="0" smtClean="0">
                          <a:effectLst/>
                          <a:latin typeface="+mn-lt"/>
                          <a:cs typeface="Arial" panose="020B0604020202020204" pitchFamily="34" charset="0"/>
                        </a:rPr>
                        <a:t>Enjeu</a:t>
                      </a:r>
                      <a:endParaRPr lang="fr-CA" sz="1000" dirty="0">
                        <a:solidFill>
                          <a:schemeClr val="bg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effectLst/>
                          <a:latin typeface="+mn-lt"/>
                          <a:cs typeface="Arial" panose="020B0604020202020204" pitchFamily="34" charset="0"/>
                        </a:rPr>
                        <a:t>Objectif</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effectLst/>
                          <a:latin typeface="+mn-lt"/>
                          <a:cs typeface="Arial" panose="020B0604020202020204" pitchFamily="34" charset="0"/>
                        </a:rPr>
                        <a:t>Indicateur</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effectLst/>
                          <a:latin typeface="+mn-lt"/>
                          <a:cs typeface="Arial" panose="020B0604020202020204" pitchFamily="34" charset="0"/>
                        </a:rPr>
                        <a:t>Cible</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CA" sz="1000" dirty="0" smtClean="0">
                          <a:effectLst/>
                          <a:latin typeface="+mn-lt"/>
                          <a:cs typeface="Arial" panose="020B0604020202020204" pitchFamily="34" charset="0"/>
                        </a:rPr>
                        <a:t>Résultat</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7298">
                <a:tc rowSpan="2">
                  <a:txBody>
                    <a:bodyPr/>
                    <a:lstStyle/>
                    <a:p>
                      <a:r>
                        <a:rPr lang="fr-CA" sz="1000" kern="1200" dirty="0" smtClean="0">
                          <a:solidFill>
                            <a:schemeClr val="tx1"/>
                          </a:solidFill>
                          <a:effectLst/>
                          <a:latin typeface="+mn-lt"/>
                          <a:cs typeface="Arial" panose="020B0604020202020204" pitchFamily="34" charset="0"/>
                        </a:rPr>
                        <a:t>Raréfaction des vieilles forêts et surabondance des peuplements en régénération (structure d’âge des forêts)</a:t>
                      </a:r>
                      <a:endParaRPr lang="fr-CA" sz="10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fr-CA" sz="1000" kern="1200" dirty="0" smtClean="0">
                          <a:solidFill>
                            <a:schemeClr val="tx1"/>
                          </a:solidFill>
                          <a:effectLst/>
                          <a:latin typeface="+mn-lt"/>
                          <a:cs typeface="Arial" panose="020B0604020202020204" pitchFamily="34" charset="0"/>
                        </a:rPr>
                        <a:t>Faire en sorte que la structure d’âge des forêts aménagées s’apparente à celles qui existent dans la forêt naturelle </a:t>
                      </a:r>
                      <a:endParaRPr lang="fr-CA" sz="10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tx1"/>
                          </a:solidFill>
                          <a:effectLst/>
                          <a:latin typeface="+mn-lt"/>
                          <a:cs typeface="Arial" panose="020B0604020202020204" pitchFamily="34" charset="0"/>
                        </a:rPr>
                        <a:t>Pourcentage du territoire où la structure d’âge des forêts présente un degré d’altération faible ou modéré par rapport aux états de référence de la forêt naturelle (calculé sur la base des UTA)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tx1"/>
                          </a:solidFill>
                          <a:effectLst/>
                          <a:latin typeface="+mn-lt"/>
                          <a:cs typeface="Arial" panose="020B0604020202020204" pitchFamily="34" charset="0"/>
                        </a:rPr>
                        <a:t>Au moins 80 % de la superficie </a:t>
                      </a:r>
                      <a:endParaRPr lang="fr-CA" sz="10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fr-CA" sz="1000" dirty="0" smtClean="0">
                          <a:solidFill>
                            <a:schemeClr val="tx1"/>
                          </a:solidFill>
                          <a:effectLst/>
                          <a:latin typeface="+mn-lt"/>
                          <a:cs typeface="Arial" panose="020B0604020202020204" pitchFamily="34" charset="0"/>
                        </a:rPr>
                        <a:t>Non Conforme (79.85%)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077">
                <a:tc vMerge="1">
                  <a:txBody>
                    <a:bodyPr/>
                    <a:lstStyle/>
                    <a:p>
                      <a:endParaRPr lang="fr-CA" sz="1050" dirty="0">
                        <a:latin typeface="Arial" panose="020B0604020202020204" pitchFamily="34" charset="0"/>
                        <a:cs typeface="Arial" panose="020B0604020202020204" pitchFamily="34" charset="0"/>
                      </a:endParaRPr>
                    </a:p>
                  </a:txBody>
                  <a:tcPr/>
                </a:tc>
                <a:tc vMerge="1">
                  <a:txBody>
                    <a:bodyPr/>
                    <a:lstStyle/>
                    <a:p>
                      <a:endParaRPr lang="fr-CA" sz="1050" dirty="0">
                        <a:latin typeface="Arial" panose="020B0604020202020204" pitchFamily="34" charset="0"/>
                        <a:cs typeface="Arial" panose="020B0604020202020204" pitchFamily="34" charset="0"/>
                      </a:endParaRPr>
                    </a:p>
                  </a:txBody>
                  <a:tcPr/>
                </a:tc>
                <a:tc>
                  <a:txBody>
                    <a:bodyPr/>
                    <a:lstStyle/>
                    <a:p>
                      <a:r>
                        <a:rPr lang="fr-CA" sz="1000" kern="1200" dirty="0" smtClean="0">
                          <a:solidFill>
                            <a:schemeClr val="tx1"/>
                          </a:solidFill>
                          <a:effectLst/>
                          <a:latin typeface="+mn-lt"/>
                          <a:cs typeface="Arial" panose="020B0604020202020204" pitchFamily="34" charset="0"/>
                        </a:rPr>
                        <a:t>Proportion de vieilles forêts à l’échelle des territoires certifiés FSC</a:t>
                      </a:r>
                      <a:endParaRPr lang="fr-CA" sz="10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tx1"/>
                          </a:solidFill>
                          <a:effectLst/>
                          <a:latin typeface="+mn-lt"/>
                          <a:cs typeface="Arial" panose="020B0604020202020204" pitchFamily="34" charset="0"/>
                        </a:rPr>
                        <a:t>≥ 50 % du niveau historique</a:t>
                      </a:r>
                      <a:endParaRPr lang="fr-CA" sz="10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solidFill>
                            <a:schemeClr val="tx1"/>
                          </a:solidFill>
                          <a:effectLst/>
                          <a:latin typeface="+mn-lt"/>
                          <a:cs typeface="Arial" panose="020B0604020202020204" pitchFamily="34" charset="0"/>
                        </a:rPr>
                        <a:t>Non conforme</a:t>
                      </a:r>
                      <a:r>
                        <a:rPr lang="fr-CA" sz="1000" kern="1200" baseline="0" dirty="0" smtClean="0">
                          <a:solidFill>
                            <a:schemeClr val="tx1"/>
                          </a:solidFill>
                          <a:effectLst/>
                          <a:latin typeface="+mn-lt"/>
                          <a:cs typeface="Arial" panose="020B0604020202020204" pitchFamily="34" charset="0"/>
                        </a:rPr>
                        <a:t> (30%)</a:t>
                      </a:r>
                      <a:endParaRPr lang="fr-CA" sz="1000" dirty="0">
                        <a:solidFill>
                          <a:schemeClr val="tx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80140">
                <a:tc rowSpan="2">
                  <a:txBody>
                    <a:bodyPr/>
                    <a:lstStyle/>
                    <a:p>
                      <a:r>
                        <a:rPr lang="fr-CA" sz="1000" kern="1200" dirty="0" smtClean="0">
                          <a:effectLst/>
                          <a:latin typeface="+mn-lt"/>
                          <a:cs typeface="Arial" panose="020B0604020202020204" pitchFamily="34" charset="0"/>
                        </a:rPr>
                        <a:t>Structure interne des peuplements et bois mort</a:t>
                      </a:r>
                      <a:endParaRPr lang="fr-CA" sz="1000" dirty="0">
                        <a:solidFill>
                          <a:schemeClr val="bg1"/>
                        </a:solidFill>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lang="fr-CA" sz="1000" kern="1200" dirty="0" smtClean="0">
                          <a:effectLst/>
                          <a:latin typeface="+mn-lt"/>
                          <a:cs typeface="Arial" panose="020B0604020202020204" pitchFamily="34" charset="0"/>
                        </a:rPr>
                        <a:t>Réduire les écarts de structure interne entre la forêt actuelle et la forêt naturelle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A" sz="1000" kern="1200" dirty="0" smtClean="0">
                          <a:effectLst/>
                          <a:latin typeface="+mn-lt"/>
                          <a:cs typeface="Arial" panose="020B0604020202020204" pitchFamily="34" charset="0"/>
                        </a:rPr>
                        <a:t>Pourcentage du territoire où la structure interne verticale des peuplements présente des degrés d'altération faible ou modérée comparativement aux états de référence de la forêt naturelle (calculé sur la base des UTA)</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Au moins 80 % de la superficie</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Conforme (80%)</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8364">
                <a:tc vMerge="1">
                  <a:txBody>
                    <a:bodyPr/>
                    <a:lstStyle/>
                    <a:p>
                      <a:endParaRPr lang="fr-CA" sz="1050" dirty="0">
                        <a:latin typeface="Arial" panose="020B0604020202020204" pitchFamily="34" charset="0"/>
                        <a:cs typeface="Arial" panose="020B0604020202020204" pitchFamily="34" charset="0"/>
                      </a:endParaRPr>
                    </a:p>
                  </a:txBody>
                  <a:tcPr anchor="ctr"/>
                </a:tc>
                <a:tc vMerge="1">
                  <a:txBody>
                    <a:bodyPr/>
                    <a:lstStyle/>
                    <a:p>
                      <a:endParaRPr lang="fr-CA" sz="1050" dirty="0">
                        <a:latin typeface="Arial" panose="020B0604020202020204" pitchFamily="34" charset="0"/>
                        <a:cs typeface="Arial" panose="020B0604020202020204" pitchFamily="34" charset="0"/>
                      </a:endParaRPr>
                    </a:p>
                  </a:txBody>
                  <a:tcPr anchor="ctr"/>
                </a:tc>
                <a:tc>
                  <a:txBody>
                    <a:bodyPr/>
                    <a:lstStyle/>
                    <a:p>
                      <a:r>
                        <a:rPr lang="fr-CA" sz="1000" kern="1200" dirty="0" smtClean="0">
                          <a:effectLst/>
                          <a:latin typeface="+mn-lt"/>
                          <a:cs typeface="Arial" panose="020B0604020202020204" pitchFamily="34" charset="0"/>
                        </a:rPr>
                        <a:t>Pourcentage de la superficie des classes d'âges 10 et 30 ans ayant fait l'objet de traitement d'éducation (éclaircie pré-commerciale et nettoiement) </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Moins de 70 % dans 60 % des COS d’une UTA </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Conforme (100%)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78949">
                <a:tc>
                  <a:txBody>
                    <a:bodyPr/>
                    <a:lstStyle/>
                    <a:p>
                      <a:r>
                        <a:rPr lang="fr-CA" sz="1000" kern="1200" dirty="0" smtClean="0">
                          <a:effectLst/>
                          <a:latin typeface="+mn-lt"/>
                          <a:cs typeface="Arial" panose="020B0604020202020204" pitchFamily="34" charset="0"/>
                        </a:rPr>
                        <a:t>Altération des fonctions écologiques remplies par les milieux humides et riverains</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Protéger les milieux aquatiques, riverains et humides en améliorant les interventions forestières et l'aménagement du réseau routier</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Pourcentage de la superficie des milieux humides d’intérêt (MHI) protégés</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12 % des MH de l’UA</a:t>
                      </a:r>
                    </a:p>
                    <a:p>
                      <a:r>
                        <a:rPr lang="fr-CA" sz="1000" kern="1200" dirty="0" smtClean="0">
                          <a:effectLst/>
                          <a:latin typeface="+mn-lt"/>
                          <a:cs typeface="Arial" panose="020B0604020202020204" pitchFamily="34" charset="0"/>
                        </a:rPr>
                        <a:t>100</a:t>
                      </a:r>
                      <a:r>
                        <a:rPr lang="fr-CA" sz="1000" kern="1200" baseline="0" dirty="0" smtClean="0">
                          <a:effectLst/>
                          <a:latin typeface="+mn-lt"/>
                          <a:cs typeface="Arial" panose="020B0604020202020204" pitchFamily="34" charset="0"/>
                        </a:rPr>
                        <a:t> % des MH</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CA" sz="1000" kern="1200" dirty="0" smtClean="0">
                          <a:effectLst/>
                          <a:latin typeface="+mn-lt"/>
                          <a:cs typeface="Arial" panose="020B0604020202020204" pitchFamily="34" charset="0"/>
                        </a:rPr>
                        <a:t>Conforme (100%)</a:t>
                      </a:r>
                      <a:endParaRPr lang="fr-CA" sz="1000" dirty="0">
                        <a:latin typeface="+mn-lt"/>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284309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Personnalisé 1">
      <a:dk1>
        <a:srgbClr val="2D2E83"/>
      </a:dk1>
      <a:lt1>
        <a:sysClr val="window" lastClr="FFFFFF"/>
      </a:lt1>
      <a:dk2>
        <a:srgbClr val="38A7DE"/>
      </a:dk2>
      <a:lt2>
        <a:srgbClr val="BDE3F2"/>
      </a:lt2>
      <a:accent1>
        <a:srgbClr val="005DA1"/>
      </a:accent1>
      <a:accent2>
        <a:srgbClr val="3B85C4"/>
      </a:accent2>
      <a:accent3>
        <a:srgbClr val="4DC0DF"/>
      </a:accent3>
      <a:accent4>
        <a:srgbClr val="2FB7C2"/>
      </a:accent4>
      <a:accent5>
        <a:srgbClr val="2FB7C2"/>
      </a:accent5>
      <a:accent6>
        <a:srgbClr val="F7F109"/>
      </a:accent6>
      <a:hlink>
        <a:srgbClr val="00B050"/>
      </a:hlink>
      <a:folHlink>
        <a:srgbClr val="00206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Gouv_16-9">
  <a:themeElements>
    <a:clrScheme name="Personnalisé 1">
      <a:dk1>
        <a:srgbClr val="2D2E83"/>
      </a:dk1>
      <a:lt1>
        <a:sysClr val="window" lastClr="FFFFFF"/>
      </a:lt1>
      <a:dk2>
        <a:srgbClr val="38A7DE"/>
      </a:dk2>
      <a:lt2>
        <a:srgbClr val="BDE3F2"/>
      </a:lt2>
      <a:accent1>
        <a:srgbClr val="005DA1"/>
      </a:accent1>
      <a:accent2>
        <a:srgbClr val="3B85C4"/>
      </a:accent2>
      <a:accent3>
        <a:srgbClr val="4DC0DF"/>
      </a:accent3>
      <a:accent4>
        <a:srgbClr val="2FB7C2"/>
      </a:accent4>
      <a:accent5>
        <a:srgbClr val="2FB7C2"/>
      </a:accent5>
      <a:accent6>
        <a:srgbClr val="F7F109"/>
      </a:accent6>
      <a:hlink>
        <a:srgbClr val="00B050"/>
      </a:hlink>
      <a:folHlink>
        <a:srgbClr val="00206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11645</TotalTime>
  <Words>4238</Words>
  <Application>Microsoft Office PowerPoint</Application>
  <PresentationFormat>Affichage à l'écran (4:3)</PresentationFormat>
  <Paragraphs>1052</Paragraphs>
  <Slides>51</Slides>
  <Notes>43</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51</vt:i4>
      </vt:variant>
    </vt:vector>
  </HeadingPairs>
  <TitlesOfParts>
    <vt:vector size="58" baseType="lpstr">
      <vt:lpstr>ＭＳ Ｐゴシック</vt:lpstr>
      <vt:lpstr>Arial</vt:lpstr>
      <vt:lpstr>Calibri</vt:lpstr>
      <vt:lpstr>MS Sans Serif</vt:lpstr>
      <vt:lpstr>Wingdings</vt:lpstr>
      <vt:lpstr>Thème Office</vt:lpstr>
      <vt:lpstr>PPT-Gouv_16-9</vt:lpstr>
      <vt:lpstr> PAFIO version 10 Ébauche Plan Spécial 2022    Résultats de la planification Secteurs d’intervention potentiels, chemins et infrastructures </vt:lpstr>
      <vt:lpstr>Contenu du PAFIO</vt:lpstr>
      <vt:lpstr>Contenu du PAFIO</vt:lpstr>
      <vt:lpstr>Éléments considérés lors de la planification forestière</vt:lpstr>
      <vt:lpstr>Présentation PowerPoint</vt:lpstr>
      <vt:lpstr>Respect de la stratégie d’aménagement : proportion des superficies qui proviennent des strates de petit bois</vt:lpstr>
      <vt:lpstr>VOIC : indicateurs économiques</vt:lpstr>
      <vt:lpstr>VOIC : Réalisation des travaux sylvicoles sans récolte</vt:lpstr>
      <vt:lpstr>VOIC : Écosystémiques</vt:lpstr>
      <vt:lpstr>VOIC : Écosystémique, structure d'âge des forêts</vt:lpstr>
      <vt:lpstr>VOIC : Écosystémique, structure d'âge des forêts</vt:lpstr>
      <vt:lpstr>VOIC : Écosystémique, structure d'âge des forêts</vt:lpstr>
      <vt:lpstr>VOIC : Écosystémiques</vt:lpstr>
      <vt:lpstr>VOIC : Écosystémique, structure interne </vt:lpstr>
      <vt:lpstr>VOIC : Écosystémique, structure interne </vt:lpstr>
      <vt:lpstr>VOIC : Écosystémiques</vt:lpstr>
      <vt:lpstr>Indicateurs validés à la PRAN (initialement validés au PAFIO)</vt:lpstr>
      <vt:lpstr>Présentation PowerPoint</vt:lpstr>
      <vt:lpstr>Présentation PowerPoint</vt:lpstr>
      <vt:lpstr>Présentation PowerPoint</vt:lpstr>
      <vt:lpstr>VOIC : Faunique, qualité de l’habitat de la gélinotte et du lynx</vt:lpstr>
      <vt:lpstr>VOIC : Faunique, qualité de l’habitat de la gélinotte et du lynx</vt:lpstr>
      <vt:lpstr>VOIC : Faunique, qualité de l’habitat de la gélinotte et du lynx</vt:lpstr>
      <vt:lpstr>Présentation PowerPoint</vt:lpstr>
      <vt:lpstr>VOIC: Faunique, Qualité de l’habitat de l’orignal</vt:lpstr>
      <vt:lpstr>VOIC: Faunique, Qualité de l’habitat de l’orignal</vt:lpstr>
      <vt:lpstr>Présentation PowerPoint</vt:lpstr>
      <vt:lpstr>Présentation PowerPoint</vt:lpstr>
      <vt:lpstr>Présentation PowerPoint</vt:lpstr>
      <vt:lpstr>Présentation PowerPoint</vt:lpstr>
      <vt:lpstr>Présentation PowerPoint</vt:lpstr>
      <vt:lpstr>Présentation PowerPoint</vt:lpstr>
      <vt:lpstr>VOIC : Connectivité entre les grands pôles de conservation</vt:lpstr>
      <vt:lpstr>Présentation PowerPoint</vt:lpstr>
      <vt:lpstr>Consultation Plan Spécial 2022</vt:lpstr>
      <vt:lpstr>Évolution de la TBE – Défoliation cumulative</vt:lpstr>
      <vt:lpstr>Évolution de la TBE – Défoliation annuelle 2021</vt:lpstr>
      <vt:lpstr>Évolution de la TBE – Indice de sécheresse infrarouge</vt:lpstr>
      <vt:lpstr>Plan Spécial 2022 – Évolution de la TBE</vt:lpstr>
      <vt:lpstr>Plan Spécial 2022 – Évolution de la TBE</vt:lpstr>
      <vt:lpstr>Plan Spécial 2022 – Enjeux 11% Caribou</vt:lpstr>
      <vt:lpstr>Enjeux Caribou</vt:lpstr>
      <vt:lpstr>Plan Spécial - GTF</vt:lpstr>
      <vt:lpstr>Plan Spécial - Ententes</vt:lpstr>
      <vt:lpstr>Plan Spécial – Massifs non-conformes au PAFIO</vt:lpstr>
      <vt:lpstr>Plan Spécial – Massif Lac Mont-Louis Ouest</vt:lpstr>
      <vt:lpstr>Plan Spécial – Massif Lac Mont-Louis Ouest</vt:lpstr>
      <vt:lpstr>Plan Spécial – Massifs Lac Orignal</vt:lpstr>
      <vt:lpstr>Plan Spécial – Paysages non conformes au PAFIO</vt:lpstr>
      <vt:lpstr>Plan Spécial – Paysages non conformes au PAFIO</vt:lpstr>
      <vt:lpstr>Plan Spécial 2022</vt:lpstr>
    </vt:vector>
  </TitlesOfParts>
  <Company>Ministère du Conseil exécutif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Sandoval, Claudia</dc:creator>
  <cp:lastModifiedBy>Pelletier-Bergeron, Sylvain (112-UG/Gaspésie)</cp:lastModifiedBy>
  <cp:revision>235</cp:revision>
  <cp:lastPrinted>2020-05-04T15:35:38Z</cp:lastPrinted>
  <dcterms:created xsi:type="dcterms:W3CDTF">2019-04-02T14:08:11Z</dcterms:created>
  <dcterms:modified xsi:type="dcterms:W3CDTF">2022-02-22T20:00:50Z</dcterms:modified>
</cp:coreProperties>
</file>